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 id="2147483721" r:id="rId4"/>
    <p:sldMasterId id="2147483734" r:id="rId5"/>
  </p:sldMasterIdLst>
  <p:notesMasterIdLst>
    <p:notesMasterId r:id="rId41"/>
  </p:notesMasterIdLst>
  <p:handoutMasterIdLst>
    <p:handoutMasterId r:id="rId42"/>
  </p:handoutMasterIdLst>
  <p:sldIdLst>
    <p:sldId id="1843" r:id="rId6"/>
    <p:sldId id="1907" r:id="rId7"/>
    <p:sldId id="1914" r:id="rId8"/>
    <p:sldId id="1891" r:id="rId9"/>
    <p:sldId id="3041" r:id="rId10"/>
    <p:sldId id="1909" r:id="rId11"/>
    <p:sldId id="3042" r:id="rId12"/>
    <p:sldId id="3043" r:id="rId13"/>
    <p:sldId id="1908" r:id="rId14"/>
    <p:sldId id="3039" r:id="rId15"/>
    <p:sldId id="3081" r:id="rId16"/>
    <p:sldId id="262" r:id="rId17"/>
    <p:sldId id="280" r:id="rId18"/>
    <p:sldId id="1912" r:id="rId19"/>
    <p:sldId id="1862" r:id="rId20"/>
    <p:sldId id="1906" r:id="rId21"/>
    <p:sldId id="1915" r:id="rId22"/>
    <p:sldId id="3080" r:id="rId23"/>
    <p:sldId id="3038" r:id="rId24"/>
    <p:sldId id="292" r:id="rId25"/>
    <p:sldId id="1894" r:id="rId26"/>
    <p:sldId id="1895" r:id="rId27"/>
    <p:sldId id="1876" r:id="rId28"/>
    <p:sldId id="1913" r:id="rId29"/>
    <p:sldId id="3044" r:id="rId30"/>
    <p:sldId id="3045" r:id="rId31"/>
    <p:sldId id="1868" r:id="rId32"/>
    <p:sldId id="3036" r:id="rId33"/>
    <p:sldId id="3034" r:id="rId34"/>
    <p:sldId id="1863" r:id="rId35"/>
    <p:sldId id="1825" r:id="rId36"/>
    <p:sldId id="1865" r:id="rId37"/>
    <p:sldId id="1821" r:id="rId38"/>
    <p:sldId id="1814" r:id="rId39"/>
    <p:sldId id="1852" r:id="rId4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416" autoAdjust="0"/>
    <p:restoredTop sz="94602" autoAdjust="0"/>
  </p:normalViewPr>
  <p:slideViewPr>
    <p:cSldViewPr snapToGrid="0">
      <p:cViewPr varScale="1">
        <p:scale>
          <a:sx n="73" d="100"/>
          <a:sy n="73" d="100"/>
        </p:scale>
        <p:origin x="106" y="96"/>
      </p:cViewPr>
      <p:guideLst/>
    </p:cSldViewPr>
  </p:slideViewPr>
  <p:notesTextViewPr>
    <p:cViewPr>
      <p:scale>
        <a:sx n="1" d="1"/>
        <a:sy n="1" d="1"/>
      </p:scale>
      <p:origin x="0" y="0"/>
    </p:cViewPr>
  </p:notesTextViewPr>
  <p:sorterViewPr>
    <p:cViewPr>
      <p:scale>
        <a:sx n="122" d="100"/>
        <a:sy n="122" d="100"/>
      </p:scale>
      <p:origin x="0" y="-9280"/>
    </p:cViewPr>
  </p:sorterViewPr>
  <p:notesViewPr>
    <p:cSldViewPr snapToGrid="0">
      <p:cViewPr>
        <p:scale>
          <a:sx n="1" d="2"/>
          <a:sy n="1" d="2"/>
        </p:scale>
        <p:origin x="3480" y="2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763D4B-2F61-45BD-835D-188604A335C9}" type="doc">
      <dgm:prSet loTypeId="urn:microsoft.com/office/officeart/2005/8/layout/equation1" loCatId="process" qsTypeId="urn:microsoft.com/office/officeart/2005/8/quickstyle/simple1" qsCatId="simple" csTypeId="urn:microsoft.com/office/officeart/2005/8/colors/accent1_2" csCatId="accent1" phldr="1"/>
      <dgm:spPr/>
    </dgm:pt>
    <dgm:pt modelId="{AC697AEA-AA0C-425B-B056-B8A7CC42B4F4}">
      <dgm:prSet phldrT="[Text]"/>
      <dgm:spPr/>
      <dgm:t>
        <a:bodyPr/>
        <a:lstStyle/>
        <a:p>
          <a:r>
            <a:rPr lang="en-US" dirty="0"/>
            <a:t>Community Engagement</a:t>
          </a:r>
        </a:p>
      </dgm:t>
    </dgm:pt>
    <dgm:pt modelId="{E1E9DF7B-4ED5-474D-9ABF-293EC094251E}" type="parTrans" cxnId="{F979460E-9C6A-40B8-B1ED-BF421F9174BD}">
      <dgm:prSet/>
      <dgm:spPr/>
      <dgm:t>
        <a:bodyPr/>
        <a:lstStyle/>
        <a:p>
          <a:endParaRPr lang="en-US"/>
        </a:p>
      </dgm:t>
    </dgm:pt>
    <dgm:pt modelId="{D9AB323A-316E-45A7-BC4C-9E7C701B7A8B}" type="sibTrans" cxnId="{F979460E-9C6A-40B8-B1ED-BF421F9174BD}">
      <dgm:prSet/>
      <dgm:spPr>
        <a:solidFill>
          <a:schemeClr val="tx1"/>
        </a:solidFill>
      </dgm:spPr>
      <dgm:t>
        <a:bodyPr/>
        <a:lstStyle/>
        <a:p>
          <a:endParaRPr lang="en-US"/>
        </a:p>
      </dgm:t>
    </dgm:pt>
    <dgm:pt modelId="{B63567CC-10F8-4D83-8565-D25435DAE578}">
      <dgm:prSet phldrT="[Text]"/>
      <dgm:spPr/>
      <dgm:t>
        <a:bodyPr/>
        <a:lstStyle/>
        <a:p>
          <a:r>
            <a:rPr lang="en-US" dirty="0"/>
            <a:t>Asset Mapping</a:t>
          </a:r>
        </a:p>
      </dgm:t>
    </dgm:pt>
    <dgm:pt modelId="{1ABAAD5C-537D-44CB-8AF2-D1EF9B577B8C}" type="parTrans" cxnId="{E910B7AA-B0A6-4091-A66D-ABCC91BF2564}">
      <dgm:prSet/>
      <dgm:spPr/>
      <dgm:t>
        <a:bodyPr/>
        <a:lstStyle/>
        <a:p>
          <a:endParaRPr lang="en-US"/>
        </a:p>
      </dgm:t>
    </dgm:pt>
    <dgm:pt modelId="{E1BA3F0C-D42B-486F-8B92-E2446ABF4DB5}" type="sibTrans" cxnId="{E910B7AA-B0A6-4091-A66D-ABCC91BF2564}">
      <dgm:prSet/>
      <dgm:spPr>
        <a:solidFill>
          <a:schemeClr val="tx1"/>
        </a:solidFill>
      </dgm:spPr>
      <dgm:t>
        <a:bodyPr/>
        <a:lstStyle/>
        <a:p>
          <a:endParaRPr lang="en-US"/>
        </a:p>
      </dgm:t>
    </dgm:pt>
    <dgm:pt modelId="{E3538F6A-601B-4CCB-B7A6-852E76836329}">
      <dgm:prSet phldrT="[Text]"/>
      <dgm:spPr/>
      <dgm:t>
        <a:bodyPr/>
        <a:lstStyle/>
        <a:p>
          <a:r>
            <a:rPr lang="en-US" dirty="0"/>
            <a:t>Digital Equity + BEAD Plan </a:t>
          </a:r>
        </a:p>
      </dgm:t>
    </dgm:pt>
    <dgm:pt modelId="{F8367CFB-4F43-484C-AA07-E4FD39093B1A}" type="parTrans" cxnId="{15F781BA-7B43-44CD-8CE0-E5D146B7AE5E}">
      <dgm:prSet/>
      <dgm:spPr/>
      <dgm:t>
        <a:bodyPr/>
        <a:lstStyle/>
        <a:p>
          <a:endParaRPr lang="en-US"/>
        </a:p>
      </dgm:t>
    </dgm:pt>
    <dgm:pt modelId="{3502FA4C-F10C-45AA-911B-D784E10036C9}" type="sibTrans" cxnId="{15F781BA-7B43-44CD-8CE0-E5D146B7AE5E}">
      <dgm:prSet/>
      <dgm:spPr/>
      <dgm:t>
        <a:bodyPr/>
        <a:lstStyle/>
        <a:p>
          <a:endParaRPr lang="en-US"/>
        </a:p>
      </dgm:t>
    </dgm:pt>
    <dgm:pt modelId="{F7765C48-3C7E-4928-B63B-CD700B0FDBBB}">
      <dgm:prSet phldrT="[Text]"/>
      <dgm:spPr/>
      <dgm:t>
        <a:bodyPr/>
        <a:lstStyle/>
        <a:p>
          <a:r>
            <a:rPr lang="en-US" dirty="0"/>
            <a:t>Strategic Planning </a:t>
          </a:r>
        </a:p>
      </dgm:t>
    </dgm:pt>
    <dgm:pt modelId="{9E327F71-9C30-48F1-867B-F167CD86CE8C}" type="parTrans" cxnId="{98EB6436-AA59-428C-9836-4DEBEA869A3F}">
      <dgm:prSet/>
      <dgm:spPr/>
      <dgm:t>
        <a:bodyPr/>
        <a:lstStyle/>
        <a:p>
          <a:endParaRPr lang="en-US"/>
        </a:p>
      </dgm:t>
    </dgm:pt>
    <dgm:pt modelId="{53A9D67F-F5A1-4533-89C3-3D7006B176C8}" type="sibTrans" cxnId="{98EB6436-AA59-428C-9836-4DEBEA869A3F}">
      <dgm:prSet/>
      <dgm:spPr>
        <a:solidFill>
          <a:schemeClr val="tx1"/>
        </a:solidFill>
      </dgm:spPr>
      <dgm:t>
        <a:bodyPr/>
        <a:lstStyle/>
        <a:p>
          <a:endParaRPr lang="en-US"/>
        </a:p>
      </dgm:t>
    </dgm:pt>
    <dgm:pt modelId="{1D901B85-BE68-42FE-85E5-E918A8ED1BDF}" type="pres">
      <dgm:prSet presAssocID="{C8763D4B-2F61-45BD-835D-188604A335C9}" presName="linearFlow" presStyleCnt="0">
        <dgm:presLayoutVars>
          <dgm:dir/>
          <dgm:resizeHandles val="exact"/>
        </dgm:presLayoutVars>
      </dgm:prSet>
      <dgm:spPr/>
    </dgm:pt>
    <dgm:pt modelId="{844DE39A-0F16-4986-8FDD-3C051BE0A851}" type="pres">
      <dgm:prSet presAssocID="{AC697AEA-AA0C-425B-B056-B8A7CC42B4F4}" presName="node" presStyleLbl="node1" presStyleIdx="0" presStyleCnt="4">
        <dgm:presLayoutVars>
          <dgm:bulletEnabled val="1"/>
        </dgm:presLayoutVars>
      </dgm:prSet>
      <dgm:spPr/>
    </dgm:pt>
    <dgm:pt modelId="{1B29682F-70F4-4A19-8174-132DBF48ED64}" type="pres">
      <dgm:prSet presAssocID="{D9AB323A-316E-45A7-BC4C-9E7C701B7A8B}" presName="spacerL" presStyleCnt="0"/>
      <dgm:spPr/>
    </dgm:pt>
    <dgm:pt modelId="{B080A746-DC00-44B1-B6AF-B505B6DB81EC}" type="pres">
      <dgm:prSet presAssocID="{D9AB323A-316E-45A7-BC4C-9E7C701B7A8B}" presName="sibTrans" presStyleLbl="sibTrans2D1" presStyleIdx="0" presStyleCnt="3"/>
      <dgm:spPr/>
    </dgm:pt>
    <dgm:pt modelId="{A801DCEB-6A68-492B-BE9E-DDF149F75B62}" type="pres">
      <dgm:prSet presAssocID="{D9AB323A-316E-45A7-BC4C-9E7C701B7A8B}" presName="spacerR" presStyleCnt="0"/>
      <dgm:spPr/>
    </dgm:pt>
    <dgm:pt modelId="{3688482C-BF01-4130-A9E8-18B04D263EF2}" type="pres">
      <dgm:prSet presAssocID="{B63567CC-10F8-4D83-8565-D25435DAE578}" presName="node" presStyleLbl="node1" presStyleIdx="1" presStyleCnt="4">
        <dgm:presLayoutVars>
          <dgm:bulletEnabled val="1"/>
        </dgm:presLayoutVars>
      </dgm:prSet>
      <dgm:spPr/>
    </dgm:pt>
    <dgm:pt modelId="{BCD00D8C-ACE1-49D2-9699-8691AD62FD31}" type="pres">
      <dgm:prSet presAssocID="{E1BA3F0C-D42B-486F-8B92-E2446ABF4DB5}" presName="spacerL" presStyleCnt="0"/>
      <dgm:spPr/>
    </dgm:pt>
    <dgm:pt modelId="{B5AD4D45-B8D8-4699-9831-D8CC05DCE3E5}" type="pres">
      <dgm:prSet presAssocID="{E1BA3F0C-D42B-486F-8B92-E2446ABF4DB5}" presName="sibTrans" presStyleLbl="sibTrans2D1" presStyleIdx="1" presStyleCnt="3"/>
      <dgm:spPr/>
    </dgm:pt>
    <dgm:pt modelId="{5DE44CEC-CF6A-4C5E-AD3B-F42AD169BEFE}" type="pres">
      <dgm:prSet presAssocID="{E1BA3F0C-D42B-486F-8B92-E2446ABF4DB5}" presName="spacerR" presStyleCnt="0"/>
      <dgm:spPr/>
    </dgm:pt>
    <dgm:pt modelId="{A9C80369-A5A6-4347-9F29-CC1DD043F465}" type="pres">
      <dgm:prSet presAssocID="{F7765C48-3C7E-4928-B63B-CD700B0FDBBB}" presName="node" presStyleLbl="node1" presStyleIdx="2" presStyleCnt="4">
        <dgm:presLayoutVars>
          <dgm:bulletEnabled val="1"/>
        </dgm:presLayoutVars>
      </dgm:prSet>
      <dgm:spPr/>
    </dgm:pt>
    <dgm:pt modelId="{3B3BB5DD-794B-42F3-8039-7A63957CCBF6}" type="pres">
      <dgm:prSet presAssocID="{53A9D67F-F5A1-4533-89C3-3D7006B176C8}" presName="spacerL" presStyleCnt="0"/>
      <dgm:spPr/>
    </dgm:pt>
    <dgm:pt modelId="{0271A60F-5149-41FE-BC17-7378FA524EAC}" type="pres">
      <dgm:prSet presAssocID="{53A9D67F-F5A1-4533-89C3-3D7006B176C8}" presName="sibTrans" presStyleLbl="sibTrans2D1" presStyleIdx="2" presStyleCnt="3"/>
      <dgm:spPr/>
    </dgm:pt>
    <dgm:pt modelId="{5F06A894-3278-4CC5-B4C9-D047B1366D8B}" type="pres">
      <dgm:prSet presAssocID="{53A9D67F-F5A1-4533-89C3-3D7006B176C8}" presName="spacerR" presStyleCnt="0"/>
      <dgm:spPr/>
    </dgm:pt>
    <dgm:pt modelId="{1DF42078-B9B2-41E0-A5A4-1038B1A8F499}" type="pres">
      <dgm:prSet presAssocID="{E3538F6A-601B-4CCB-B7A6-852E76836329}" presName="node" presStyleLbl="node1" presStyleIdx="3" presStyleCnt="4">
        <dgm:presLayoutVars>
          <dgm:bulletEnabled val="1"/>
        </dgm:presLayoutVars>
      </dgm:prSet>
      <dgm:spPr/>
    </dgm:pt>
  </dgm:ptLst>
  <dgm:cxnLst>
    <dgm:cxn modelId="{F979460E-9C6A-40B8-B1ED-BF421F9174BD}" srcId="{C8763D4B-2F61-45BD-835D-188604A335C9}" destId="{AC697AEA-AA0C-425B-B056-B8A7CC42B4F4}" srcOrd="0" destOrd="0" parTransId="{E1E9DF7B-4ED5-474D-9ABF-293EC094251E}" sibTransId="{D9AB323A-316E-45A7-BC4C-9E7C701B7A8B}"/>
    <dgm:cxn modelId="{AFE43E32-EAD3-4F5E-9D50-ADF90982EB4A}" type="presOf" srcId="{D9AB323A-316E-45A7-BC4C-9E7C701B7A8B}" destId="{B080A746-DC00-44B1-B6AF-B505B6DB81EC}" srcOrd="0" destOrd="0" presId="urn:microsoft.com/office/officeart/2005/8/layout/equation1"/>
    <dgm:cxn modelId="{6E6E7632-D3C3-4C22-87FD-823F0BFCB33E}" type="presOf" srcId="{AC697AEA-AA0C-425B-B056-B8A7CC42B4F4}" destId="{844DE39A-0F16-4986-8FDD-3C051BE0A851}" srcOrd="0" destOrd="0" presId="urn:microsoft.com/office/officeart/2005/8/layout/equation1"/>
    <dgm:cxn modelId="{98EB6436-AA59-428C-9836-4DEBEA869A3F}" srcId="{C8763D4B-2F61-45BD-835D-188604A335C9}" destId="{F7765C48-3C7E-4928-B63B-CD700B0FDBBB}" srcOrd="2" destOrd="0" parTransId="{9E327F71-9C30-48F1-867B-F167CD86CE8C}" sibTransId="{53A9D67F-F5A1-4533-89C3-3D7006B176C8}"/>
    <dgm:cxn modelId="{7A3F5B78-8C93-4168-9F65-E5FB68FE7719}" type="presOf" srcId="{B63567CC-10F8-4D83-8565-D25435DAE578}" destId="{3688482C-BF01-4130-A9E8-18B04D263EF2}" srcOrd="0" destOrd="0" presId="urn:microsoft.com/office/officeart/2005/8/layout/equation1"/>
    <dgm:cxn modelId="{8BF3A07B-7734-4F54-9604-6D5DD2DEC621}" type="presOf" srcId="{53A9D67F-F5A1-4533-89C3-3D7006B176C8}" destId="{0271A60F-5149-41FE-BC17-7378FA524EAC}" srcOrd="0" destOrd="0" presId="urn:microsoft.com/office/officeart/2005/8/layout/equation1"/>
    <dgm:cxn modelId="{E910B7AA-B0A6-4091-A66D-ABCC91BF2564}" srcId="{C8763D4B-2F61-45BD-835D-188604A335C9}" destId="{B63567CC-10F8-4D83-8565-D25435DAE578}" srcOrd="1" destOrd="0" parTransId="{1ABAAD5C-537D-44CB-8AF2-D1EF9B577B8C}" sibTransId="{E1BA3F0C-D42B-486F-8B92-E2446ABF4DB5}"/>
    <dgm:cxn modelId="{15F781BA-7B43-44CD-8CE0-E5D146B7AE5E}" srcId="{C8763D4B-2F61-45BD-835D-188604A335C9}" destId="{E3538F6A-601B-4CCB-B7A6-852E76836329}" srcOrd="3" destOrd="0" parTransId="{F8367CFB-4F43-484C-AA07-E4FD39093B1A}" sibTransId="{3502FA4C-F10C-45AA-911B-D784E10036C9}"/>
    <dgm:cxn modelId="{6D5F4FC5-A73B-47B8-914F-57D15CF589C8}" type="presOf" srcId="{E1BA3F0C-D42B-486F-8B92-E2446ABF4DB5}" destId="{B5AD4D45-B8D8-4699-9831-D8CC05DCE3E5}" srcOrd="0" destOrd="0" presId="urn:microsoft.com/office/officeart/2005/8/layout/equation1"/>
    <dgm:cxn modelId="{392E6CD2-77C3-45CA-A821-8F707A6DD947}" type="presOf" srcId="{F7765C48-3C7E-4928-B63B-CD700B0FDBBB}" destId="{A9C80369-A5A6-4347-9F29-CC1DD043F465}" srcOrd="0" destOrd="0" presId="urn:microsoft.com/office/officeart/2005/8/layout/equation1"/>
    <dgm:cxn modelId="{0446F7F0-56AA-484E-BF15-38BC3AE0C6E1}" type="presOf" srcId="{E3538F6A-601B-4CCB-B7A6-852E76836329}" destId="{1DF42078-B9B2-41E0-A5A4-1038B1A8F499}" srcOrd="0" destOrd="0" presId="urn:microsoft.com/office/officeart/2005/8/layout/equation1"/>
    <dgm:cxn modelId="{F42F55F8-F760-4DF4-A800-56A8BF3C3B3E}" type="presOf" srcId="{C8763D4B-2F61-45BD-835D-188604A335C9}" destId="{1D901B85-BE68-42FE-85E5-E918A8ED1BDF}" srcOrd="0" destOrd="0" presId="urn:microsoft.com/office/officeart/2005/8/layout/equation1"/>
    <dgm:cxn modelId="{5BC51130-BB62-4FCB-A585-6211874391CA}" type="presParOf" srcId="{1D901B85-BE68-42FE-85E5-E918A8ED1BDF}" destId="{844DE39A-0F16-4986-8FDD-3C051BE0A851}" srcOrd="0" destOrd="0" presId="urn:microsoft.com/office/officeart/2005/8/layout/equation1"/>
    <dgm:cxn modelId="{5F0F1539-C521-4044-8E5F-D702CB2B2C5F}" type="presParOf" srcId="{1D901B85-BE68-42FE-85E5-E918A8ED1BDF}" destId="{1B29682F-70F4-4A19-8174-132DBF48ED64}" srcOrd="1" destOrd="0" presId="urn:microsoft.com/office/officeart/2005/8/layout/equation1"/>
    <dgm:cxn modelId="{D925F6DE-6047-4930-932C-6BA33E9C51CE}" type="presParOf" srcId="{1D901B85-BE68-42FE-85E5-E918A8ED1BDF}" destId="{B080A746-DC00-44B1-B6AF-B505B6DB81EC}" srcOrd="2" destOrd="0" presId="urn:microsoft.com/office/officeart/2005/8/layout/equation1"/>
    <dgm:cxn modelId="{8835D333-BDA7-46BC-91B4-5F127C4C13A6}" type="presParOf" srcId="{1D901B85-BE68-42FE-85E5-E918A8ED1BDF}" destId="{A801DCEB-6A68-492B-BE9E-DDF149F75B62}" srcOrd="3" destOrd="0" presId="urn:microsoft.com/office/officeart/2005/8/layout/equation1"/>
    <dgm:cxn modelId="{F76B7C12-D2DA-41D1-A1B4-DC8DC7E6351B}" type="presParOf" srcId="{1D901B85-BE68-42FE-85E5-E918A8ED1BDF}" destId="{3688482C-BF01-4130-A9E8-18B04D263EF2}" srcOrd="4" destOrd="0" presId="urn:microsoft.com/office/officeart/2005/8/layout/equation1"/>
    <dgm:cxn modelId="{FF03C5B6-22EC-4C35-90BB-CA8295CDE0A2}" type="presParOf" srcId="{1D901B85-BE68-42FE-85E5-E918A8ED1BDF}" destId="{BCD00D8C-ACE1-49D2-9699-8691AD62FD31}" srcOrd="5" destOrd="0" presId="urn:microsoft.com/office/officeart/2005/8/layout/equation1"/>
    <dgm:cxn modelId="{7A27E443-FCF1-4C94-87A3-CC336DD0C05E}" type="presParOf" srcId="{1D901B85-BE68-42FE-85E5-E918A8ED1BDF}" destId="{B5AD4D45-B8D8-4699-9831-D8CC05DCE3E5}" srcOrd="6" destOrd="0" presId="urn:microsoft.com/office/officeart/2005/8/layout/equation1"/>
    <dgm:cxn modelId="{A74FCC12-6492-4DB8-B67E-52C499DC0AA9}" type="presParOf" srcId="{1D901B85-BE68-42FE-85E5-E918A8ED1BDF}" destId="{5DE44CEC-CF6A-4C5E-AD3B-F42AD169BEFE}" srcOrd="7" destOrd="0" presId="urn:microsoft.com/office/officeart/2005/8/layout/equation1"/>
    <dgm:cxn modelId="{B15BD92D-599C-4751-B07D-E2C68D9A5FCB}" type="presParOf" srcId="{1D901B85-BE68-42FE-85E5-E918A8ED1BDF}" destId="{A9C80369-A5A6-4347-9F29-CC1DD043F465}" srcOrd="8" destOrd="0" presId="urn:microsoft.com/office/officeart/2005/8/layout/equation1"/>
    <dgm:cxn modelId="{42A3FE27-6C7E-4227-9CB1-4BBDEEBDEF7E}" type="presParOf" srcId="{1D901B85-BE68-42FE-85E5-E918A8ED1BDF}" destId="{3B3BB5DD-794B-42F3-8039-7A63957CCBF6}" srcOrd="9" destOrd="0" presId="urn:microsoft.com/office/officeart/2005/8/layout/equation1"/>
    <dgm:cxn modelId="{9E90EAF6-7035-41BE-A0CD-9794824FEE1F}" type="presParOf" srcId="{1D901B85-BE68-42FE-85E5-E918A8ED1BDF}" destId="{0271A60F-5149-41FE-BC17-7378FA524EAC}" srcOrd="10" destOrd="0" presId="urn:microsoft.com/office/officeart/2005/8/layout/equation1"/>
    <dgm:cxn modelId="{DCD76865-9084-4980-925F-4A9B53AF73FE}" type="presParOf" srcId="{1D901B85-BE68-42FE-85E5-E918A8ED1BDF}" destId="{5F06A894-3278-4CC5-B4C9-D047B1366D8B}" srcOrd="11" destOrd="0" presId="urn:microsoft.com/office/officeart/2005/8/layout/equation1"/>
    <dgm:cxn modelId="{616C0863-ED56-42C2-AA79-1A47F5620A18}" type="presParOf" srcId="{1D901B85-BE68-42FE-85E5-E918A8ED1BDF}" destId="{1DF42078-B9B2-41E0-A5A4-1038B1A8F499}"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63D4B-2F61-45BD-835D-188604A335C9}" type="doc">
      <dgm:prSet loTypeId="urn:microsoft.com/office/officeart/2005/8/layout/equation1" loCatId="process" qsTypeId="urn:microsoft.com/office/officeart/2005/8/quickstyle/simple1" qsCatId="simple" csTypeId="urn:microsoft.com/office/officeart/2005/8/colors/accent1_2" csCatId="accent1" phldr="1"/>
      <dgm:spPr/>
    </dgm:pt>
    <dgm:pt modelId="{AC697AEA-AA0C-425B-B056-B8A7CC42B4F4}">
      <dgm:prSet phldrT="[Text]"/>
      <dgm:spPr/>
      <dgm:t>
        <a:bodyPr/>
        <a:lstStyle/>
        <a:p>
          <a:r>
            <a:rPr lang="en-US" dirty="0"/>
            <a:t>Digital Equity</a:t>
          </a:r>
        </a:p>
      </dgm:t>
    </dgm:pt>
    <dgm:pt modelId="{E1E9DF7B-4ED5-474D-9ABF-293EC094251E}" type="parTrans" cxnId="{F979460E-9C6A-40B8-B1ED-BF421F9174BD}">
      <dgm:prSet/>
      <dgm:spPr/>
      <dgm:t>
        <a:bodyPr/>
        <a:lstStyle/>
        <a:p>
          <a:endParaRPr lang="en-US"/>
        </a:p>
      </dgm:t>
    </dgm:pt>
    <dgm:pt modelId="{D9AB323A-316E-45A7-BC4C-9E7C701B7A8B}" type="sibTrans" cxnId="{F979460E-9C6A-40B8-B1ED-BF421F9174BD}">
      <dgm:prSet/>
      <dgm:spPr>
        <a:solidFill>
          <a:schemeClr val="tx1"/>
        </a:solidFill>
      </dgm:spPr>
      <dgm:t>
        <a:bodyPr/>
        <a:lstStyle/>
        <a:p>
          <a:endParaRPr lang="en-US"/>
        </a:p>
      </dgm:t>
    </dgm:pt>
    <dgm:pt modelId="{B63567CC-10F8-4D83-8565-D25435DAE578}">
      <dgm:prSet phldrT="[Text]"/>
      <dgm:spPr/>
      <dgm:t>
        <a:bodyPr/>
        <a:lstStyle/>
        <a:p>
          <a:r>
            <a:rPr lang="en-US" dirty="0"/>
            <a:t>BEAD Plan</a:t>
          </a:r>
        </a:p>
      </dgm:t>
    </dgm:pt>
    <dgm:pt modelId="{1ABAAD5C-537D-44CB-8AF2-D1EF9B577B8C}" type="parTrans" cxnId="{E910B7AA-B0A6-4091-A66D-ABCC91BF2564}">
      <dgm:prSet/>
      <dgm:spPr/>
      <dgm:t>
        <a:bodyPr/>
        <a:lstStyle/>
        <a:p>
          <a:endParaRPr lang="en-US"/>
        </a:p>
      </dgm:t>
    </dgm:pt>
    <dgm:pt modelId="{E1BA3F0C-D42B-486F-8B92-E2446ABF4DB5}" type="sibTrans" cxnId="{E910B7AA-B0A6-4091-A66D-ABCC91BF2564}">
      <dgm:prSet/>
      <dgm:spPr>
        <a:solidFill>
          <a:schemeClr val="tx1"/>
        </a:solidFill>
      </dgm:spPr>
      <dgm:t>
        <a:bodyPr/>
        <a:lstStyle/>
        <a:p>
          <a:endParaRPr lang="en-US"/>
        </a:p>
      </dgm:t>
    </dgm:pt>
    <dgm:pt modelId="{E3538F6A-601B-4CCB-B7A6-852E76836329}">
      <dgm:prSet phldrT="[Text]"/>
      <dgm:spPr/>
      <dgm:t>
        <a:bodyPr/>
        <a:lstStyle/>
        <a:p>
          <a:r>
            <a:rPr lang="en-US" dirty="0"/>
            <a:t>Competitive Capacity Grants</a:t>
          </a:r>
        </a:p>
      </dgm:t>
    </dgm:pt>
    <dgm:pt modelId="{F8367CFB-4F43-484C-AA07-E4FD39093B1A}" type="parTrans" cxnId="{15F781BA-7B43-44CD-8CE0-E5D146B7AE5E}">
      <dgm:prSet/>
      <dgm:spPr/>
      <dgm:t>
        <a:bodyPr/>
        <a:lstStyle/>
        <a:p>
          <a:endParaRPr lang="en-US"/>
        </a:p>
      </dgm:t>
    </dgm:pt>
    <dgm:pt modelId="{3502FA4C-F10C-45AA-911B-D784E10036C9}" type="sibTrans" cxnId="{15F781BA-7B43-44CD-8CE0-E5D146B7AE5E}">
      <dgm:prSet/>
      <dgm:spPr/>
      <dgm:t>
        <a:bodyPr/>
        <a:lstStyle/>
        <a:p>
          <a:endParaRPr lang="en-US"/>
        </a:p>
      </dgm:t>
    </dgm:pt>
    <dgm:pt modelId="{1D901B85-BE68-42FE-85E5-E918A8ED1BDF}" type="pres">
      <dgm:prSet presAssocID="{C8763D4B-2F61-45BD-835D-188604A335C9}" presName="linearFlow" presStyleCnt="0">
        <dgm:presLayoutVars>
          <dgm:dir/>
          <dgm:resizeHandles val="exact"/>
        </dgm:presLayoutVars>
      </dgm:prSet>
      <dgm:spPr/>
    </dgm:pt>
    <dgm:pt modelId="{844DE39A-0F16-4986-8FDD-3C051BE0A851}" type="pres">
      <dgm:prSet presAssocID="{AC697AEA-AA0C-425B-B056-B8A7CC42B4F4}" presName="node" presStyleLbl="node1" presStyleIdx="0" presStyleCnt="3">
        <dgm:presLayoutVars>
          <dgm:bulletEnabled val="1"/>
        </dgm:presLayoutVars>
      </dgm:prSet>
      <dgm:spPr/>
    </dgm:pt>
    <dgm:pt modelId="{1B29682F-70F4-4A19-8174-132DBF48ED64}" type="pres">
      <dgm:prSet presAssocID="{D9AB323A-316E-45A7-BC4C-9E7C701B7A8B}" presName="spacerL" presStyleCnt="0"/>
      <dgm:spPr/>
    </dgm:pt>
    <dgm:pt modelId="{B080A746-DC00-44B1-B6AF-B505B6DB81EC}" type="pres">
      <dgm:prSet presAssocID="{D9AB323A-316E-45A7-BC4C-9E7C701B7A8B}" presName="sibTrans" presStyleLbl="sibTrans2D1" presStyleIdx="0" presStyleCnt="2"/>
      <dgm:spPr/>
    </dgm:pt>
    <dgm:pt modelId="{A801DCEB-6A68-492B-BE9E-DDF149F75B62}" type="pres">
      <dgm:prSet presAssocID="{D9AB323A-316E-45A7-BC4C-9E7C701B7A8B}" presName="spacerR" presStyleCnt="0"/>
      <dgm:spPr/>
    </dgm:pt>
    <dgm:pt modelId="{3688482C-BF01-4130-A9E8-18B04D263EF2}" type="pres">
      <dgm:prSet presAssocID="{B63567CC-10F8-4D83-8565-D25435DAE578}" presName="node" presStyleLbl="node1" presStyleIdx="1" presStyleCnt="3">
        <dgm:presLayoutVars>
          <dgm:bulletEnabled val="1"/>
        </dgm:presLayoutVars>
      </dgm:prSet>
      <dgm:spPr/>
    </dgm:pt>
    <dgm:pt modelId="{BCD00D8C-ACE1-49D2-9699-8691AD62FD31}" type="pres">
      <dgm:prSet presAssocID="{E1BA3F0C-D42B-486F-8B92-E2446ABF4DB5}" presName="spacerL" presStyleCnt="0"/>
      <dgm:spPr/>
    </dgm:pt>
    <dgm:pt modelId="{B5AD4D45-B8D8-4699-9831-D8CC05DCE3E5}" type="pres">
      <dgm:prSet presAssocID="{E1BA3F0C-D42B-486F-8B92-E2446ABF4DB5}" presName="sibTrans" presStyleLbl="sibTrans2D1" presStyleIdx="1" presStyleCnt="2"/>
      <dgm:spPr/>
    </dgm:pt>
    <dgm:pt modelId="{5DE44CEC-CF6A-4C5E-AD3B-F42AD169BEFE}" type="pres">
      <dgm:prSet presAssocID="{E1BA3F0C-D42B-486F-8B92-E2446ABF4DB5}" presName="spacerR" presStyleCnt="0"/>
      <dgm:spPr/>
    </dgm:pt>
    <dgm:pt modelId="{1DF42078-B9B2-41E0-A5A4-1038B1A8F499}" type="pres">
      <dgm:prSet presAssocID="{E3538F6A-601B-4CCB-B7A6-852E76836329}" presName="node" presStyleLbl="node1" presStyleIdx="2" presStyleCnt="3">
        <dgm:presLayoutVars>
          <dgm:bulletEnabled val="1"/>
        </dgm:presLayoutVars>
      </dgm:prSet>
      <dgm:spPr/>
    </dgm:pt>
  </dgm:ptLst>
  <dgm:cxnLst>
    <dgm:cxn modelId="{F979460E-9C6A-40B8-B1ED-BF421F9174BD}" srcId="{C8763D4B-2F61-45BD-835D-188604A335C9}" destId="{AC697AEA-AA0C-425B-B056-B8A7CC42B4F4}" srcOrd="0" destOrd="0" parTransId="{E1E9DF7B-4ED5-474D-9ABF-293EC094251E}" sibTransId="{D9AB323A-316E-45A7-BC4C-9E7C701B7A8B}"/>
    <dgm:cxn modelId="{AFE43E32-EAD3-4F5E-9D50-ADF90982EB4A}" type="presOf" srcId="{D9AB323A-316E-45A7-BC4C-9E7C701B7A8B}" destId="{B080A746-DC00-44B1-B6AF-B505B6DB81EC}" srcOrd="0" destOrd="0" presId="urn:microsoft.com/office/officeart/2005/8/layout/equation1"/>
    <dgm:cxn modelId="{6E6E7632-D3C3-4C22-87FD-823F0BFCB33E}" type="presOf" srcId="{AC697AEA-AA0C-425B-B056-B8A7CC42B4F4}" destId="{844DE39A-0F16-4986-8FDD-3C051BE0A851}" srcOrd="0" destOrd="0" presId="urn:microsoft.com/office/officeart/2005/8/layout/equation1"/>
    <dgm:cxn modelId="{7A3F5B78-8C93-4168-9F65-E5FB68FE7719}" type="presOf" srcId="{B63567CC-10F8-4D83-8565-D25435DAE578}" destId="{3688482C-BF01-4130-A9E8-18B04D263EF2}" srcOrd="0" destOrd="0" presId="urn:microsoft.com/office/officeart/2005/8/layout/equation1"/>
    <dgm:cxn modelId="{E910B7AA-B0A6-4091-A66D-ABCC91BF2564}" srcId="{C8763D4B-2F61-45BD-835D-188604A335C9}" destId="{B63567CC-10F8-4D83-8565-D25435DAE578}" srcOrd="1" destOrd="0" parTransId="{1ABAAD5C-537D-44CB-8AF2-D1EF9B577B8C}" sibTransId="{E1BA3F0C-D42B-486F-8B92-E2446ABF4DB5}"/>
    <dgm:cxn modelId="{15F781BA-7B43-44CD-8CE0-E5D146B7AE5E}" srcId="{C8763D4B-2F61-45BD-835D-188604A335C9}" destId="{E3538F6A-601B-4CCB-B7A6-852E76836329}" srcOrd="2" destOrd="0" parTransId="{F8367CFB-4F43-484C-AA07-E4FD39093B1A}" sibTransId="{3502FA4C-F10C-45AA-911B-D784E10036C9}"/>
    <dgm:cxn modelId="{6D5F4FC5-A73B-47B8-914F-57D15CF589C8}" type="presOf" srcId="{E1BA3F0C-D42B-486F-8B92-E2446ABF4DB5}" destId="{B5AD4D45-B8D8-4699-9831-D8CC05DCE3E5}" srcOrd="0" destOrd="0" presId="urn:microsoft.com/office/officeart/2005/8/layout/equation1"/>
    <dgm:cxn modelId="{0446F7F0-56AA-484E-BF15-38BC3AE0C6E1}" type="presOf" srcId="{E3538F6A-601B-4CCB-B7A6-852E76836329}" destId="{1DF42078-B9B2-41E0-A5A4-1038B1A8F499}" srcOrd="0" destOrd="0" presId="urn:microsoft.com/office/officeart/2005/8/layout/equation1"/>
    <dgm:cxn modelId="{F42F55F8-F760-4DF4-A800-56A8BF3C3B3E}" type="presOf" srcId="{C8763D4B-2F61-45BD-835D-188604A335C9}" destId="{1D901B85-BE68-42FE-85E5-E918A8ED1BDF}" srcOrd="0" destOrd="0" presId="urn:microsoft.com/office/officeart/2005/8/layout/equation1"/>
    <dgm:cxn modelId="{5BC51130-BB62-4FCB-A585-6211874391CA}" type="presParOf" srcId="{1D901B85-BE68-42FE-85E5-E918A8ED1BDF}" destId="{844DE39A-0F16-4986-8FDD-3C051BE0A851}" srcOrd="0" destOrd="0" presId="urn:microsoft.com/office/officeart/2005/8/layout/equation1"/>
    <dgm:cxn modelId="{5F0F1539-C521-4044-8E5F-D702CB2B2C5F}" type="presParOf" srcId="{1D901B85-BE68-42FE-85E5-E918A8ED1BDF}" destId="{1B29682F-70F4-4A19-8174-132DBF48ED64}" srcOrd="1" destOrd="0" presId="urn:microsoft.com/office/officeart/2005/8/layout/equation1"/>
    <dgm:cxn modelId="{D925F6DE-6047-4930-932C-6BA33E9C51CE}" type="presParOf" srcId="{1D901B85-BE68-42FE-85E5-E918A8ED1BDF}" destId="{B080A746-DC00-44B1-B6AF-B505B6DB81EC}" srcOrd="2" destOrd="0" presId="urn:microsoft.com/office/officeart/2005/8/layout/equation1"/>
    <dgm:cxn modelId="{8835D333-BDA7-46BC-91B4-5F127C4C13A6}" type="presParOf" srcId="{1D901B85-BE68-42FE-85E5-E918A8ED1BDF}" destId="{A801DCEB-6A68-492B-BE9E-DDF149F75B62}" srcOrd="3" destOrd="0" presId="urn:microsoft.com/office/officeart/2005/8/layout/equation1"/>
    <dgm:cxn modelId="{F76B7C12-D2DA-41D1-A1B4-DC8DC7E6351B}" type="presParOf" srcId="{1D901B85-BE68-42FE-85E5-E918A8ED1BDF}" destId="{3688482C-BF01-4130-A9E8-18B04D263EF2}" srcOrd="4" destOrd="0" presId="urn:microsoft.com/office/officeart/2005/8/layout/equation1"/>
    <dgm:cxn modelId="{FF03C5B6-22EC-4C35-90BB-CA8295CDE0A2}" type="presParOf" srcId="{1D901B85-BE68-42FE-85E5-E918A8ED1BDF}" destId="{BCD00D8C-ACE1-49D2-9699-8691AD62FD31}" srcOrd="5" destOrd="0" presId="urn:microsoft.com/office/officeart/2005/8/layout/equation1"/>
    <dgm:cxn modelId="{7A27E443-FCF1-4C94-87A3-CC336DD0C05E}" type="presParOf" srcId="{1D901B85-BE68-42FE-85E5-E918A8ED1BDF}" destId="{B5AD4D45-B8D8-4699-9831-D8CC05DCE3E5}" srcOrd="6" destOrd="0" presId="urn:microsoft.com/office/officeart/2005/8/layout/equation1"/>
    <dgm:cxn modelId="{A74FCC12-6492-4DB8-B67E-52C499DC0AA9}" type="presParOf" srcId="{1D901B85-BE68-42FE-85E5-E918A8ED1BDF}" destId="{5DE44CEC-CF6A-4C5E-AD3B-F42AD169BEFE}" srcOrd="7" destOrd="0" presId="urn:microsoft.com/office/officeart/2005/8/layout/equation1"/>
    <dgm:cxn modelId="{616C0863-ED56-42C2-AA79-1A47F5620A18}" type="presParOf" srcId="{1D901B85-BE68-42FE-85E5-E918A8ED1BDF}" destId="{1DF42078-B9B2-41E0-A5A4-1038B1A8F499}" srcOrd="8" destOrd="0" presId="urn:microsoft.com/office/officeart/2005/8/layout/equati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7ADBF-3E4C-45CA-B1FE-0DDA929434A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CCAECD6-E345-4B92-8B30-7B8A8750365A}">
      <dgm:prSet phldrT="[Text]"/>
      <dgm:spPr/>
      <dgm:t>
        <a:bodyPr/>
        <a:lstStyle/>
        <a:p>
          <a:r>
            <a:rPr lang="en-US"/>
            <a:t>NTIA Planning Funds Received by State</a:t>
          </a:r>
        </a:p>
      </dgm:t>
    </dgm:pt>
    <dgm:pt modelId="{EEE1028C-D01F-4C0A-A1C9-049FB06BE918}" type="parTrans" cxnId="{40CC8EDB-D427-4E38-8C5C-7FD1EB9B7619}">
      <dgm:prSet/>
      <dgm:spPr/>
      <dgm:t>
        <a:bodyPr/>
        <a:lstStyle/>
        <a:p>
          <a:endParaRPr lang="en-US"/>
        </a:p>
      </dgm:t>
    </dgm:pt>
    <dgm:pt modelId="{14D561B0-C509-431E-8C3E-3E6362F83393}" type="sibTrans" cxnId="{40CC8EDB-D427-4E38-8C5C-7FD1EB9B7619}">
      <dgm:prSet/>
      <dgm:spPr/>
      <dgm:t>
        <a:bodyPr/>
        <a:lstStyle/>
        <a:p>
          <a:endParaRPr lang="en-US"/>
        </a:p>
      </dgm:t>
    </dgm:pt>
    <dgm:pt modelId="{753180D7-9CED-4A35-A45F-D6E029AF393F}">
      <dgm:prSet phldrT="[Text]"/>
      <dgm:spPr>
        <a:solidFill>
          <a:srgbClr val="00B0F0"/>
        </a:solidFill>
      </dgm:spPr>
      <dgm:t>
        <a:bodyPr/>
        <a:lstStyle/>
        <a:p>
          <a:r>
            <a:rPr lang="en-US"/>
            <a:t>FCC Broadband Fabric Map Released</a:t>
          </a:r>
        </a:p>
        <a:p>
          <a:r>
            <a:rPr lang="en-US"/>
            <a:t>(Challenges Begin)</a:t>
          </a:r>
        </a:p>
      </dgm:t>
    </dgm:pt>
    <dgm:pt modelId="{9FE47F1D-C804-4B95-B8AA-9C6DD8603EBF}" type="parTrans" cxnId="{7DAF54E7-7CB1-49C8-8F29-39B317D75E42}">
      <dgm:prSet/>
      <dgm:spPr/>
      <dgm:t>
        <a:bodyPr/>
        <a:lstStyle/>
        <a:p>
          <a:endParaRPr lang="en-US"/>
        </a:p>
      </dgm:t>
    </dgm:pt>
    <dgm:pt modelId="{AC339ED0-FD7E-4DA3-8EAF-76ACCABAF4E6}" type="sibTrans" cxnId="{7DAF54E7-7CB1-49C8-8F29-39B317D75E42}">
      <dgm:prSet/>
      <dgm:spPr/>
      <dgm:t>
        <a:bodyPr/>
        <a:lstStyle/>
        <a:p>
          <a:endParaRPr lang="en-US"/>
        </a:p>
      </dgm:t>
    </dgm:pt>
    <dgm:pt modelId="{786A7DB9-110C-4FB0-A600-5909BB1F9B88}">
      <dgm:prSet phldrT="[Text]"/>
      <dgm:spPr>
        <a:solidFill>
          <a:srgbClr val="00B0F0"/>
        </a:solidFill>
      </dgm:spPr>
      <dgm:t>
        <a:bodyPr/>
        <a:lstStyle/>
        <a:p>
          <a:r>
            <a:rPr lang="en-US"/>
            <a:t>Challenge Period Ends</a:t>
          </a:r>
        </a:p>
      </dgm:t>
    </dgm:pt>
    <dgm:pt modelId="{1AB96AC7-DE05-450D-8221-2B807BB6F736}" type="parTrans" cxnId="{B03276E1-3B6A-4C5E-BB44-A8F2205A576C}">
      <dgm:prSet/>
      <dgm:spPr/>
      <dgm:t>
        <a:bodyPr/>
        <a:lstStyle/>
        <a:p>
          <a:endParaRPr lang="en-US"/>
        </a:p>
      </dgm:t>
    </dgm:pt>
    <dgm:pt modelId="{8027D2B1-75D2-47B1-BD05-8AF57A8BD714}" type="sibTrans" cxnId="{B03276E1-3B6A-4C5E-BB44-A8F2205A576C}">
      <dgm:prSet/>
      <dgm:spPr/>
      <dgm:t>
        <a:bodyPr/>
        <a:lstStyle/>
        <a:p>
          <a:endParaRPr lang="en-US"/>
        </a:p>
      </dgm:t>
    </dgm:pt>
    <dgm:pt modelId="{A9FD4DD2-0974-44D5-98BB-4D8709C4E2CA}">
      <dgm:prSet phldrT="[Text]"/>
      <dgm:spPr>
        <a:solidFill>
          <a:srgbClr val="00B0F0"/>
        </a:solidFill>
      </dgm:spPr>
      <dgm:t>
        <a:bodyPr/>
        <a:lstStyle/>
        <a:p>
          <a:r>
            <a:rPr lang="en-US"/>
            <a:t>Final Broadband Fabric Map Approved</a:t>
          </a:r>
        </a:p>
      </dgm:t>
    </dgm:pt>
    <dgm:pt modelId="{6812BF6D-A9D9-4248-9133-B7138B85ED88}" type="parTrans" cxnId="{C1E715C3-9781-42E5-8550-0633EFFE5619}">
      <dgm:prSet/>
      <dgm:spPr/>
      <dgm:t>
        <a:bodyPr/>
        <a:lstStyle/>
        <a:p>
          <a:endParaRPr lang="en-US"/>
        </a:p>
      </dgm:t>
    </dgm:pt>
    <dgm:pt modelId="{C5E6602A-7006-4199-897F-3B2687BA9D83}" type="sibTrans" cxnId="{C1E715C3-9781-42E5-8550-0633EFFE5619}">
      <dgm:prSet/>
      <dgm:spPr/>
      <dgm:t>
        <a:bodyPr/>
        <a:lstStyle/>
        <a:p>
          <a:endParaRPr lang="en-US"/>
        </a:p>
      </dgm:t>
    </dgm:pt>
    <dgm:pt modelId="{9D0BE108-C57B-4BFD-A761-248647C8CF70}">
      <dgm:prSet phldrT="[Text]"/>
      <dgm:spPr>
        <a:solidFill>
          <a:srgbClr val="00B0F0"/>
        </a:solidFill>
      </dgm:spPr>
      <dgm:t>
        <a:bodyPr/>
        <a:lstStyle/>
        <a:p>
          <a:r>
            <a:rPr lang="en-US"/>
            <a:t>BEAD Funds Allocated Based on Final Map</a:t>
          </a:r>
        </a:p>
      </dgm:t>
    </dgm:pt>
    <dgm:pt modelId="{C0E24BFB-2D6B-4CB4-8A5F-D0E58B0EE7F7}" type="parTrans" cxnId="{39E1D024-E836-4396-B6B7-A353851D68BE}">
      <dgm:prSet/>
      <dgm:spPr/>
      <dgm:t>
        <a:bodyPr/>
        <a:lstStyle/>
        <a:p>
          <a:endParaRPr lang="en-US"/>
        </a:p>
      </dgm:t>
    </dgm:pt>
    <dgm:pt modelId="{5A3E7BDD-B58A-4DCD-9F5C-550D7B4B6933}" type="sibTrans" cxnId="{39E1D024-E836-4396-B6B7-A353851D68BE}">
      <dgm:prSet/>
      <dgm:spPr/>
      <dgm:t>
        <a:bodyPr/>
        <a:lstStyle/>
        <a:p>
          <a:endParaRPr lang="en-US"/>
        </a:p>
      </dgm:t>
    </dgm:pt>
    <dgm:pt modelId="{B7C83C89-44DB-487A-898F-862D99EE1D48}">
      <dgm:prSet phldrT="[Text]" custT="1"/>
      <dgm:spPr>
        <a:gradFill flip="none" rotWithShape="1">
          <a:gsLst>
            <a:gs pos="0">
              <a:srgbClr val="FFC000"/>
            </a:gs>
            <a:gs pos="83000">
              <a:schemeClr val="accent4">
                <a:lumMod val="45000"/>
                <a:lumOff val="55000"/>
              </a:schemeClr>
            </a:gs>
            <a:gs pos="100000">
              <a:schemeClr val="accent4">
                <a:lumMod val="30000"/>
                <a:lumOff val="70000"/>
              </a:schemeClr>
            </a:gs>
          </a:gsLst>
          <a:lin ang="5400000" scaled="1"/>
          <a:tileRect/>
        </a:gradFill>
      </dgm:spPr>
      <dgm:t>
        <a:bodyPr/>
        <a:lstStyle/>
        <a:p>
          <a:r>
            <a:rPr lang="en-US" sz="1200"/>
            <a:t>BEAD 5 Year Action Plan Due</a:t>
          </a:r>
        </a:p>
        <a:p>
          <a:r>
            <a:rPr lang="en-US" sz="1000"/>
            <a:t>+270 days from Planning Funds Received</a:t>
          </a:r>
        </a:p>
      </dgm:t>
    </dgm:pt>
    <dgm:pt modelId="{384CD964-C5D1-4C39-B6C3-4DE11D672206}" type="parTrans" cxnId="{22970E78-B00D-4E32-AC77-B4357A236F28}">
      <dgm:prSet/>
      <dgm:spPr/>
      <dgm:t>
        <a:bodyPr/>
        <a:lstStyle/>
        <a:p>
          <a:endParaRPr lang="en-US"/>
        </a:p>
      </dgm:t>
    </dgm:pt>
    <dgm:pt modelId="{B544EC6C-C5B6-41FE-AA81-BA124693E34A}" type="sibTrans" cxnId="{22970E78-B00D-4E32-AC77-B4357A236F28}">
      <dgm:prSet/>
      <dgm:spPr/>
      <dgm:t>
        <a:bodyPr/>
        <a:lstStyle/>
        <a:p>
          <a:endParaRPr lang="en-US"/>
        </a:p>
      </dgm:t>
    </dgm:pt>
    <dgm:pt modelId="{E93BDC4E-D65A-4C52-8917-476E85858AAC}">
      <dgm:prSet phldrT="[Text]" custT="1"/>
      <dgm:spPr>
        <a:gradFill rotWithShape="0">
          <a:gsLst>
            <a:gs pos="0">
              <a:srgbClr val="FFC000"/>
            </a:gs>
            <a:gs pos="83000">
              <a:schemeClr val="accent4">
                <a:lumMod val="45000"/>
                <a:lumOff val="55000"/>
              </a:schemeClr>
            </a:gs>
            <a:gs pos="100000">
              <a:schemeClr val="accent4">
                <a:lumMod val="30000"/>
                <a:lumOff val="70000"/>
              </a:schemeClr>
            </a:gs>
          </a:gsLst>
          <a:lin ang="5400000" scaled="1"/>
        </a:gradFill>
      </dgm:spPr>
      <dgm:t>
        <a:bodyPr/>
        <a:lstStyle/>
        <a:p>
          <a:r>
            <a:rPr lang="en-US" sz="1200"/>
            <a:t>DEA 5 Year Action Plan Due</a:t>
          </a:r>
        </a:p>
        <a:p>
          <a:r>
            <a:rPr lang="en-US" sz="1000"/>
            <a:t>+12 months from Planning Funds Received</a:t>
          </a:r>
        </a:p>
      </dgm:t>
    </dgm:pt>
    <dgm:pt modelId="{B45152C8-FCA2-4A58-8106-401923FCC525}" type="parTrans" cxnId="{F0A613A8-B6A3-4839-A56A-3CD7BC4F016C}">
      <dgm:prSet/>
      <dgm:spPr/>
      <dgm:t>
        <a:bodyPr/>
        <a:lstStyle/>
        <a:p>
          <a:endParaRPr lang="en-US"/>
        </a:p>
      </dgm:t>
    </dgm:pt>
    <dgm:pt modelId="{1BA2D4EF-E405-497E-BD18-0D3099D35CF5}" type="sibTrans" cxnId="{F0A613A8-B6A3-4839-A56A-3CD7BC4F016C}">
      <dgm:prSet/>
      <dgm:spPr/>
      <dgm:t>
        <a:bodyPr/>
        <a:lstStyle/>
        <a:p>
          <a:endParaRPr lang="en-US"/>
        </a:p>
      </dgm:t>
    </dgm:pt>
    <dgm:pt modelId="{7E207A4B-203F-4294-949F-3A8F7AF260A6}">
      <dgm:prSet phldrT="[Text]" custT="1"/>
      <dgm:spPr>
        <a:solidFill>
          <a:srgbClr val="00B0F0"/>
        </a:solidFill>
      </dgm:spPr>
      <dgm:t>
        <a:bodyPr/>
        <a:lstStyle/>
        <a:p>
          <a:r>
            <a:rPr lang="en-US" sz="1200"/>
            <a:t>BEAD Initial Proposal Due</a:t>
          </a:r>
        </a:p>
        <a:p>
          <a:r>
            <a:rPr lang="en-US" sz="1000"/>
            <a:t>+ 180 days from funding allocation</a:t>
          </a:r>
        </a:p>
      </dgm:t>
    </dgm:pt>
    <dgm:pt modelId="{2F279AEC-6DA5-46E5-99FB-D1EED78C56A7}" type="parTrans" cxnId="{25E2A0FA-D5AA-4E94-A2FC-2F7C0CB96A15}">
      <dgm:prSet/>
      <dgm:spPr/>
      <dgm:t>
        <a:bodyPr/>
        <a:lstStyle/>
        <a:p>
          <a:endParaRPr lang="en-US"/>
        </a:p>
      </dgm:t>
    </dgm:pt>
    <dgm:pt modelId="{6D624CAE-B94A-4DE3-BEF0-78FA1C9BBC71}" type="sibTrans" cxnId="{25E2A0FA-D5AA-4E94-A2FC-2F7C0CB96A15}">
      <dgm:prSet/>
      <dgm:spPr/>
      <dgm:t>
        <a:bodyPr/>
        <a:lstStyle/>
        <a:p>
          <a:endParaRPr lang="en-US"/>
        </a:p>
      </dgm:t>
    </dgm:pt>
    <dgm:pt modelId="{34243047-BA1E-4E60-B1E9-9F05F1DBB904}">
      <dgm:prSet phldrT="[Text]" custT="1"/>
      <dgm:spPr/>
      <dgm:t>
        <a:bodyPr/>
        <a:lstStyle/>
        <a:p>
          <a:r>
            <a:rPr lang="en-US" sz="1200"/>
            <a:t>BEAD Initial Proposal Approved- </a:t>
          </a:r>
          <a:r>
            <a:rPr lang="en-US" sz="1000"/>
            <a:t>20% BEAD Funding Awarded</a:t>
          </a:r>
        </a:p>
      </dgm:t>
    </dgm:pt>
    <dgm:pt modelId="{0C6B13A1-6784-4466-ADB2-6F8C092C7FC1}" type="parTrans" cxnId="{BC15B352-26E3-45F9-9848-7CE57458F27B}">
      <dgm:prSet/>
      <dgm:spPr/>
      <dgm:t>
        <a:bodyPr/>
        <a:lstStyle/>
        <a:p>
          <a:endParaRPr lang="en-US"/>
        </a:p>
      </dgm:t>
    </dgm:pt>
    <dgm:pt modelId="{3A37F7E3-7100-4F5F-9E1C-A06C5CE73B72}" type="sibTrans" cxnId="{BC15B352-26E3-45F9-9848-7CE57458F27B}">
      <dgm:prSet/>
      <dgm:spPr/>
      <dgm:t>
        <a:bodyPr/>
        <a:lstStyle/>
        <a:p>
          <a:endParaRPr lang="en-US"/>
        </a:p>
      </dgm:t>
    </dgm:pt>
    <dgm:pt modelId="{8F186E0B-53DC-47A4-B180-CD721E250DC5}">
      <dgm:prSet phldrT="[Text]" custT="1"/>
      <dgm:spPr>
        <a:solidFill>
          <a:srgbClr val="00B0F0"/>
        </a:solidFill>
      </dgm:spPr>
      <dgm:t>
        <a:bodyPr/>
        <a:lstStyle/>
        <a:p>
          <a:r>
            <a:rPr lang="en-US" sz="1200"/>
            <a:t>BEAD Final Proposal Due</a:t>
          </a:r>
        </a:p>
        <a:p>
          <a:r>
            <a:rPr lang="en-US" sz="1000"/>
            <a:t>+12 months from Initial Proposal Approved</a:t>
          </a:r>
        </a:p>
      </dgm:t>
    </dgm:pt>
    <dgm:pt modelId="{15582AF2-84F2-4DD2-9870-114943034A28}" type="parTrans" cxnId="{31BAC239-5421-40D8-A2C9-B52E17F2CDD3}">
      <dgm:prSet/>
      <dgm:spPr/>
      <dgm:t>
        <a:bodyPr/>
        <a:lstStyle/>
        <a:p>
          <a:endParaRPr lang="en-US"/>
        </a:p>
      </dgm:t>
    </dgm:pt>
    <dgm:pt modelId="{83D1D5CB-0925-4CB3-9F30-B16361A590E9}" type="sibTrans" cxnId="{31BAC239-5421-40D8-A2C9-B52E17F2CDD3}">
      <dgm:prSet/>
      <dgm:spPr/>
      <dgm:t>
        <a:bodyPr/>
        <a:lstStyle/>
        <a:p>
          <a:endParaRPr lang="en-US"/>
        </a:p>
      </dgm:t>
    </dgm:pt>
    <dgm:pt modelId="{88533562-1C36-415D-A028-025F6C7695AB}">
      <dgm:prSet phldrT="[Text]" custT="1"/>
      <dgm:spPr/>
      <dgm:t>
        <a:bodyPr/>
        <a:lstStyle/>
        <a:p>
          <a:r>
            <a:rPr lang="en-US" sz="1200"/>
            <a:t>BEAD Final Proposal </a:t>
          </a:r>
          <a:r>
            <a:rPr lang="en-US" sz="1000"/>
            <a:t>Approved-80% BEAD Funding Awarded</a:t>
          </a:r>
        </a:p>
      </dgm:t>
    </dgm:pt>
    <dgm:pt modelId="{BF332FEF-BBAE-47D3-85D8-ECC75AEA312E}" type="parTrans" cxnId="{57A341C9-B57D-4C9B-A29F-4D7CC001F430}">
      <dgm:prSet/>
      <dgm:spPr/>
      <dgm:t>
        <a:bodyPr/>
        <a:lstStyle/>
        <a:p>
          <a:endParaRPr lang="en-US"/>
        </a:p>
      </dgm:t>
    </dgm:pt>
    <dgm:pt modelId="{57BD0053-2F74-4AFD-A516-15DD8A3E9181}" type="sibTrans" cxnId="{57A341C9-B57D-4C9B-A29F-4D7CC001F430}">
      <dgm:prSet/>
      <dgm:spPr/>
      <dgm:t>
        <a:bodyPr/>
        <a:lstStyle/>
        <a:p>
          <a:endParaRPr lang="en-US"/>
        </a:p>
      </dgm:t>
    </dgm:pt>
    <dgm:pt modelId="{17720E0A-14C1-4AA8-9D60-6015BA8EF748}">
      <dgm:prSet phldrT="[Text]"/>
      <dgm:spPr>
        <a:gradFill flip="none" rotWithShape="1">
          <a:gsLst>
            <a:gs pos="0">
              <a:srgbClr val="FFC000"/>
            </a:gs>
            <a:gs pos="83000">
              <a:schemeClr val="accent4">
                <a:lumMod val="45000"/>
                <a:lumOff val="55000"/>
              </a:schemeClr>
            </a:gs>
            <a:gs pos="100000">
              <a:schemeClr val="accent4">
                <a:lumMod val="30000"/>
                <a:lumOff val="70000"/>
              </a:schemeClr>
            </a:gs>
          </a:gsLst>
          <a:lin ang="5400000" scaled="1"/>
          <a:tileRect/>
        </a:gradFill>
      </dgm:spPr>
      <dgm:t>
        <a:bodyPr/>
        <a:lstStyle/>
        <a:p>
          <a:endParaRPr lang="en-US"/>
        </a:p>
      </dgm:t>
    </dgm:pt>
    <dgm:pt modelId="{CACCC5F5-0144-4C65-8721-54D60C3ADCFA}" type="parTrans" cxnId="{81806A77-7C9F-49D5-9499-B655740BE542}">
      <dgm:prSet/>
      <dgm:spPr/>
      <dgm:t>
        <a:bodyPr/>
        <a:lstStyle/>
        <a:p>
          <a:endParaRPr lang="en-US"/>
        </a:p>
      </dgm:t>
    </dgm:pt>
    <dgm:pt modelId="{E74987C6-CFFB-4F64-A8BA-7F7428568EBE}" type="sibTrans" cxnId="{81806A77-7C9F-49D5-9499-B655740BE542}">
      <dgm:prSet/>
      <dgm:spPr/>
      <dgm:t>
        <a:bodyPr/>
        <a:lstStyle/>
        <a:p>
          <a:endParaRPr lang="en-US"/>
        </a:p>
      </dgm:t>
    </dgm:pt>
    <dgm:pt modelId="{C8E2A61D-69E0-468D-B7FA-46305C27E87E}" type="pres">
      <dgm:prSet presAssocID="{42C7ADBF-3E4C-45CA-B1FE-0DDA929434A7}" presName="CompostProcess" presStyleCnt="0">
        <dgm:presLayoutVars>
          <dgm:dir/>
          <dgm:resizeHandles val="exact"/>
        </dgm:presLayoutVars>
      </dgm:prSet>
      <dgm:spPr/>
    </dgm:pt>
    <dgm:pt modelId="{C2CCF6E1-1952-448D-BF16-14FC98EB796D}" type="pres">
      <dgm:prSet presAssocID="{42C7ADBF-3E4C-45CA-B1FE-0DDA929434A7}" presName="arrow" presStyleLbl="bgShp" presStyleIdx="0" presStyleCnt="1" custScaleX="117647"/>
      <dgm:spPr/>
    </dgm:pt>
    <dgm:pt modelId="{176D415B-D804-4FC4-B4DE-6252E00151C1}" type="pres">
      <dgm:prSet presAssocID="{42C7ADBF-3E4C-45CA-B1FE-0DDA929434A7}" presName="linearProcess" presStyleCnt="0"/>
      <dgm:spPr/>
    </dgm:pt>
    <dgm:pt modelId="{41E9CEBF-335B-4F95-868C-546ACCE0D8D0}" type="pres">
      <dgm:prSet presAssocID="{ACCAECD6-E345-4B92-8B30-7B8A8750365A}" presName="textNode" presStyleLbl="node1" presStyleIdx="0" presStyleCnt="12" custLinFactX="-9898" custLinFactNeighborX="-100000">
        <dgm:presLayoutVars>
          <dgm:bulletEnabled val="1"/>
        </dgm:presLayoutVars>
      </dgm:prSet>
      <dgm:spPr/>
    </dgm:pt>
    <dgm:pt modelId="{1D673266-A2DB-4589-B9AA-3B3DDE86DFB8}" type="pres">
      <dgm:prSet presAssocID="{14D561B0-C509-431E-8C3E-3E6362F83393}" presName="sibTrans" presStyleCnt="0"/>
      <dgm:spPr/>
    </dgm:pt>
    <dgm:pt modelId="{F70DBBD1-F3E2-448D-B16D-8F62941AD9A5}" type="pres">
      <dgm:prSet presAssocID="{753180D7-9CED-4A35-A45F-D6E029AF393F}" presName="textNode" presStyleLbl="node1" presStyleIdx="1" presStyleCnt="12" custLinFactX="-4578" custLinFactNeighborX="-100000">
        <dgm:presLayoutVars>
          <dgm:bulletEnabled val="1"/>
        </dgm:presLayoutVars>
      </dgm:prSet>
      <dgm:spPr/>
    </dgm:pt>
    <dgm:pt modelId="{B076DCB5-FF64-4E92-A6AB-19A73FDF2BDC}" type="pres">
      <dgm:prSet presAssocID="{AC339ED0-FD7E-4DA3-8EAF-76ACCABAF4E6}" presName="sibTrans" presStyleCnt="0"/>
      <dgm:spPr/>
    </dgm:pt>
    <dgm:pt modelId="{5155BECD-0166-4575-89A5-C6A20408AB48}" type="pres">
      <dgm:prSet presAssocID="{786A7DB9-110C-4FB0-A600-5909BB1F9B88}" presName="textNode" presStyleLbl="node1" presStyleIdx="2" presStyleCnt="12" custLinFactX="-434" custLinFactNeighborX="-100000" custLinFactNeighborY="-335">
        <dgm:presLayoutVars>
          <dgm:bulletEnabled val="1"/>
        </dgm:presLayoutVars>
      </dgm:prSet>
      <dgm:spPr/>
    </dgm:pt>
    <dgm:pt modelId="{782CB035-8B3C-4AC5-A7DB-2269CC95053B}" type="pres">
      <dgm:prSet presAssocID="{8027D2B1-75D2-47B1-BD05-8AF57A8BD714}" presName="sibTrans" presStyleCnt="0"/>
      <dgm:spPr/>
    </dgm:pt>
    <dgm:pt modelId="{F1E43A26-7A73-480E-AED4-0D2F2ECA694F}" type="pres">
      <dgm:prSet presAssocID="{A9FD4DD2-0974-44D5-98BB-4D8709C4E2CA}" presName="textNode" presStyleLbl="node1" presStyleIdx="3" presStyleCnt="12" custLinFactX="1344" custLinFactNeighborX="100000" custLinFactNeighborY="989">
        <dgm:presLayoutVars>
          <dgm:bulletEnabled val="1"/>
        </dgm:presLayoutVars>
      </dgm:prSet>
      <dgm:spPr/>
    </dgm:pt>
    <dgm:pt modelId="{D6E8879F-5B2B-4C54-B8BB-CE7D375E30FD}" type="pres">
      <dgm:prSet presAssocID="{C5E6602A-7006-4199-897F-3B2687BA9D83}" presName="sibTrans" presStyleCnt="0"/>
      <dgm:spPr/>
    </dgm:pt>
    <dgm:pt modelId="{265047F0-61F6-4119-8CFE-66D496E19777}" type="pres">
      <dgm:prSet presAssocID="{9D0BE108-C57B-4BFD-A761-248647C8CF70}" presName="textNode" presStyleLbl="node1" presStyleIdx="4" presStyleCnt="12" custLinFactX="8834" custLinFactNeighborX="100000">
        <dgm:presLayoutVars>
          <dgm:bulletEnabled val="1"/>
        </dgm:presLayoutVars>
      </dgm:prSet>
      <dgm:spPr/>
    </dgm:pt>
    <dgm:pt modelId="{184A1C56-974D-4608-A3F4-9474EEE4343A}" type="pres">
      <dgm:prSet presAssocID="{5A3E7BDD-B58A-4DCD-9F5C-550D7B4B6933}" presName="sibTrans" presStyleCnt="0"/>
      <dgm:spPr/>
    </dgm:pt>
    <dgm:pt modelId="{6393B034-9AB0-4B26-A85F-C98972E3F374}" type="pres">
      <dgm:prSet presAssocID="{B7C83C89-44DB-487A-898F-862D99EE1D48}" presName="textNode" presStyleLbl="node1" presStyleIdx="5" presStyleCnt="12" custLinFactX="17346" custLinFactNeighborX="100000">
        <dgm:presLayoutVars>
          <dgm:bulletEnabled val="1"/>
        </dgm:presLayoutVars>
      </dgm:prSet>
      <dgm:spPr/>
    </dgm:pt>
    <dgm:pt modelId="{83A95167-4CA6-48C5-9CF4-CEC9D6EF3800}" type="pres">
      <dgm:prSet presAssocID="{B544EC6C-C5B6-41FE-AA81-BA124693E34A}" presName="sibTrans" presStyleCnt="0"/>
      <dgm:spPr/>
    </dgm:pt>
    <dgm:pt modelId="{5D5E474C-7826-4EBC-A9DF-D924430F4212}" type="pres">
      <dgm:prSet presAssocID="{E93BDC4E-D65A-4C52-8917-476E85858AAC}" presName="textNode" presStyleLbl="node1" presStyleIdx="6" presStyleCnt="12" custLinFactX="34948" custLinFactNeighborX="100000" custLinFactNeighborY="604">
        <dgm:presLayoutVars>
          <dgm:bulletEnabled val="1"/>
        </dgm:presLayoutVars>
      </dgm:prSet>
      <dgm:spPr/>
    </dgm:pt>
    <dgm:pt modelId="{9CC5B6FA-7E56-4D09-8534-BF5894E36603}" type="pres">
      <dgm:prSet presAssocID="{1BA2D4EF-E405-497E-BD18-0D3099D35CF5}" presName="sibTrans" presStyleCnt="0"/>
      <dgm:spPr/>
    </dgm:pt>
    <dgm:pt modelId="{F3A1E69B-A605-4275-BA42-D652E2361458}" type="pres">
      <dgm:prSet presAssocID="{7E207A4B-203F-4294-949F-3A8F7AF260A6}" presName="textNode" presStyleLbl="node1" presStyleIdx="7" presStyleCnt="12" custLinFactX="43868" custLinFactNeighborX="100000">
        <dgm:presLayoutVars>
          <dgm:bulletEnabled val="1"/>
        </dgm:presLayoutVars>
      </dgm:prSet>
      <dgm:spPr/>
    </dgm:pt>
    <dgm:pt modelId="{844151AC-3BBC-49D9-BA39-9C86E4045C79}" type="pres">
      <dgm:prSet presAssocID="{6D624CAE-B94A-4DE3-BEF0-78FA1C9BBC71}" presName="sibTrans" presStyleCnt="0"/>
      <dgm:spPr/>
    </dgm:pt>
    <dgm:pt modelId="{24242EC8-6922-45C2-B2B1-342741BA409F}" type="pres">
      <dgm:prSet presAssocID="{34243047-BA1E-4E60-B1E9-9F05F1DBB904}" presName="textNode" presStyleLbl="node1" presStyleIdx="8" presStyleCnt="12" custLinFactX="55693" custLinFactNeighborX="100000">
        <dgm:presLayoutVars>
          <dgm:bulletEnabled val="1"/>
        </dgm:presLayoutVars>
      </dgm:prSet>
      <dgm:spPr/>
    </dgm:pt>
    <dgm:pt modelId="{4D7978E9-E6AB-4AE5-A7E0-EE614DD2EA35}" type="pres">
      <dgm:prSet presAssocID="{3A37F7E3-7100-4F5F-9E1C-A06C5CE73B72}" presName="sibTrans" presStyleCnt="0"/>
      <dgm:spPr/>
    </dgm:pt>
    <dgm:pt modelId="{E80C1EA4-D07A-472B-915D-A374AB35E9CC}" type="pres">
      <dgm:prSet presAssocID="{8F186E0B-53DC-47A4-B180-CD721E250DC5}" presName="textNode" presStyleLbl="node1" presStyleIdx="9" presStyleCnt="12" custLinFactX="67367" custLinFactNeighborX="100000">
        <dgm:presLayoutVars>
          <dgm:bulletEnabled val="1"/>
        </dgm:presLayoutVars>
      </dgm:prSet>
      <dgm:spPr/>
    </dgm:pt>
    <dgm:pt modelId="{E06272CA-1302-4FF5-8DF1-0D46F77CF79C}" type="pres">
      <dgm:prSet presAssocID="{83D1D5CB-0925-4CB3-9F30-B16361A590E9}" presName="sibTrans" presStyleCnt="0"/>
      <dgm:spPr/>
    </dgm:pt>
    <dgm:pt modelId="{989207C2-5361-4B39-979F-FBAB3CC5036A}" type="pres">
      <dgm:prSet presAssocID="{88533562-1C36-415D-A028-025F6C7695AB}" presName="textNode" presStyleLbl="node1" presStyleIdx="10" presStyleCnt="12" custLinFactX="78319" custLinFactNeighborX="100000" custLinFactNeighborY="-442">
        <dgm:presLayoutVars>
          <dgm:bulletEnabled val="1"/>
        </dgm:presLayoutVars>
      </dgm:prSet>
      <dgm:spPr/>
    </dgm:pt>
    <dgm:pt modelId="{D35EABAB-A394-4DB4-B152-2A2F6F31F8DD}" type="pres">
      <dgm:prSet presAssocID="{57BD0053-2F74-4AFD-A516-15DD8A3E9181}" presName="sibTrans" presStyleCnt="0"/>
      <dgm:spPr/>
    </dgm:pt>
    <dgm:pt modelId="{07A67A89-FFE8-4A35-BDBA-0FC8598C042C}" type="pres">
      <dgm:prSet presAssocID="{17720E0A-14C1-4AA8-9D60-6015BA8EF748}" presName="textNode" presStyleLbl="node1" presStyleIdx="11" presStyleCnt="12" custScaleX="55648" custScaleY="44020" custLinFactX="-752497" custLinFactY="7907" custLinFactNeighborX="-800000" custLinFactNeighborY="100000">
        <dgm:presLayoutVars>
          <dgm:bulletEnabled val="1"/>
        </dgm:presLayoutVars>
      </dgm:prSet>
      <dgm:spPr/>
    </dgm:pt>
  </dgm:ptLst>
  <dgm:cxnLst>
    <dgm:cxn modelId="{5849810B-F048-483F-A6B6-1460F73AE54F}" type="presOf" srcId="{7E207A4B-203F-4294-949F-3A8F7AF260A6}" destId="{F3A1E69B-A605-4275-BA42-D652E2361458}" srcOrd="0" destOrd="0" presId="urn:microsoft.com/office/officeart/2005/8/layout/hProcess9"/>
    <dgm:cxn modelId="{8AB2021B-DD4D-414F-B6DC-B7DF6F319F97}" type="presOf" srcId="{753180D7-9CED-4A35-A45F-D6E029AF393F}" destId="{F70DBBD1-F3E2-448D-B16D-8F62941AD9A5}" srcOrd="0" destOrd="0" presId="urn:microsoft.com/office/officeart/2005/8/layout/hProcess9"/>
    <dgm:cxn modelId="{39E1D024-E836-4396-B6B7-A353851D68BE}" srcId="{42C7ADBF-3E4C-45CA-B1FE-0DDA929434A7}" destId="{9D0BE108-C57B-4BFD-A761-248647C8CF70}" srcOrd="4" destOrd="0" parTransId="{C0E24BFB-2D6B-4CB4-8A5F-D0E58B0EE7F7}" sibTransId="{5A3E7BDD-B58A-4DCD-9F5C-550D7B4B6933}"/>
    <dgm:cxn modelId="{1510E72E-4B02-4196-9C00-4DD300C47133}" type="presOf" srcId="{786A7DB9-110C-4FB0-A600-5909BB1F9B88}" destId="{5155BECD-0166-4575-89A5-C6A20408AB48}" srcOrd="0" destOrd="0" presId="urn:microsoft.com/office/officeart/2005/8/layout/hProcess9"/>
    <dgm:cxn modelId="{3908582F-47C1-4710-BF1B-B8967D3497E5}" type="presOf" srcId="{17720E0A-14C1-4AA8-9D60-6015BA8EF748}" destId="{07A67A89-FFE8-4A35-BDBA-0FC8598C042C}" srcOrd="0" destOrd="0" presId="urn:microsoft.com/office/officeart/2005/8/layout/hProcess9"/>
    <dgm:cxn modelId="{31BAC239-5421-40D8-A2C9-B52E17F2CDD3}" srcId="{42C7ADBF-3E4C-45CA-B1FE-0DDA929434A7}" destId="{8F186E0B-53DC-47A4-B180-CD721E250DC5}" srcOrd="9" destOrd="0" parTransId="{15582AF2-84F2-4DD2-9870-114943034A28}" sibTransId="{83D1D5CB-0925-4CB3-9F30-B16361A590E9}"/>
    <dgm:cxn modelId="{41D2A93E-0A04-48DE-888C-FC182AD45E80}" type="presOf" srcId="{ACCAECD6-E345-4B92-8B30-7B8A8750365A}" destId="{41E9CEBF-335B-4F95-868C-546ACCE0D8D0}" srcOrd="0" destOrd="0" presId="urn:microsoft.com/office/officeart/2005/8/layout/hProcess9"/>
    <dgm:cxn modelId="{678D505B-1CF3-4B2F-A992-A3ED12562B0E}" type="presOf" srcId="{E93BDC4E-D65A-4C52-8917-476E85858AAC}" destId="{5D5E474C-7826-4EBC-A9DF-D924430F4212}" srcOrd="0" destOrd="0" presId="urn:microsoft.com/office/officeart/2005/8/layout/hProcess9"/>
    <dgm:cxn modelId="{FD127A5B-465C-407A-A310-5335A2A2EF38}" type="presOf" srcId="{88533562-1C36-415D-A028-025F6C7695AB}" destId="{989207C2-5361-4B39-979F-FBAB3CC5036A}" srcOrd="0" destOrd="0" presId="urn:microsoft.com/office/officeart/2005/8/layout/hProcess9"/>
    <dgm:cxn modelId="{BC15B352-26E3-45F9-9848-7CE57458F27B}" srcId="{42C7ADBF-3E4C-45CA-B1FE-0DDA929434A7}" destId="{34243047-BA1E-4E60-B1E9-9F05F1DBB904}" srcOrd="8" destOrd="0" parTransId="{0C6B13A1-6784-4466-ADB2-6F8C092C7FC1}" sibTransId="{3A37F7E3-7100-4F5F-9E1C-A06C5CE73B72}"/>
    <dgm:cxn modelId="{81806A77-7C9F-49D5-9499-B655740BE542}" srcId="{42C7ADBF-3E4C-45CA-B1FE-0DDA929434A7}" destId="{17720E0A-14C1-4AA8-9D60-6015BA8EF748}" srcOrd="11" destOrd="0" parTransId="{CACCC5F5-0144-4C65-8721-54D60C3ADCFA}" sibTransId="{E74987C6-CFFB-4F64-A8BA-7F7428568EBE}"/>
    <dgm:cxn modelId="{22970E78-B00D-4E32-AC77-B4357A236F28}" srcId="{42C7ADBF-3E4C-45CA-B1FE-0DDA929434A7}" destId="{B7C83C89-44DB-487A-898F-862D99EE1D48}" srcOrd="5" destOrd="0" parTransId="{384CD964-C5D1-4C39-B6C3-4DE11D672206}" sibTransId="{B544EC6C-C5B6-41FE-AA81-BA124693E34A}"/>
    <dgm:cxn modelId="{4D5BBE92-64F7-4C0F-8BBA-083D93E08952}" type="presOf" srcId="{9D0BE108-C57B-4BFD-A761-248647C8CF70}" destId="{265047F0-61F6-4119-8CFE-66D496E19777}" srcOrd="0" destOrd="0" presId="urn:microsoft.com/office/officeart/2005/8/layout/hProcess9"/>
    <dgm:cxn modelId="{989BFE93-4E47-4FCE-9944-4406A77F1EEA}" type="presOf" srcId="{A9FD4DD2-0974-44D5-98BB-4D8709C4E2CA}" destId="{F1E43A26-7A73-480E-AED4-0D2F2ECA694F}" srcOrd="0" destOrd="0" presId="urn:microsoft.com/office/officeart/2005/8/layout/hProcess9"/>
    <dgm:cxn modelId="{336845A4-8F98-4583-AD52-B4CE59977DEA}" type="presOf" srcId="{34243047-BA1E-4E60-B1E9-9F05F1DBB904}" destId="{24242EC8-6922-45C2-B2B1-342741BA409F}" srcOrd="0" destOrd="0" presId="urn:microsoft.com/office/officeart/2005/8/layout/hProcess9"/>
    <dgm:cxn modelId="{F0A613A8-B6A3-4839-A56A-3CD7BC4F016C}" srcId="{42C7ADBF-3E4C-45CA-B1FE-0DDA929434A7}" destId="{E93BDC4E-D65A-4C52-8917-476E85858AAC}" srcOrd="6" destOrd="0" parTransId="{B45152C8-FCA2-4A58-8106-401923FCC525}" sibTransId="{1BA2D4EF-E405-497E-BD18-0D3099D35CF5}"/>
    <dgm:cxn modelId="{C1E715C3-9781-42E5-8550-0633EFFE5619}" srcId="{42C7ADBF-3E4C-45CA-B1FE-0DDA929434A7}" destId="{A9FD4DD2-0974-44D5-98BB-4D8709C4E2CA}" srcOrd="3" destOrd="0" parTransId="{6812BF6D-A9D9-4248-9133-B7138B85ED88}" sibTransId="{C5E6602A-7006-4199-897F-3B2687BA9D83}"/>
    <dgm:cxn modelId="{12CAC9C6-0D51-4BCF-8B3F-4476AAB7CDA9}" type="presOf" srcId="{B7C83C89-44DB-487A-898F-862D99EE1D48}" destId="{6393B034-9AB0-4B26-A85F-C98972E3F374}" srcOrd="0" destOrd="0" presId="urn:microsoft.com/office/officeart/2005/8/layout/hProcess9"/>
    <dgm:cxn modelId="{57A341C9-B57D-4C9B-A29F-4D7CC001F430}" srcId="{42C7ADBF-3E4C-45CA-B1FE-0DDA929434A7}" destId="{88533562-1C36-415D-A028-025F6C7695AB}" srcOrd="10" destOrd="0" parTransId="{BF332FEF-BBAE-47D3-85D8-ECC75AEA312E}" sibTransId="{57BD0053-2F74-4AFD-A516-15DD8A3E9181}"/>
    <dgm:cxn modelId="{40CC8EDB-D427-4E38-8C5C-7FD1EB9B7619}" srcId="{42C7ADBF-3E4C-45CA-B1FE-0DDA929434A7}" destId="{ACCAECD6-E345-4B92-8B30-7B8A8750365A}" srcOrd="0" destOrd="0" parTransId="{EEE1028C-D01F-4C0A-A1C9-049FB06BE918}" sibTransId="{14D561B0-C509-431E-8C3E-3E6362F83393}"/>
    <dgm:cxn modelId="{B03276E1-3B6A-4C5E-BB44-A8F2205A576C}" srcId="{42C7ADBF-3E4C-45CA-B1FE-0DDA929434A7}" destId="{786A7DB9-110C-4FB0-A600-5909BB1F9B88}" srcOrd="2" destOrd="0" parTransId="{1AB96AC7-DE05-450D-8221-2B807BB6F736}" sibTransId="{8027D2B1-75D2-47B1-BD05-8AF57A8BD714}"/>
    <dgm:cxn modelId="{7DAF54E7-7CB1-49C8-8F29-39B317D75E42}" srcId="{42C7ADBF-3E4C-45CA-B1FE-0DDA929434A7}" destId="{753180D7-9CED-4A35-A45F-D6E029AF393F}" srcOrd="1" destOrd="0" parTransId="{9FE47F1D-C804-4B95-B8AA-9C6DD8603EBF}" sibTransId="{AC339ED0-FD7E-4DA3-8EAF-76ACCABAF4E6}"/>
    <dgm:cxn modelId="{2FDBADF9-7D11-4112-917A-612E78F15E0D}" type="presOf" srcId="{8F186E0B-53DC-47A4-B180-CD721E250DC5}" destId="{E80C1EA4-D07A-472B-915D-A374AB35E9CC}" srcOrd="0" destOrd="0" presId="urn:microsoft.com/office/officeart/2005/8/layout/hProcess9"/>
    <dgm:cxn modelId="{25E2A0FA-D5AA-4E94-A2FC-2F7C0CB96A15}" srcId="{42C7ADBF-3E4C-45CA-B1FE-0DDA929434A7}" destId="{7E207A4B-203F-4294-949F-3A8F7AF260A6}" srcOrd="7" destOrd="0" parTransId="{2F279AEC-6DA5-46E5-99FB-D1EED78C56A7}" sibTransId="{6D624CAE-B94A-4DE3-BEF0-78FA1C9BBC71}"/>
    <dgm:cxn modelId="{46737DFC-FECE-4B07-B0BA-4583D206AE63}" type="presOf" srcId="{42C7ADBF-3E4C-45CA-B1FE-0DDA929434A7}" destId="{C8E2A61D-69E0-468D-B7FA-46305C27E87E}" srcOrd="0" destOrd="0" presId="urn:microsoft.com/office/officeart/2005/8/layout/hProcess9"/>
    <dgm:cxn modelId="{032DEA18-6260-4D9F-8605-4C4539D62847}" type="presParOf" srcId="{C8E2A61D-69E0-468D-B7FA-46305C27E87E}" destId="{C2CCF6E1-1952-448D-BF16-14FC98EB796D}" srcOrd="0" destOrd="0" presId="urn:microsoft.com/office/officeart/2005/8/layout/hProcess9"/>
    <dgm:cxn modelId="{7A60A8A2-7D57-4C74-9682-47C690C3A507}" type="presParOf" srcId="{C8E2A61D-69E0-468D-B7FA-46305C27E87E}" destId="{176D415B-D804-4FC4-B4DE-6252E00151C1}" srcOrd="1" destOrd="0" presId="urn:microsoft.com/office/officeart/2005/8/layout/hProcess9"/>
    <dgm:cxn modelId="{9AC0AA65-63C2-4651-A941-5E122F254FDD}" type="presParOf" srcId="{176D415B-D804-4FC4-B4DE-6252E00151C1}" destId="{41E9CEBF-335B-4F95-868C-546ACCE0D8D0}" srcOrd="0" destOrd="0" presId="urn:microsoft.com/office/officeart/2005/8/layout/hProcess9"/>
    <dgm:cxn modelId="{3088D4E5-2AA8-4F34-8FDC-2BBFF8313774}" type="presParOf" srcId="{176D415B-D804-4FC4-B4DE-6252E00151C1}" destId="{1D673266-A2DB-4589-B9AA-3B3DDE86DFB8}" srcOrd="1" destOrd="0" presId="urn:microsoft.com/office/officeart/2005/8/layout/hProcess9"/>
    <dgm:cxn modelId="{F7F2F9B9-8D10-41C9-918E-5CBB2E152692}" type="presParOf" srcId="{176D415B-D804-4FC4-B4DE-6252E00151C1}" destId="{F70DBBD1-F3E2-448D-B16D-8F62941AD9A5}" srcOrd="2" destOrd="0" presId="urn:microsoft.com/office/officeart/2005/8/layout/hProcess9"/>
    <dgm:cxn modelId="{BB112550-2C35-4868-8D10-87908A7C392B}" type="presParOf" srcId="{176D415B-D804-4FC4-B4DE-6252E00151C1}" destId="{B076DCB5-FF64-4E92-A6AB-19A73FDF2BDC}" srcOrd="3" destOrd="0" presId="urn:microsoft.com/office/officeart/2005/8/layout/hProcess9"/>
    <dgm:cxn modelId="{953473FC-38E7-4E8C-B726-A929F3BEB57C}" type="presParOf" srcId="{176D415B-D804-4FC4-B4DE-6252E00151C1}" destId="{5155BECD-0166-4575-89A5-C6A20408AB48}" srcOrd="4" destOrd="0" presId="urn:microsoft.com/office/officeart/2005/8/layout/hProcess9"/>
    <dgm:cxn modelId="{F47860CC-CE5F-4C9D-A231-E15A34A96ADB}" type="presParOf" srcId="{176D415B-D804-4FC4-B4DE-6252E00151C1}" destId="{782CB035-8B3C-4AC5-A7DB-2269CC95053B}" srcOrd="5" destOrd="0" presId="urn:microsoft.com/office/officeart/2005/8/layout/hProcess9"/>
    <dgm:cxn modelId="{E0B41A17-618F-4DD3-8FD6-6B90387554F0}" type="presParOf" srcId="{176D415B-D804-4FC4-B4DE-6252E00151C1}" destId="{F1E43A26-7A73-480E-AED4-0D2F2ECA694F}" srcOrd="6" destOrd="0" presId="urn:microsoft.com/office/officeart/2005/8/layout/hProcess9"/>
    <dgm:cxn modelId="{F7284F95-A65D-43BB-A4DF-3E53FB56C092}" type="presParOf" srcId="{176D415B-D804-4FC4-B4DE-6252E00151C1}" destId="{D6E8879F-5B2B-4C54-B8BB-CE7D375E30FD}" srcOrd="7" destOrd="0" presId="urn:microsoft.com/office/officeart/2005/8/layout/hProcess9"/>
    <dgm:cxn modelId="{AB3492E3-AE72-4D1D-97C2-11069E08B474}" type="presParOf" srcId="{176D415B-D804-4FC4-B4DE-6252E00151C1}" destId="{265047F0-61F6-4119-8CFE-66D496E19777}" srcOrd="8" destOrd="0" presId="urn:microsoft.com/office/officeart/2005/8/layout/hProcess9"/>
    <dgm:cxn modelId="{1FE3ADF1-E2DE-45C6-B13B-08076C6FF962}" type="presParOf" srcId="{176D415B-D804-4FC4-B4DE-6252E00151C1}" destId="{184A1C56-974D-4608-A3F4-9474EEE4343A}" srcOrd="9" destOrd="0" presId="urn:microsoft.com/office/officeart/2005/8/layout/hProcess9"/>
    <dgm:cxn modelId="{8897806C-B09E-40FB-AEDB-1BBBE8E9B9FA}" type="presParOf" srcId="{176D415B-D804-4FC4-B4DE-6252E00151C1}" destId="{6393B034-9AB0-4B26-A85F-C98972E3F374}" srcOrd="10" destOrd="0" presId="urn:microsoft.com/office/officeart/2005/8/layout/hProcess9"/>
    <dgm:cxn modelId="{CFEA0E8F-DB62-45CA-93A1-6358C315EC58}" type="presParOf" srcId="{176D415B-D804-4FC4-B4DE-6252E00151C1}" destId="{83A95167-4CA6-48C5-9CF4-CEC9D6EF3800}" srcOrd="11" destOrd="0" presId="urn:microsoft.com/office/officeart/2005/8/layout/hProcess9"/>
    <dgm:cxn modelId="{F8F1E37E-002F-4C75-994B-B9710AEFE990}" type="presParOf" srcId="{176D415B-D804-4FC4-B4DE-6252E00151C1}" destId="{5D5E474C-7826-4EBC-A9DF-D924430F4212}" srcOrd="12" destOrd="0" presId="urn:microsoft.com/office/officeart/2005/8/layout/hProcess9"/>
    <dgm:cxn modelId="{EE4C5D0E-42C1-4102-A8DD-D5D24662CD5A}" type="presParOf" srcId="{176D415B-D804-4FC4-B4DE-6252E00151C1}" destId="{9CC5B6FA-7E56-4D09-8534-BF5894E36603}" srcOrd="13" destOrd="0" presId="urn:microsoft.com/office/officeart/2005/8/layout/hProcess9"/>
    <dgm:cxn modelId="{DD526D06-3534-4AF8-BE03-34FA51A65C41}" type="presParOf" srcId="{176D415B-D804-4FC4-B4DE-6252E00151C1}" destId="{F3A1E69B-A605-4275-BA42-D652E2361458}" srcOrd="14" destOrd="0" presId="urn:microsoft.com/office/officeart/2005/8/layout/hProcess9"/>
    <dgm:cxn modelId="{B403A0CE-26B9-474A-A682-4F75ED73E659}" type="presParOf" srcId="{176D415B-D804-4FC4-B4DE-6252E00151C1}" destId="{844151AC-3BBC-49D9-BA39-9C86E4045C79}" srcOrd="15" destOrd="0" presId="urn:microsoft.com/office/officeart/2005/8/layout/hProcess9"/>
    <dgm:cxn modelId="{87C3004D-279F-4FC7-AE0E-C74873B59191}" type="presParOf" srcId="{176D415B-D804-4FC4-B4DE-6252E00151C1}" destId="{24242EC8-6922-45C2-B2B1-342741BA409F}" srcOrd="16" destOrd="0" presId="urn:microsoft.com/office/officeart/2005/8/layout/hProcess9"/>
    <dgm:cxn modelId="{9FA57141-A8B4-4591-8492-2D59CF5F4423}" type="presParOf" srcId="{176D415B-D804-4FC4-B4DE-6252E00151C1}" destId="{4D7978E9-E6AB-4AE5-A7E0-EE614DD2EA35}" srcOrd="17" destOrd="0" presId="urn:microsoft.com/office/officeart/2005/8/layout/hProcess9"/>
    <dgm:cxn modelId="{ECF43CEE-5FE4-4108-9C31-E7ACAC6F8021}" type="presParOf" srcId="{176D415B-D804-4FC4-B4DE-6252E00151C1}" destId="{E80C1EA4-D07A-472B-915D-A374AB35E9CC}" srcOrd="18" destOrd="0" presId="urn:microsoft.com/office/officeart/2005/8/layout/hProcess9"/>
    <dgm:cxn modelId="{2978886B-E089-48AA-A4B8-D2FF171CF946}" type="presParOf" srcId="{176D415B-D804-4FC4-B4DE-6252E00151C1}" destId="{E06272CA-1302-4FF5-8DF1-0D46F77CF79C}" srcOrd="19" destOrd="0" presId="urn:microsoft.com/office/officeart/2005/8/layout/hProcess9"/>
    <dgm:cxn modelId="{D5A888BC-1B02-44FF-821C-9420957704E1}" type="presParOf" srcId="{176D415B-D804-4FC4-B4DE-6252E00151C1}" destId="{989207C2-5361-4B39-979F-FBAB3CC5036A}" srcOrd="20" destOrd="0" presId="urn:microsoft.com/office/officeart/2005/8/layout/hProcess9"/>
    <dgm:cxn modelId="{2B627677-CF5C-4020-89B3-541EF2B4D3EF}" type="presParOf" srcId="{176D415B-D804-4FC4-B4DE-6252E00151C1}" destId="{D35EABAB-A394-4DB4-B152-2A2F6F31F8DD}" srcOrd="21" destOrd="0" presId="urn:microsoft.com/office/officeart/2005/8/layout/hProcess9"/>
    <dgm:cxn modelId="{A94CD149-4A26-4D13-9584-4B449E7B6B2F}" type="presParOf" srcId="{176D415B-D804-4FC4-B4DE-6252E00151C1}" destId="{07A67A89-FFE8-4A35-BDBA-0FC8598C042C}" srcOrd="2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A76D6C-097B-437F-ADD2-859B9329FBB4}" type="doc">
      <dgm:prSet loTypeId="urn:microsoft.com/office/officeart/2005/8/layout/process1" loCatId="process" qsTypeId="urn:microsoft.com/office/officeart/2005/8/quickstyle/simple1" qsCatId="simple" csTypeId="urn:microsoft.com/office/officeart/2005/8/colors/accent1_2" csCatId="accent1" phldr="1"/>
      <dgm:spPr/>
    </dgm:pt>
    <dgm:pt modelId="{41135B18-61BF-4062-97D9-3E29057BFC90}">
      <dgm:prSet phldrT="[Text]"/>
      <dgm:spPr/>
      <dgm:t>
        <a:bodyPr/>
        <a:lstStyle/>
        <a:p>
          <a:r>
            <a:rPr lang="en-US" dirty="0"/>
            <a:t>Engagement</a:t>
          </a:r>
        </a:p>
      </dgm:t>
    </dgm:pt>
    <dgm:pt modelId="{6EB1C91C-D229-4018-894F-88D3CB7CA76E}" type="parTrans" cxnId="{FE3F1558-1CF4-45DE-9CF0-51D53D982495}">
      <dgm:prSet/>
      <dgm:spPr/>
      <dgm:t>
        <a:bodyPr/>
        <a:lstStyle/>
        <a:p>
          <a:endParaRPr lang="en-US"/>
        </a:p>
      </dgm:t>
    </dgm:pt>
    <dgm:pt modelId="{03C39F52-F447-4517-B21E-76D8B2169D89}" type="sibTrans" cxnId="{FE3F1558-1CF4-45DE-9CF0-51D53D982495}">
      <dgm:prSet/>
      <dgm:spPr/>
      <dgm:t>
        <a:bodyPr/>
        <a:lstStyle/>
        <a:p>
          <a:endParaRPr lang="en-US"/>
        </a:p>
      </dgm:t>
    </dgm:pt>
    <dgm:pt modelId="{781E4D5B-29F8-44DF-9129-5930E8228D47}">
      <dgm:prSet phldrT="[Text]"/>
      <dgm:spPr/>
      <dgm:t>
        <a:bodyPr/>
        <a:lstStyle/>
        <a:p>
          <a:r>
            <a:rPr lang="en-US" dirty="0"/>
            <a:t>Asset mapping</a:t>
          </a:r>
        </a:p>
      </dgm:t>
    </dgm:pt>
    <dgm:pt modelId="{C3754A7C-7E56-4113-A11D-7215F6C35076}" type="parTrans" cxnId="{CE0D042E-4E66-4F5B-9FE3-C12BB0725821}">
      <dgm:prSet/>
      <dgm:spPr/>
      <dgm:t>
        <a:bodyPr/>
        <a:lstStyle/>
        <a:p>
          <a:endParaRPr lang="en-US"/>
        </a:p>
      </dgm:t>
    </dgm:pt>
    <dgm:pt modelId="{8D9E4A80-F403-4AFD-93B1-B81FCE46B8F9}" type="sibTrans" cxnId="{CE0D042E-4E66-4F5B-9FE3-C12BB0725821}">
      <dgm:prSet/>
      <dgm:spPr/>
      <dgm:t>
        <a:bodyPr/>
        <a:lstStyle/>
        <a:p>
          <a:endParaRPr lang="en-US"/>
        </a:p>
      </dgm:t>
    </dgm:pt>
    <dgm:pt modelId="{461C035B-B635-4F03-B053-D94BEF4C6F27}">
      <dgm:prSet phldrT="[Text]"/>
      <dgm:spPr/>
      <dgm:t>
        <a:bodyPr/>
        <a:lstStyle/>
        <a:p>
          <a:r>
            <a:rPr lang="en-US" dirty="0"/>
            <a:t>Planning</a:t>
          </a:r>
        </a:p>
      </dgm:t>
    </dgm:pt>
    <dgm:pt modelId="{290C7E21-FEF8-4F40-8E06-B088E0ECF5CC}" type="parTrans" cxnId="{151BD59C-F792-4DB5-A79E-F1421E5ADB9E}">
      <dgm:prSet/>
      <dgm:spPr/>
      <dgm:t>
        <a:bodyPr/>
        <a:lstStyle/>
        <a:p>
          <a:endParaRPr lang="en-US"/>
        </a:p>
      </dgm:t>
    </dgm:pt>
    <dgm:pt modelId="{72B4F328-B486-43D8-8CDD-1E685077D253}" type="sibTrans" cxnId="{151BD59C-F792-4DB5-A79E-F1421E5ADB9E}">
      <dgm:prSet/>
      <dgm:spPr/>
      <dgm:t>
        <a:bodyPr/>
        <a:lstStyle/>
        <a:p>
          <a:endParaRPr lang="en-US"/>
        </a:p>
      </dgm:t>
    </dgm:pt>
    <dgm:pt modelId="{8A159839-47BC-4D73-9EED-7E2A7B4767D6}">
      <dgm:prSet phldrT="[Text]"/>
      <dgm:spPr/>
      <dgm:t>
        <a:bodyPr/>
        <a:lstStyle/>
        <a:p>
          <a:r>
            <a:rPr lang="en-US" dirty="0"/>
            <a:t>Federal Government</a:t>
          </a:r>
        </a:p>
      </dgm:t>
    </dgm:pt>
    <dgm:pt modelId="{5520D820-FB36-4EC3-BDEF-8B15110AD964}" type="parTrans" cxnId="{15BAF10B-89F5-4AE1-B69F-796C0F4A71DE}">
      <dgm:prSet/>
      <dgm:spPr/>
      <dgm:t>
        <a:bodyPr/>
        <a:lstStyle/>
        <a:p>
          <a:endParaRPr lang="en-US"/>
        </a:p>
      </dgm:t>
    </dgm:pt>
    <dgm:pt modelId="{36B76003-52EA-48D9-8796-6B4647CA2A81}" type="sibTrans" cxnId="{15BAF10B-89F5-4AE1-B69F-796C0F4A71DE}">
      <dgm:prSet/>
      <dgm:spPr/>
      <dgm:t>
        <a:bodyPr/>
        <a:lstStyle/>
        <a:p>
          <a:endParaRPr lang="en-US"/>
        </a:p>
      </dgm:t>
    </dgm:pt>
    <dgm:pt modelId="{F420E003-BDC8-423B-9AC4-D5E81466FA1B}">
      <dgm:prSet phldrT="[Text]"/>
      <dgm:spPr/>
      <dgm:t>
        <a:bodyPr/>
        <a:lstStyle/>
        <a:p>
          <a:pPr algn="ctr"/>
          <a:r>
            <a:rPr lang="en-US" dirty="0"/>
            <a:t>State Government</a:t>
          </a:r>
        </a:p>
      </dgm:t>
    </dgm:pt>
    <dgm:pt modelId="{94BBCC3F-D312-4C36-9F15-2FBB35574065}" type="parTrans" cxnId="{1D842BAE-6BC8-4E4E-8C94-399715B3C390}">
      <dgm:prSet/>
      <dgm:spPr/>
      <dgm:t>
        <a:bodyPr/>
        <a:lstStyle/>
        <a:p>
          <a:endParaRPr lang="en-US"/>
        </a:p>
      </dgm:t>
    </dgm:pt>
    <dgm:pt modelId="{C87AD17A-5163-4C8F-A2CA-1A92678359DF}" type="sibTrans" cxnId="{1D842BAE-6BC8-4E4E-8C94-399715B3C390}">
      <dgm:prSet/>
      <dgm:spPr/>
      <dgm:t>
        <a:bodyPr/>
        <a:lstStyle/>
        <a:p>
          <a:endParaRPr lang="en-US"/>
        </a:p>
      </dgm:t>
    </dgm:pt>
    <dgm:pt modelId="{78523AB8-BAE9-49A2-AFDC-579CCB19A81E}">
      <dgm:prSet phldrT="[Text]"/>
      <dgm:spPr/>
      <dgm:t>
        <a:bodyPr/>
        <a:lstStyle/>
        <a:p>
          <a:r>
            <a:rPr lang="en-US" dirty="0"/>
            <a:t>Together</a:t>
          </a:r>
        </a:p>
      </dgm:t>
    </dgm:pt>
    <dgm:pt modelId="{0DC2238C-FB32-40C6-A3B3-8EC9BAED1AFD}" type="parTrans" cxnId="{FDCE493D-F566-449C-A404-2A962E774850}">
      <dgm:prSet/>
      <dgm:spPr/>
      <dgm:t>
        <a:bodyPr/>
        <a:lstStyle/>
        <a:p>
          <a:endParaRPr lang="en-US"/>
        </a:p>
      </dgm:t>
    </dgm:pt>
    <dgm:pt modelId="{93CA05CE-2BE9-4334-9E39-8B018159AD66}" type="sibTrans" cxnId="{FDCE493D-F566-449C-A404-2A962E774850}">
      <dgm:prSet/>
      <dgm:spPr/>
      <dgm:t>
        <a:bodyPr/>
        <a:lstStyle/>
        <a:p>
          <a:endParaRPr lang="en-US"/>
        </a:p>
      </dgm:t>
    </dgm:pt>
    <dgm:pt modelId="{0086F532-F855-458C-8A55-768E36AB83FF}">
      <dgm:prSet phldrT="[Text]"/>
      <dgm:spPr/>
      <dgm:t>
        <a:bodyPr/>
        <a:lstStyle/>
        <a:p>
          <a:r>
            <a:rPr lang="en-US" dirty="0"/>
            <a:t>BEAD &amp; DEA </a:t>
          </a:r>
        </a:p>
      </dgm:t>
    </dgm:pt>
    <dgm:pt modelId="{85C8CDF6-72F5-48D2-8CD0-6DDD61BCAFE5}" type="sibTrans" cxnId="{9CA3D01E-4F09-42E4-AEB3-270352DA31ED}">
      <dgm:prSet/>
      <dgm:spPr/>
      <dgm:t>
        <a:bodyPr/>
        <a:lstStyle/>
        <a:p>
          <a:endParaRPr lang="en-US"/>
        </a:p>
      </dgm:t>
    </dgm:pt>
    <dgm:pt modelId="{927CC5C6-CA4F-4DE0-9525-9BE888917C7E}" type="parTrans" cxnId="{9CA3D01E-4F09-42E4-AEB3-270352DA31ED}">
      <dgm:prSet/>
      <dgm:spPr/>
      <dgm:t>
        <a:bodyPr/>
        <a:lstStyle/>
        <a:p>
          <a:endParaRPr lang="en-US"/>
        </a:p>
      </dgm:t>
    </dgm:pt>
    <dgm:pt modelId="{DC44859C-BC1D-4C59-947B-B619154AAB14}">
      <dgm:prSet phldrT="[Text]"/>
      <dgm:spPr/>
      <dgm:t>
        <a:bodyPr/>
        <a:lstStyle/>
        <a:p>
          <a:r>
            <a:rPr lang="en-US" dirty="0"/>
            <a:t>5 year plan</a:t>
          </a:r>
        </a:p>
      </dgm:t>
    </dgm:pt>
    <dgm:pt modelId="{ECBE35F7-A38D-4A4C-9CF4-494585B57892}" type="sibTrans" cxnId="{DECEB630-A499-49AE-A15A-B08DFE4B1B4E}">
      <dgm:prSet/>
      <dgm:spPr/>
      <dgm:t>
        <a:bodyPr/>
        <a:lstStyle/>
        <a:p>
          <a:endParaRPr lang="en-US"/>
        </a:p>
      </dgm:t>
    </dgm:pt>
    <dgm:pt modelId="{AE8BA7ED-36E9-4FE2-B013-696DAC222B3A}" type="parTrans" cxnId="{DECEB630-A499-49AE-A15A-B08DFE4B1B4E}">
      <dgm:prSet/>
      <dgm:spPr/>
      <dgm:t>
        <a:bodyPr/>
        <a:lstStyle/>
        <a:p>
          <a:endParaRPr lang="en-US"/>
        </a:p>
      </dgm:t>
    </dgm:pt>
    <dgm:pt modelId="{454B3CCB-6703-40D0-86D2-9AEEECF912AA}">
      <dgm:prSet phldrT="[Text]"/>
      <dgm:spPr/>
      <dgm:t>
        <a:bodyPr/>
        <a:lstStyle/>
        <a:p>
          <a:pPr algn="l"/>
          <a:r>
            <a:rPr lang="en-US" dirty="0"/>
            <a:t>Funding from BEAD &amp; DE </a:t>
          </a:r>
        </a:p>
        <a:p>
          <a:pPr algn="l"/>
          <a:endParaRPr lang="en-US" dirty="0"/>
        </a:p>
      </dgm:t>
    </dgm:pt>
    <dgm:pt modelId="{88EAB9B6-D3DC-497D-ACA1-837B66395E17}" type="parTrans" cxnId="{D3BF4DDC-A2F6-4DA8-80CB-9A9C1F3F1585}">
      <dgm:prSet/>
      <dgm:spPr/>
      <dgm:t>
        <a:bodyPr/>
        <a:lstStyle/>
        <a:p>
          <a:endParaRPr lang="en-US"/>
        </a:p>
      </dgm:t>
    </dgm:pt>
    <dgm:pt modelId="{5A207075-5C59-4D20-A52E-ED7463EA683D}" type="sibTrans" cxnId="{D3BF4DDC-A2F6-4DA8-80CB-9A9C1F3F1585}">
      <dgm:prSet/>
      <dgm:spPr/>
      <dgm:t>
        <a:bodyPr/>
        <a:lstStyle/>
        <a:p>
          <a:endParaRPr lang="en-US"/>
        </a:p>
      </dgm:t>
    </dgm:pt>
    <dgm:pt modelId="{62C80057-463A-4321-91A2-29246CF0E1BF}">
      <dgm:prSet phldrT="[Text]"/>
      <dgm:spPr/>
      <dgm:t>
        <a:bodyPr/>
        <a:lstStyle/>
        <a:p>
          <a:r>
            <a:rPr lang="en-US" dirty="0"/>
            <a:t>Plan review</a:t>
          </a:r>
        </a:p>
      </dgm:t>
    </dgm:pt>
    <dgm:pt modelId="{B1DA5469-0036-4205-AB75-B62EB4A6986E}" type="parTrans" cxnId="{A2321F7C-E549-403B-ABFB-AF48BB7695D4}">
      <dgm:prSet/>
      <dgm:spPr/>
      <dgm:t>
        <a:bodyPr/>
        <a:lstStyle/>
        <a:p>
          <a:endParaRPr lang="en-US"/>
        </a:p>
      </dgm:t>
    </dgm:pt>
    <dgm:pt modelId="{3FEE98DB-69B5-486C-8B15-DFE7EEF00C93}" type="sibTrans" cxnId="{A2321F7C-E549-403B-ABFB-AF48BB7695D4}">
      <dgm:prSet/>
      <dgm:spPr/>
      <dgm:t>
        <a:bodyPr/>
        <a:lstStyle/>
        <a:p>
          <a:endParaRPr lang="en-US"/>
        </a:p>
      </dgm:t>
    </dgm:pt>
    <dgm:pt modelId="{FB257857-602A-47A1-B451-C251B0FA1533}">
      <dgm:prSet phldrT="[Text]"/>
      <dgm:spPr/>
      <dgm:t>
        <a:bodyPr/>
        <a:lstStyle/>
        <a:p>
          <a:r>
            <a:rPr lang="en-US" dirty="0"/>
            <a:t>Communities</a:t>
          </a:r>
        </a:p>
      </dgm:t>
    </dgm:pt>
    <dgm:pt modelId="{DFFC3A2E-1E68-4C4F-B66F-86FE1211B550}" type="sibTrans" cxnId="{E53FD844-1D25-4A91-87D3-6CB623CEAB76}">
      <dgm:prSet/>
      <dgm:spPr/>
      <dgm:t>
        <a:bodyPr/>
        <a:lstStyle/>
        <a:p>
          <a:endParaRPr lang="en-US"/>
        </a:p>
      </dgm:t>
    </dgm:pt>
    <dgm:pt modelId="{1126C339-2C07-46D0-AF3A-6BF226D51F8C}" type="parTrans" cxnId="{E53FD844-1D25-4A91-87D3-6CB623CEAB76}">
      <dgm:prSet/>
      <dgm:spPr/>
      <dgm:t>
        <a:bodyPr/>
        <a:lstStyle/>
        <a:p>
          <a:endParaRPr lang="en-US"/>
        </a:p>
      </dgm:t>
    </dgm:pt>
    <dgm:pt modelId="{0C326164-AB1D-4C6A-AB8E-F43225E077D8}">
      <dgm:prSet phldrT="[Text]"/>
      <dgm:spPr/>
      <dgm:t>
        <a:bodyPr/>
        <a:lstStyle/>
        <a:p>
          <a:r>
            <a:rPr lang="en-US" dirty="0"/>
            <a:t>Competitive grant process </a:t>
          </a:r>
        </a:p>
      </dgm:t>
    </dgm:pt>
    <dgm:pt modelId="{720D95FE-C1D8-410C-B782-08A56F1DDC72}" type="parTrans" cxnId="{41A933D7-F614-4526-8BE5-C171E363C5CA}">
      <dgm:prSet/>
      <dgm:spPr/>
      <dgm:t>
        <a:bodyPr/>
        <a:lstStyle/>
        <a:p>
          <a:endParaRPr lang="en-US"/>
        </a:p>
      </dgm:t>
    </dgm:pt>
    <dgm:pt modelId="{EB00B98B-E639-4326-B643-BE02D9580283}" type="sibTrans" cxnId="{41A933D7-F614-4526-8BE5-C171E363C5CA}">
      <dgm:prSet/>
      <dgm:spPr/>
      <dgm:t>
        <a:bodyPr/>
        <a:lstStyle/>
        <a:p>
          <a:endParaRPr lang="en-US"/>
        </a:p>
      </dgm:t>
    </dgm:pt>
    <dgm:pt modelId="{998EF33D-0308-411C-BD69-6431BC6CADA5}" type="pres">
      <dgm:prSet presAssocID="{05A76D6C-097B-437F-ADD2-859B9329FBB4}" presName="Name0" presStyleCnt="0">
        <dgm:presLayoutVars>
          <dgm:dir/>
          <dgm:resizeHandles val="exact"/>
        </dgm:presLayoutVars>
      </dgm:prSet>
      <dgm:spPr/>
    </dgm:pt>
    <dgm:pt modelId="{C3A37D89-E7F6-42C8-B9F5-A86BF9F9A63E}" type="pres">
      <dgm:prSet presAssocID="{461C035B-B635-4F03-B053-D94BEF4C6F27}" presName="node" presStyleLbl="node1" presStyleIdx="0" presStyleCnt="5">
        <dgm:presLayoutVars>
          <dgm:bulletEnabled val="1"/>
        </dgm:presLayoutVars>
      </dgm:prSet>
      <dgm:spPr/>
    </dgm:pt>
    <dgm:pt modelId="{7699F76A-532D-48C5-93F6-1F4BD7C5DD5B}" type="pres">
      <dgm:prSet presAssocID="{72B4F328-B486-43D8-8CDD-1E685077D253}" presName="sibTrans" presStyleLbl="sibTrans2D1" presStyleIdx="0" presStyleCnt="4"/>
      <dgm:spPr/>
    </dgm:pt>
    <dgm:pt modelId="{316B38B2-7E78-4DBE-842B-5414A742DFF6}" type="pres">
      <dgm:prSet presAssocID="{72B4F328-B486-43D8-8CDD-1E685077D253}" presName="connectorText" presStyleLbl="sibTrans2D1" presStyleIdx="0" presStyleCnt="4"/>
      <dgm:spPr/>
    </dgm:pt>
    <dgm:pt modelId="{E32E9BFD-C82F-4AB7-A748-57E0DA8BA455}" type="pres">
      <dgm:prSet presAssocID="{78523AB8-BAE9-49A2-AFDC-579CCB19A81E}" presName="node" presStyleLbl="node1" presStyleIdx="1" presStyleCnt="5">
        <dgm:presLayoutVars>
          <dgm:bulletEnabled val="1"/>
        </dgm:presLayoutVars>
      </dgm:prSet>
      <dgm:spPr/>
    </dgm:pt>
    <dgm:pt modelId="{66C6553A-9687-4B6F-894E-FB18F2C91EC2}" type="pres">
      <dgm:prSet presAssocID="{93CA05CE-2BE9-4334-9E39-8B018159AD66}" presName="sibTrans" presStyleLbl="sibTrans2D1" presStyleIdx="1" presStyleCnt="4"/>
      <dgm:spPr/>
    </dgm:pt>
    <dgm:pt modelId="{69AE8FF8-E078-453E-A148-F8130BEC43C8}" type="pres">
      <dgm:prSet presAssocID="{93CA05CE-2BE9-4334-9E39-8B018159AD66}" presName="connectorText" presStyleLbl="sibTrans2D1" presStyleIdx="1" presStyleCnt="4"/>
      <dgm:spPr/>
    </dgm:pt>
    <dgm:pt modelId="{CD0FADEA-0BE4-4AD7-9392-85F7D2FC4E8F}" type="pres">
      <dgm:prSet presAssocID="{8A159839-47BC-4D73-9EED-7E2A7B4767D6}" presName="node" presStyleLbl="node1" presStyleIdx="2" presStyleCnt="5">
        <dgm:presLayoutVars>
          <dgm:bulletEnabled val="1"/>
        </dgm:presLayoutVars>
      </dgm:prSet>
      <dgm:spPr/>
    </dgm:pt>
    <dgm:pt modelId="{716BE40E-A55A-40EF-BB8B-13670196FEBC}" type="pres">
      <dgm:prSet presAssocID="{36B76003-52EA-48D9-8796-6B4647CA2A81}" presName="sibTrans" presStyleLbl="sibTrans2D1" presStyleIdx="2" presStyleCnt="4"/>
      <dgm:spPr/>
    </dgm:pt>
    <dgm:pt modelId="{124C542C-A7B3-45A7-B061-F6E1C98F7416}" type="pres">
      <dgm:prSet presAssocID="{36B76003-52EA-48D9-8796-6B4647CA2A81}" presName="connectorText" presStyleLbl="sibTrans2D1" presStyleIdx="2" presStyleCnt="4"/>
      <dgm:spPr/>
    </dgm:pt>
    <dgm:pt modelId="{850565F7-25A7-4949-BFA0-2D649F0615CD}" type="pres">
      <dgm:prSet presAssocID="{F420E003-BDC8-423B-9AC4-D5E81466FA1B}" presName="node" presStyleLbl="node1" presStyleIdx="3" presStyleCnt="5">
        <dgm:presLayoutVars>
          <dgm:bulletEnabled val="1"/>
        </dgm:presLayoutVars>
      </dgm:prSet>
      <dgm:spPr/>
    </dgm:pt>
    <dgm:pt modelId="{0A3AF456-16D6-4099-B3AE-CA60C3297C53}" type="pres">
      <dgm:prSet presAssocID="{C87AD17A-5163-4C8F-A2CA-1A92678359DF}" presName="sibTrans" presStyleLbl="sibTrans2D1" presStyleIdx="3" presStyleCnt="4"/>
      <dgm:spPr/>
    </dgm:pt>
    <dgm:pt modelId="{3C3259BF-6E9D-49DE-8BD4-78D769C88CB4}" type="pres">
      <dgm:prSet presAssocID="{C87AD17A-5163-4C8F-A2CA-1A92678359DF}" presName="connectorText" presStyleLbl="sibTrans2D1" presStyleIdx="3" presStyleCnt="4"/>
      <dgm:spPr/>
    </dgm:pt>
    <dgm:pt modelId="{47AE4B1B-EB5E-4A78-923A-9998E36EA063}" type="pres">
      <dgm:prSet presAssocID="{FB257857-602A-47A1-B451-C251B0FA1533}" presName="node" presStyleLbl="node1" presStyleIdx="4" presStyleCnt="5">
        <dgm:presLayoutVars>
          <dgm:bulletEnabled val="1"/>
        </dgm:presLayoutVars>
      </dgm:prSet>
      <dgm:spPr/>
    </dgm:pt>
  </dgm:ptLst>
  <dgm:cxnLst>
    <dgm:cxn modelId="{3A6A2709-ADC1-42BC-A374-2BA90BB6E26D}" type="presOf" srcId="{FB257857-602A-47A1-B451-C251B0FA1533}" destId="{47AE4B1B-EB5E-4A78-923A-9998E36EA063}" srcOrd="0" destOrd="0" presId="urn:microsoft.com/office/officeart/2005/8/layout/process1"/>
    <dgm:cxn modelId="{15BAF10B-89F5-4AE1-B69F-796C0F4A71DE}" srcId="{05A76D6C-097B-437F-ADD2-859B9329FBB4}" destId="{8A159839-47BC-4D73-9EED-7E2A7B4767D6}" srcOrd="2" destOrd="0" parTransId="{5520D820-FB36-4EC3-BDEF-8B15110AD964}" sibTransId="{36B76003-52EA-48D9-8796-6B4647CA2A81}"/>
    <dgm:cxn modelId="{FCA6430E-3859-4F0D-8AF9-56F65E187986}" type="presOf" srcId="{72B4F328-B486-43D8-8CDD-1E685077D253}" destId="{7699F76A-532D-48C5-93F6-1F4BD7C5DD5B}" srcOrd="0" destOrd="0" presId="urn:microsoft.com/office/officeart/2005/8/layout/process1"/>
    <dgm:cxn modelId="{1E666415-9076-4EEA-802C-B2C24787AD0E}" type="presOf" srcId="{93CA05CE-2BE9-4334-9E39-8B018159AD66}" destId="{66C6553A-9687-4B6F-894E-FB18F2C91EC2}" srcOrd="0" destOrd="0" presId="urn:microsoft.com/office/officeart/2005/8/layout/process1"/>
    <dgm:cxn modelId="{9CA3D01E-4F09-42E4-AEB3-270352DA31ED}" srcId="{78523AB8-BAE9-49A2-AFDC-579CCB19A81E}" destId="{0086F532-F855-458C-8A55-768E36AB83FF}" srcOrd="0" destOrd="0" parTransId="{927CC5C6-CA4F-4DE0-9525-9BE888917C7E}" sibTransId="{85C8CDF6-72F5-48D2-8CD0-6DDD61BCAFE5}"/>
    <dgm:cxn modelId="{7AF4C41F-EF56-4713-8257-EABAF8742CC5}" type="presOf" srcId="{C87AD17A-5163-4C8F-A2CA-1A92678359DF}" destId="{3C3259BF-6E9D-49DE-8BD4-78D769C88CB4}" srcOrd="1" destOrd="0" presId="urn:microsoft.com/office/officeart/2005/8/layout/process1"/>
    <dgm:cxn modelId="{CE0D042E-4E66-4F5B-9FE3-C12BB0725821}" srcId="{461C035B-B635-4F03-B053-D94BEF4C6F27}" destId="{781E4D5B-29F8-44DF-9129-5930E8228D47}" srcOrd="1" destOrd="0" parTransId="{C3754A7C-7E56-4113-A11D-7215F6C35076}" sibTransId="{8D9E4A80-F403-4AFD-93B1-B81FCE46B8F9}"/>
    <dgm:cxn modelId="{DECEB630-A499-49AE-A15A-B08DFE4B1B4E}" srcId="{78523AB8-BAE9-49A2-AFDC-579CCB19A81E}" destId="{DC44859C-BC1D-4C59-947B-B619154AAB14}" srcOrd="1" destOrd="0" parTransId="{AE8BA7ED-36E9-4FE2-B013-696DAC222B3A}" sibTransId="{ECBE35F7-A38D-4A4C-9CF4-494585B57892}"/>
    <dgm:cxn modelId="{299EB03A-E97B-4E3E-B5D4-236B8044EDDD}" type="presOf" srcId="{0086F532-F855-458C-8A55-768E36AB83FF}" destId="{E32E9BFD-C82F-4AB7-A748-57E0DA8BA455}" srcOrd="0" destOrd="1" presId="urn:microsoft.com/office/officeart/2005/8/layout/process1"/>
    <dgm:cxn modelId="{FDCE493D-F566-449C-A404-2A962E774850}" srcId="{05A76D6C-097B-437F-ADD2-859B9329FBB4}" destId="{78523AB8-BAE9-49A2-AFDC-579CCB19A81E}" srcOrd="1" destOrd="0" parTransId="{0DC2238C-FB32-40C6-A3B3-8EC9BAED1AFD}" sibTransId="{93CA05CE-2BE9-4334-9E39-8B018159AD66}"/>
    <dgm:cxn modelId="{F80DA23F-83E2-4CFA-8117-BD2F26240A52}" type="presOf" srcId="{36B76003-52EA-48D9-8796-6B4647CA2A81}" destId="{716BE40E-A55A-40EF-BB8B-13670196FEBC}" srcOrd="0" destOrd="0" presId="urn:microsoft.com/office/officeart/2005/8/layout/process1"/>
    <dgm:cxn modelId="{1C3A0C5F-F460-4029-BDD1-8668B9B99EB6}" type="presOf" srcId="{72B4F328-B486-43D8-8CDD-1E685077D253}" destId="{316B38B2-7E78-4DBE-842B-5414A742DFF6}" srcOrd="1" destOrd="0" presId="urn:microsoft.com/office/officeart/2005/8/layout/process1"/>
    <dgm:cxn modelId="{E53FD844-1D25-4A91-87D3-6CB623CEAB76}" srcId="{05A76D6C-097B-437F-ADD2-859B9329FBB4}" destId="{FB257857-602A-47A1-B451-C251B0FA1533}" srcOrd="4" destOrd="0" parTransId="{1126C339-2C07-46D0-AF3A-6BF226D51F8C}" sibTransId="{DFFC3A2E-1E68-4C4F-B66F-86FE1211B550}"/>
    <dgm:cxn modelId="{FCCAAC47-2FE8-4D8E-8247-AE31441D0FAD}" type="presOf" srcId="{41135B18-61BF-4062-97D9-3E29057BFC90}" destId="{C3A37D89-E7F6-42C8-B9F5-A86BF9F9A63E}" srcOrd="0" destOrd="1" presId="urn:microsoft.com/office/officeart/2005/8/layout/process1"/>
    <dgm:cxn modelId="{3C4B1C4D-F8F8-4EE0-A089-F1D9B8518DBD}" type="presOf" srcId="{93CA05CE-2BE9-4334-9E39-8B018159AD66}" destId="{69AE8FF8-E078-453E-A148-F8130BEC43C8}" srcOrd="1" destOrd="0" presId="urn:microsoft.com/office/officeart/2005/8/layout/process1"/>
    <dgm:cxn modelId="{FE3F1558-1CF4-45DE-9CF0-51D53D982495}" srcId="{461C035B-B635-4F03-B053-D94BEF4C6F27}" destId="{41135B18-61BF-4062-97D9-3E29057BFC90}" srcOrd="0" destOrd="0" parTransId="{6EB1C91C-D229-4018-894F-88D3CB7CA76E}" sibTransId="{03C39F52-F447-4517-B21E-76D8B2169D89}"/>
    <dgm:cxn modelId="{A2321F7C-E549-403B-ABFB-AF48BB7695D4}" srcId="{8A159839-47BC-4D73-9EED-7E2A7B4767D6}" destId="{62C80057-463A-4321-91A2-29246CF0E1BF}" srcOrd="0" destOrd="0" parTransId="{B1DA5469-0036-4205-AB75-B62EB4A6986E}" sibTransId="{3FEE98DB-69B5-486C-8B15-DFE7EEF00C93}"/>
    <dgm:cxn modelId="{06C95C80-34DC-451C-9CFE-238A4BFDF734}" type="presOf" srcId="{DC44859C-BC1D-4C59-947B-B619154AAB14}" destId="{E32E9BFD-C82F-4AB7-A748-57E0DA8BA455}" srcOrd="0" destOrd="2" presId="urn:microsoft.com/office/officeart/2005/8/layout/process1"/>
    <dgm:cxn modelId="{30B98695-A948-4CA6-B780-954C0240E8B7}" type="presOf" srcId="{0C326164-AB1D-4C6A-AB8E-F43225E077D8}" destId="{47AE4B1B-EB5E-4A78-923A-9998E36EA063}" srcOrd="0" destOrd="1" presId="urn:microsoft.com/office/officeart/2005/8/layout/process1"/>
    <dgm:cxn modelId="{4A404F99-FABB-4EA6-89D0-BC6D2FB9781C}" type="presOf" srcId="{62C80057-463A-4321-91A2-29246CF0E1BF}" destId="{CD0FADEA-0BE4-4AD7-9392-85F7D2FC4E8F}" srcOrd="0" destOrd="1" presId="urn:microsoft.com/office/officeart/2005/8/layout/process1"/>
    <dgm:cxn modelId="{D290AE9A-B037-43AC-A615-F64A6560219C}" type="presOf" srcId="{36B76003-52EA-48D9-8796-6B4647CA2A81}" destId="{124C542C-A7B3-45A7-B061-F6E1C98F7416}" srcOrd="1" destOrd="0" presId="urn:microsoft.com/office/officeart/2005/8/layout/process1"/>
    <dgm:cxn modelId="{151BD59C-F792-4DB5-A79E-F1421E5ADB9E}" srcId="{05A76D6C-097B-437F-ADD2-859B9329FBB4}" destId="{461C035B-B635-4F03-B053-D94BEF4C6F27}" srcOrd="0" destOrd="0" parTransId="{290C7E21-FEF8-4F40-8E06-B088E0ECF5CC}" sibTransId="{72B4F328-B486-43D8-8CDD-1E685077D253}"/>
    <dgm:cxn modelId="{1D842BAE-6BC8-4E4E-8C94-399715B3C390}" srcId="{05A76D6C-097B-437F-ADD2-859B9329FBB4}" destId="{F420E003-BDC8-423B-9AC4-D5E81466FA1B}" srcOrd="3" destOrd="0" parTransId="{94BBCC3F-D312-4C36-9F15-2FBB35574065}" sibTransId="{C87AD17A-5163-4C8F-A2CA-1A92678359DF}"/>
    <dgm:cxn modelId="{792219B2-E5C6-4F56-BB1B-C271CBDBC23A}" type="presOf" srcId="{05A76D6C-097B-437F-ADD2-859B9329FBB4}" destId="{998EF33D-0308-411C-BD69-6431BC6CADA5}" srcOrd="0" destOrd="0" presId="urn:microsoft.com/office/officeart/2005/8/layout/process1"/>
    <dgm:cxn modelId="{5348AEB8-3D03-4924-A250-B18F4BC0F030}" type="presOf" srcId="{461C035B-B635-4F03-B053-D94BEF4C6F27}" destId="{C3A37D89-E7F6-42C8-B9F5-A86BF9F9A63E}" srcOrd="0" destOrd="0" presId="urn:microsoft.com/office/officeart/2005/8/layout/process1"/>
    <dgm:cxn modelId="{EE1BD3BA-AAD4-4EE9-9233-F030F0B1C1F9}" type="presOf" srcId="{C87AD17A-5163-4C8F-A2CA-1A92678359DF}" destId="{0A3AF456-16D6-4099-B3AE-CA60C3297C53}" srcOrd="0" destOrd="0" presId="urn:microsoft.com/office/officeart/2005/8/layout/process1"/>
    <dgm:cxn modelId="{8FA062BD-78B3-47CF-91F8-ABEA9F011CFC}" type="presOf" srcId="{781E4D5B-29F8-44DF-9129-5930E8228D47}" destId="{C3A37D89-E7F6-42C8-B9F5-A86BF9F9A63E}" srcOrd="0" destOrd="2" presId="urn:microsoft.com/office/officeart/2005/8/layout/process1"/>
    <dgm:cxn modelId="{10732ED5-3E33-4E70-B972-17CA8308E726}" type="presOf" srcId="{F420E003-BDC8-423B-9AC4-D5E81466FA1B}" destId="{850565F7-25A7-4949-BFA0-2D649F0615CD}" srcOrd="0" destOrd="0" presId="urn:microsoft.com/office/officeart/2005/8/layout/process1"/>
    <dgm:cxn modelId="{41A933D7-F614-4526-8BE5-C171E363C5CA}" srcId="{FB257857-602A-47A1-B451-C251B0FA1533}" destId="{0C326164-AB1D-4C6A-AB8E-F43225E077D8}" srcOrd="0" destOrd="0" parTransId="{720D95FE-C1D8-410C-B782-08A56F1DDC72}" sibTransId="{EB00B98B-E639-4326-B643-BE02D9580283}"/>
    <dgm:cxn modelId="{6E59C7D9-9E68-45CB-BC0D-B3FAFB494525}" type="presOf" srcId="{78523AB8-BAE9-49A2-AFDC-579CCB19A81E}" destId="{E32E9BFD-C82F-4AB7-A748-57E0DA8BA455}" srcOrd="0" destOrd="0" presId="urn:microsoft.com/office/officeart/2005/8/layout/process1"/>
    <dgm:cxn modelId="{D3BF4DDC-A2F6-4DA8-80CB-9A9C1F3F1585}" srcId="{F420E003-BDC8-423B-9AC4-D5E81466FA1B}" destId="{454B3CCB-6703-40D0-86D2-9AEEECF912AA}" srcOrd="0" destOrd="0" parTransId="{88EAB9B6-D3DC-497D-ACA1-837B66395E17}" sibTransId="{5A207075-5C59-4D20-A52E-ED7463EA683D}"/>
    <dgm:cxn modelId="{DBD1F3FC-AD8A-4B98-8131-77F7F878389F}" type="presOf" srcId="{454B3CCB-6703-40D0-86D2-9AEEECF912AA}" destId="{850565F7-25A7-4949-BFA0-2D649F0615CD}" srcOrd="0" destOrd="1" presId="urn:microsoft.com/office/officeart/2005/8/layout/process1"/>
    <dgm:cxn modelId="{FB36BAFD-76E2-4FCF-8DA4-17201DC3092E}" type="presOf" srcId="{8A159839-47BC-4D73-9EED-7E2A7B4767D6}" destId="{CD0FADEA-0BE4-4AD7-9392-85F7D2FC4E8F}" srcOrd="0" destOrd="0" presId="urn:microsoft.com/office/officeart/2005/8/layout/process1"/>
    <dgm:cxn modelId="{3015477C-0875-4FD8-A220-1EF25A09CF5A}" type="presParOf" srcId="{998EF33D-0308-411C-BD69-6431BC6CADA5}" destId="{C3A37D89-E7F6-42C8-B9F5-A86BF9F9A63E}" srcOrd="0" destOrd="0" presId="urn:microsoft.com/office/officeart/2005/8/layout/process1"/>
    <dgm:cxn modelId="{C0AB70BA-04E9-431A-8D34-04D556E08652}" type="presParOf" srcId="{998EF33D-0308-411C-BD69-6431BC6CADA5}" destId="{7699F76A-532D-48C5-93F6-1F4BD7C5DD5B}" srcOrd="1" destOrd="0" presId="urn:microsoft.com/office/officeart/2005/8/layout/process1"/>
    <dgm:cxn modelId="{24997196-B9B0-4831-AD98-C6AE5D33AB13}" type="presParOf" srcId="{7699F76A-532D-48C5-93F6-1F4BD7C5DD5B}" destId="{316B38B2-7E78-4DBE-842B-5414A742DFF6}" srcOrd="0" destOrd="0" presId="urn:microsoft.com/office/officeart/2005/8/layout/process1"/>
    <dgm:cxn modelId="{C6B652A9-9578-4F5F-9FA3-230B7A67D823}" type="presParOf" srcId="{998EF33D-0308-411C-BD69-6431BC6CADA5}" destId="{E32E9BFD-C82F-4AB7-A748-57E0DA8BA455}" srcOrd="2" destOrd="0" presId="urn:microsoft.com/office/officeart/2005/8/layout/process1"/>
    <dgm:cxn modelId="{799C3B34-89F3-4D8D-9CB7-C9BC7FAEC412}" type="presParOf" srcId="{998EF33D-0308-411C-BD69-6431BC6CADA5}" destId="{66C6553A-9687-4B6F-894E-FB18F2C91EC2}" srcOrd="3" destOrd="0" presId="urn:microsoft.com/office/officeart/2005/8/layout/process1"/>
    <dgm:cxn modelId="{92871EBE-DD6E-4A09-B093-C8B6152828D0}" type="presParOf" srcId="{66C6553A-9687-4B6F-894E-FB18F2C91EC2}" destId="{69AE8FF8-E078-453E-A148-F8130BEC43C8}" srcOrd="0" destOrd="0" presId="urn:microsoft.com/office/officeart/2005/8/layout/process1"/>
    <dgm:cxn modelId="{5CFD4D0F-D0C7-4061-A76A-26C38575A349}" type="presParOf" srcId="{998EF33D-0308-411C-BD69-6431BC6CADA5}" destId="{CD0FADEA-0BE4-4AD7-9392-85F7D2FC4E8F}" srcOrd="4" destOrd="0" presId="urn:microsoft.com/office/officeart/2005/8/layout/process1"/>
    <dgm:cxn modelId="{4DEC4716-3DEA-4D36-B4CC-EE24EEE34BDD}" type="presParOf" srcId="{998EF33D-0308-411C-BD69-6431BC6CADA5}" destId="{716BE40E-A55A-40EF-BB8B-13670196FEBC}" srcOrd="5" destOrd="0" presId="urn:microsoft.com/office/officeart/2005/8/layout/process1"/>
    <dgm:cxn modelId="{B0D0373D-CDA4-48BA-9265-7C212C66EA3E}" type="presParOf" srcId="{716BE40E-A55A-40EF-BB8B-13670196FEBC}" destId="{124C542C-A7B3-45A7-B061-F6E1C98F7416}" srcOrd="0" destOrd="0" presId="urn:microsoft.com/office/officeart/2005/8/layout/process1"/>
    <dgm:cxn modelId="{90C11B75-86D9-4A58-BD0A-D66C0886AC84}" type="presParOf" srcId="{998EF33D-0308-411C-BD69-6431BC6CADA5}" destId="{850565F7-25A7-4949-BFA0-2D649F0615CD}" srcOrd="6" destOrd="0" presId="urn:microsoft.com/office/officeart/2005/8/layout/process1"/>
    <dgm:cxn modelId="{90506039-620E-4D75-9B3C-349AC6ED1A39}" type="presParOf" srcId="{998EF33D-0308-411C-BD69-6431BC6CADA5}" destId="{0A3AF456-16D6-4099-B3AE-CA60C3297C53}" srcOrd="7" destOrd="0" presId="urn:microsoft.com/office/officeart/2005/8/layout/process1"/>
    <dgm:cxn modelId="{F820E377-0634-4BA4-90B8-A8825718957E}" type="presParOf" srcId="{0A3AF456-16D6-4099-B3AE-CA60C3297C53}" destId="{3C3259BF-6E9D-49DE-8BD4-78D769C88CB4}" srcOrd="0" destOrd="0" presId="urn:microsoft.com/office/officeart/2005/8/layout/process1"/>
    <dgm:cxn modelId="{B078F194-BD88-4EB8-A5C8-3AA36737D6B5}" type="presParOf" srcId="{998EF33D-0308-411C-BD69-6431BC6CADA5}" destId="{47AE4B1B-EB5E-4A78-923A-9998E36EA06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3AD959-6064-43E7-BFAB-B9B5EE8E998B}"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n-US"/>
        </a:p>
      </dgm:t>
    </dgm:pt>
    <dgm:pt modelId="{01AF9CDC-FB42-466B-A549-5D24F4EEEE8D}">
      <dgm:prSet phldrT="[Text]"/>
      <dgm:spPr/>
      <dgm:t>
        <a:bodyPr/>
        <a:lstStyle/>
        <a:p>
          <a:r>
            <a:rPr lang="en-US" dirty="0"/>
            <a:t>DE &amp; BEAD Plans</a:t>
          </a:r>
        </a:p>
      </dgm:t>
    </dgm:pt>
    <dgm:pt modelId="{E1B5ECA7-F891-4850-81B0-59019AA6CDB4}" type="parTrans" cxnId="{5BAFC4F4-BF8F-4BE4-8E35-D75A014DC65E}">
      <dgm:prSet/>
      <dgm:spPr/>
      <dgm:t>
        <a:bodyPr/>
        <a:lstStyle/>
        <a:p>
          <a:endParaRPr lang="en-US"/>
        </a:p>
      </dgm:t>
    </dgm:pt>
    <dgm:pt modelId="{7C69BB76-73A0-4A4D-8386-7D834370C20B}" type="sibTrans" cxnId="{5BAFC4F4-BF8F-4BE4-8E35-D75A014DC65E}">
      <dgm:prSet/>
      <dgm:spPr/>
      <dgm:t>
        <a:bodyPr/>
        <a:lstStyle/>
        <a:p>
          <a:endParaRPr lang="en-US"/>
        </a:p>
      </dgm:t>
    </dgm:pt>
    <dgm:pt modelId="{715EA982-E3C1-4374-9E6C-4DD0A05D2AC9}">
      <dgm:prSet phldrT="[Text]"/>
      <dgm:spPr/>
      <dgm:t>
        <a:bodyPr/>
        <a:lstStyle/>
        <a:p>
          <a:r>
            <a:rPr lang="en-US" dirty="0"/>
            <a:t>Community Champions</a:t>
          </a:r>
        </a:p>
      </dgm:t>
    </dgm:pt>
    <dgm:pt modelId="{24D7AA01-B216-4949-9407-D7FEF5203965}" type="parTrans" cxnId="{B8B8A969-7D25-4A40-9C08-C80255BAB4EE}">
      <dgm:prSet/>
      <dgm:spPr/>
      <dgm:t>
        <a:bodyPr/>
        <a:lstStyle/>
        <a:p>
          <a:endParaRPr lang="en-US"/>
        </a:p>
      </dgm:t>
    </dgm:pt>
    <dgm:pt modelId="{A25C1BDA-51A7-47A3-BBB3-C44BFD40DCEE}" type="sibTrans" cxnId="{B8B8A969-7D25-4A40-9C08-C80255BAB4EE}">
      <dgm:prSet/>
      <dgm:spPr/>
      <dgm:t>
        <a:bodyPr/>
        <a:lstStyle/>
        <a:p>
          <a:endParaRPr lang="en-US"/>
        </a:p>
      </dgm:t>
    </dgm:pt>
    <dgm:pt modelId="{20C1130F-CB9A-4C4A-9D84-81C353AC4405}">
      <dgm:prSet phldrT="[Text]"/>
      <dgm:spPr/>
      <dgm:t>
        <a:bodyPr/>
        <a:lstStyle/>
        <a:p>
          <a:pPr rtl="0"/>
          <a:r>
            <a:rPr lang="en-US" dirty="0"/>
            <a:t>Assets</a:t>
          </a:r>
          <a:r>
            <a:rPr lang="en-US" dirty="0">
              <a:latin typeface="Montserrat Semi Bold"/>
            </a:rPr>
            <a:t> </a:t>
          </a:r>
          <a:endParaRPr lang="en-US" dirty="0"/>
        </a:p>
      </dgm:t>
    </dgm:pt>
    <dgm:pt modelId="{B966309C-3E99-4D2F-BEBE-E33A1B8CE005}" type="parTrans" cxnId="{9ADDD7E9-A1CA-4825-87C2-34B158392AEE}">
      <dgm:prSet/>
      <dgm:spPr/>
      <dgm:t>
        <a:bodyPr/>
        <a:lstStyle/>
        <a:p>
          <a:endParaRPr lang="en-US"/>
        </a:p>
      </dgm:t>
    </dgm:pt>
    <dgm:pt modelId="{C6B3ED53-C2C1-4E57-9F22-B9D62B29F521}" type="sibTrans" cxnId="{9ADDD7E9-A1CA-4825-87C2-34B158392AEE}">
      <dgm:prSet/>
      <dgm:spPr/>
      <dgm:t>
        <a:bodyPr/>
        <a:lstStyle/>
        <a:p>
          <a:endParaRPr lang="en-US"/>
        </a:p>
      </dgm:t>
    </dgm:pt>
    <dgm:pt modelId="{8C92CC7E-02C9-4518-9DBA-2F47C2F91F60}">
      <dgm:prSet phldrT="[Text]"/>
      <dgm:spPr/>
      <dgm:t>
        <a:bodyPr/>
        <a:lstStyle/>
        <a:p>
          <a:r>
            <a:rPr lang="en-US"/>
            <a:t>Barriers</a:t>
          </a:r>
        </a:p>
      </dgm:t>
    </dgm:pt>
    <dgm:pt modelId="{BB5F4EAE-7829-4D56-ADB2-14C9B999A114}" type="parTrans" cxnId="{D61B4726-5E65-46C3-A094-04A18AC2D564}">
      <dgm:prSet/>
      <dgm:spPr/>
      <dgm:t>
        <a:bodyPr/>
        <a:lstStyle/>
        <a:p>
          <a:endParaRPr lang="en-US"/>
        </a:p>
      </dgm:t>
    </dgm:pt>
    <dgm:pt modelId="{C54C3337-C8F1-4B2F-922E-866D9498845F}" type="sibTrans" cxnId="{D61B4726-5E65-46C3-A094-04A18AC2D564}">
      <dgm:prSet/>
      <dgm:spPr/>
      <dgm:t>
        <a:bodyPr/>
        <a:lstStyle/>
        <a:p>
          <a:endParaRPr lang="en-US"/>
        </a:p>
      </dgm:t>
    </dgm:pt>
    <dgm:pt modelId="{60ACCEA1-7CD5-4BEF-B29A-E45CCB2C4B27}">
      <dgm:prSet phldrT="[Text]"/>
      <dgm:spPr/>
      <dgm:t>
        <a:bodyPr/>
        <a:lstStyle/>
        <a:p>
          <a:r>
            <a:rPr lang="en-US"/>
            <a:t>Listening Sessions</a:t>
          </a:r>
        </a:p>
      </dgm:t>
    </dgm:pt>
    <dgm:pt modelId="{CE1BED60-88AC-4B13-94EA-5C298FED4D2C}" type="parTrans" cxnId="{BCE193D3-447C-4669-8B31-006633B8520E}">
      <dgm:prSet/>
      <dgm:spPr/>
      <dgm:t>
        <a:bodyPr/>
        <a:lstStyle/>
        <a:p>
          <a:endParaRPr lang="en-US"/>
        </a:p>
      </dgm:t>
    </dgm:pt>
    <dgm:pt modelId="{BE3B3A0E-E03F-4D74-A744-1D7C780D9167}" type="sibTrans" cxnId="{BCE193D3-447C-4669-8B31-006633B8520E}">
      <dgm:prSet/>
      <dgm:spPr/>
      <dgm:t>
        <a:bodyPr/>
        <a:lstStyle/>
        <a:p>
          <a:endParaRPr lang="en-US"/>
        </a:p>
      </dgm:t>
    </dgm:pt>
    <dgm:pt modelId="{97EE1D6D-BDD0-4F95-9E2D-316C9DD3E498}">
      <dgm:prSet phldrT="[Text]"/>
      <dgm:spPr/>
      <dgm:t>
        <a:bodyPr/>
        <a:lstStyle/>
        <a:p>
          <a:r>
            <a:rPr lang="en-US" dirty="0"/>
            <a:t>Meeting Spaces</a:t>
          </a:r>
        </a:p>
      </dgm:t>
    </dgm:pt>
    <dgm:pt modelId="{E12D61CC-BEAA-4AA2-9148-007B94030833}" type="parTrans" cxnId="{612799D5-91BF-47AC-AFC3-E5665D5B7E68}">
      <dgm:prSet/>
      <dgm:spPr/>
      <dgm:t>
        <a:bodyPr/>
        <a:lstStyle/>
        <a:p>
          <a:endParaRPr lang="en-US"/>
        </a:p>
      </dgm:t>
    </dgm:pt>
    <dgm:pt modelId="{7F61BC04-EDBF-4B51-9CDA-C63104269E08}" type="sibTrans" cxnId="{612799D5-91BF-47AC-AFC3-E5665D5B7E68}">
      <dgm:prSet/>
      <dgm:spPr/>
      <dgm:t>
        <a:bodyPr/>
        <a:lstStyle/>
        <a:p>
          <a:endParaRPr lang="en-US"/>
        </a:p>
      </dgm:t>
    </dgm:pt>
    <dgm:pt modelId="{EC510B03-BFE3-4F6A-B5B6-9EA4458951A6}" type="pres">
      <dgm:prSet presAssocID="{563AD959-6064-43E7-BFAB-B9B5EE8E998B}" presName="Name0" presStyleCnt="0">
        <dgm:presLayoutVars>
          <dgm:dir/>
          <dgm:animLvl val="lvl"/>
          <dgm:resizeHandles val="exact"/>
        </dgm:presLayoutVars>
      </dgm:prSet>
      <dgm:spPr/>
    </dgm:pt>
    <dgm:pt modelId="{3C0D3036-A742-49DD-8E27-DA13F90618EC}" type="pres">
      <dgm:prSet presAssocID="{01AF9CDC-FB42-466B-A549-5D24F4EEEE8D}" presName="composite" presStyleCnt="0"/>
      <dgm:spPr/>
    </dgm:pt>
    <dgm:pt modelId="{82E5D0EF-E04D-4278-918F-741BE9F52678}" type="pres">
      <dgm:prSet presAssocID="{01AF9CDC-FB42-466B-A549-5D24F4EEEE8D}" presName="parTx" presStyleLbl="alignNode1" presStyleIdx="0" presStyleCnt="1">
        <dgm:presLayoutVars>
          <dgm:chMax val="0"/>
          <dgm:chPref val="0"/>
          <dgm:bulletEnabled val="1"/>
        </dgm:presLayoutVars>
      </dgm:prSet>
      <dgm:spPr/>
    </dgm:pt>
    <dgm:pt modelId="{9DD1A486-8CA7-4B91-88DC-BBB8111814FD}" type="pres">
      <dgm:prSet presAssocID="{01AF9CDC-FB42-466B-A549-5D24F4EEEE8D}" presName="desTx" presStyleLbl="alignAccFollowNode1" presStyleIdx="0" presStyleCnt="1">
        <dgm:presLayoutVars>
          <dgm:bulletEnabled val="1"/>
        </dgm:presLayoutVars>
      </dgm:prSet>
      <dgm:spPr/>
    </dgm:pt>
  </dgm:ptLst>
  <dgm:cxnLst>
    <dgm:cxn modelId="{F2A95D16-2A8A-4F76-B8CE-C1F3B1B842D0}" type="presOf" srcId="{715EA982-E3C1-4374-9E6C-4DD0A05D2AC9}" destId="{9DD1A486-8CA7-4B91-88DC-BBB8111814FD}" srcOrd="0" destOrd="0" presId="urn:microsoft.com/office/officeart/2005/8/layout/hList1"/>
    <dgm:cxn modelId="{D61B4726-5E65-46C3-A094-04A18AC2D564}" srcId="{715EA982-E3C1-4374-9E6C-4DD0A05D2AC9}" destId="{8C92CC7E-02C9-4518-9DBA-2F47C2F91F60}" srcOrd="3" destOrd="0" parTransId="{BB5F4EAE-7829-4D56-ADB2-14C9B999A114}" sibTransId="{C54C3337-C8F1-4B2F-922E-866D9498845F}"/>
    <dgm:cxn modelId="{B8B8A969-7D25-4A40-9C08-C80255BAB4EE}" srcId="{01AF9CDC-FB42-466B-A549-5D24F4EEEE8D}" destId="{715EA982-E3C1-4374-9E6C-4DD0A05D2AC9}" srcOrd="0" destOrd="0" parTransId="{24D7AA01-B216-4949-9407-D7FEF5203965}" sibTransId="{A25C1BDA-51A7-47A3-BBB3-C44BFD40DCEE}"/>
    <dgm:cxn modelId="{678F066E-8446-4895-8FFC-6046FFC74823}" type="presOf" srcId="{8C92CC7E-02C9-4518-9DBA-2F47C2F91F60}" destId="{9DD1A486-8CA7-4B91-88DC-BBB8111814FD}" srcOrd="0" destOrd="4" presId="urn:microsoft.com/office/officeart/2005/8/layout/hList1"/>
    <dgm:cxn modelId="{A23E824E-591D-4EFF-B9A1-1FB231CFE41B}" type="presOf" srcId="{20C1130F-CB9A-4C4A-9D84-81C353AC4405}" destId="{9DD1A486-8CA7-4B91-88DC-BBB8111814FD}" srcOrd="0" destOrd="3" presId="urn:microsoft.com/office/officeart/2005/8/layout/hList1"/>
    <dgm:cxn modelId="{3F7ABACD-BE6F-47D4-94A7-BA429FBF51EF}" type="presOf" srcId="{01AF9CDC-FB42-466B-A549-5D24F4EEEE8D}" destId="{82E5D0EF-E04D-4278-918F-741BE9F52678}" srcOrd="0" destOrd="0" presId="urn:microsoft.com/office/officeart/2005/8/layout/hList1"/>
    <dgm:cxn modelId="{BCE193D3-447C-4669-8B31-006633B8520E}" srcId="{715EA982-E3C1-4374-9E6C-4DD0A05D2AC9}" destId="{60ACCEA1-7CD5-4BEF-B29A-E45CCB2C4B27}" srcOrd="0" destOrd="0" parTransId="{CE1BED60-88AC-4B13-94EA-5C298FED4D2C}" sibTransId="{BE3B3A0E-E03F-4D74-A744-1D7C780D9167}"/>
    <dgm:cxn modelId="{2F1183D4-FFA6-4571-8763-1861B565749D}" type="presOf" srcId="{563AD959-6064-43E7-BFAB-B9B5EE8E998B}" destId="{EC510B03-BFE3-4F6A-B5B6-9EA4458951A6}" srcOrd="0" destOrd="0" presId="urn:microsoft.com/office/officeart/2005/8/layout/hList1"/>
    <dgm:cxn modelId="{612799D5-91BF-47AC-AFC3-E5665D5B7E68}" srcId="{715EA982-E3C1-4374-9E6C-4DD0A05D2AC9}" destId="{97EE1D6D-BDD0-4F95-9E2D-316C9DD3E498}" srcOrd="1" destOrd="0" parTransId="{E12D61CC-BEAA-4AA2-9148-007B94030833}" sibTransId="{7F61BC04-EDBF-4B51-9CDA-C63104269E08}"/>
    <dgm:cxn modelId="{9ADDD7E9-A1CA-4825-87C2-34B158392AEE}" srcId="{715EA982-E3C1-4374-9E6C-4DD0A05D2AC9}" destId="{20C1130F-CB9A-4C4A-9D84-81C353AC4405}" srcOrd="2" destOrd="0" parTransId="{B966309C-3E99-4D2F-BEBE-E33A1B8CE005}" sibTransId="{C6B3ED53-C2C1-4E57-9F22-B9D62B29F521}"/>
    <dgm:cxn modelId="{F17E17EC-F528-4312-84F9-1EF3DFF76C6E}" type="presOf" srcId="{60ACCEA1-7CD5-4BEF-B29A-E45CCB2C4B27}" destId="{9DD1A486-8CA7-4B91-88DC-BBB8111814FD}" srcOrd="0" destOrd="1" presId="urn:microsoft.com/office/officeart/2005/8/layout/hList1"/>
    <dgm:cxn modelId="{FA2B8EED-97FD-4509-A21B-248525891FF2}" type="presOf" srcId="{97EE1D6D-BDD0-4F95-9E2D-316C9DD3E498}" destId="{9DD1A486-8CA7-4B91-88DC-BBB8111814FD}" srcOrd="0" destOrd="2" presId="urn:microsoft.com/office/officeart/2005/8/layout/hList1"/>
    <dgm:cxn modelId="{5BAFC4F4-BF8F-4BE4-8E35-D75A014DC65E}" srcId="{563AD959-6064-43E7-BFAB-B9B5EE8E998B}" destId="{01AF9CDC-FB42-466B-A549-5D24F4EEEE8D}" srcOrd="0" destOrd="0" parTransId="{E1B5ECA7-F891-4850-81B0-59019AA6CDB4}" sibTransId="{7C69BB76-73A0-4A4D-8386-7D834370C20B}"/>
    <dgm:cxn modelId="{609DB264-F8DE-4B03-B759-9590E8F08F13}" type="presParOf" srcId="{EC510B03-BFE3-4F6A-B5B6-9EA4458951A6}" destId="{3C0D3036-A742-49DD-8E27-DA13F90618EC}" srcOrd="0" destOrd="0" presId="urn:microsoft.com/office/officeart/2005/8/layout/hList1"/>
    <dgm:cxn modelId="{AF82A485-6491-4AB0-BD9A-EBBEA9EFD2D0}" type="presParOf" srcId="{3C0D3036-A742-49DD-8E27-DA13F90618EC}" destId="{82E5D0EF-E04D-4278-918F-741BE9F52678}" srcOrd="0" destOrd="0" presId="urn:microsoft.com/office/officeart/2005/8/layout/hList1"/>
    <dgm:cxn modelId="{98372897-795E-4B1E-B06B-0E1A86E5BB5C}" type="presParOf" srcId="{3C0D3036-A742-49DD-8E27-DA13F90618EC}" destId="{9DD1A486-8CA7-4B91-88DC-BBB8111814F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C367E4-AD94-436D-A057-AD8D6BA2FD35}" type="doc">
      <dgm:prSet loTypeId="urn:microsoft.com/office/officeart/2008/layout/VerticalCurvedList" loCatId="list" qsTypeId="urn:microsoft.com/office/officeart/2005/8/quickstyle/simple3" qsCatId="simple" csTypeId="urn:microsoft.com/office/officeart/2005/8/colors/accent2_2" csCatId="accent2" phldr="1"/>
      <dgm:spPr/>
      <dgm:t>
        <a:bodyPr/>
        <a:lstStyle/>
        <a:p>
          <a:endParaRPr lang="en-US"/>
        </a:p>
      </dgm:t>
    </dgm:pt>
    <dgm:pt modelId="{64FA4576-FA1C-4A1A-8DC1-5AE7D52553F9}">
      <dgm:prSet/>
      <dgm:spPr/>
      <dgm:t>
        <a:bodyPr/>
        <a:lstStyle/>
        <a:p>
          <a:r>
            <a:rPr lang="en-US"/>
            <a:t>Economic Development</a:t>
          </a:r>
          <a:r>
            <a:rPr lang="en-US">
              <a:latin typeface="Montserrat Semi Bold"/>
            </a:rPr>
            <a:t>/Workforce</a:t>
          </a:r>
          <a:endParaRPr lang="en-US"/>
        </a:p>
      </dgm:t>
    </dgm:pt>
    <dgm:pt modelId="{08597346-5EB0-446A-A757-763FCDFF68EC}" type="parTrans" cxnId="{372A1241-50AE-4503-928C-ABDE8634907A}">
      <dgm:prSet/>
      <dgm:spPr/>
      <dgm:t>
        <a:bodyPr/>
        <a:lstStyle/>
        <a:p>
          <a:endParaRPr lang="en-US"/>
        </a:p>
      </dgm:t>
    </dgm:pt>
    <dgm:pt modelId="{34B6B232-9E9D-49A8-A6DE-D52E78DD06D2}" type="sibTrans" cxnId="{372A1241-50AE-4503-928C-ABDE8634907A}">
      <dgm:prSet/>
      <dgm:spPr/>
      <dgm:t>
        <a:bodyPr/>
        <a:lstStyle/>
        <a:p>
          <a:endParaRPr lang="en-US"/>
        </a:p>
      </dgm:t>
    </dgm:pt>
    <dgm:pt modelId="{5C1B03A8-9237-4B3A-86E8-6BD804FB9414}">
      <dgm:prSet/>
      <dgm:spPr/>
      <dgm:t>
        <a:bodyPr/>
        <a:lstStyle/>
        <a:p>
          <a:r>
            <a:rPr lang="en-US"/>
            <a:t>Library/Museum</a:t>
          </a:r>
        </a:p>
      </dgm:t>
    </dgm:pt>
    <dgm:pt modelId="{48A9DFC2-BDB7-4F75-BBE3-03D859A56069}" type="parTrans" cxnId="{990B0687-E6B8-49DB-92DE-A4B52E740ADA}">
      <dgm:prSet/>
      <dgm:spPr/>
      <dgm:t>
        <a:bodyPr/>
        <a:lstStyle/>
        <a:p>
          <a:endParaRPr lang="en-US"/>
        </a:p>
      </dgm:t>
    </dgm:pt>
    <dgm:pt modelId="{E2C0D498-5D47-45A5-A3A9-1445A493C915}" type="sibTrans" cxnId="{990B0687-E6B8-49DB-92DE-A4B52E740ADA}">
      <dgm:prSet/>
      <dgm:spPr/>
      <dgm:t>
        <a:bodyPr/>
        <a:lstStyle/>
        <a:p>
          <a:endParaRPr lang="en-US"/>
        </a:p>
      </dgm:t>
    </dgm:pt>
    <dgm:pt modelId="{923CC647-A1EF-4661-87E1-EF10A38AF7D0}">
      <dgm:prSet/>
      <dgm:spPr/>
      <dgm:t>
        <a:bodyPr/>
        <a:lstStyle/>
        <a:p>
          <a:r>
            <a:rPr lang="en-US"/>
            <a:t>Local </a:t>
          </a:r>
          <a:r>
            <a:rPr lang="en-US">
              <a:latin typeface="Montserrat Semi Bold"/>
            </a:rPr>
            <a:t>Governments</a:t>
          </a:r>
          <a:endParaRPr lang="en-US"/>
        </a:p>
      </dgm:t>
    </dgm:pt>
    <dgm:pt modelId="{3BEB6DD2-E929-4006-BBFD-BAD81CD86010}" type="parTrans" cxnId="{F5217969-76D6-45AC-8C93-B3A398DE6AE9}">
      <dgm:prSet/>
      <dgm:spPr/>
      <dgm:t>
        <a:bodyPr/>
        <a:lstStyle/>
        <a:p>
          <a:endParaRPr lang="en-US"/>
        </a:p>
      </dgm:t>
    </dgm:pt>
    <dgm:pt modelId="{2CFACF67-CC75-4E7B-BE3B-4ABB12878B4C}" type="sibTrans" cxnId="{F5217969-76D6-45AC-8C93-B3A398DE6AE9}">
      <dgm:prSet/>
      <dgm:spPr/>
      <dgm:t>
        <a:bodyPr/>
        <a:lstStyle/>
        <a:p>
          <a:endParaRPr lang="en-US"/>
        </a:p>
      </dgm:t>
    </dgm:pt>
    <dgm:pt modelId="{4404DB87-C853-4D90-B5FC-3AA4E7B35987}">
      <dgm:prSet/>
      <dgm:spPr/>
      <dgm:t>
        <a:bodyPr/>
        <a:lstStyle/>
        <a:p>
          <a:r>
            <a:rPr lang="en-US" dirty="0"/>
            <a:t>School/Education </a:t>
          </a:r>
          <a:r>
            <a:rPr lang="en-US" dirty="0">
              <a:latin typeface="Montserrat Semi Bold"/>
            </a:rPr>
            <a:t>Sectors/Faith Based organizations</a:t>
          </a:r>
          <a:endParaRPr lang="en-US" dirty="0"/>
        </a:p>
      </dgm:t>
    </dgm:pt>
    <dgm:pt modelId="{BAA9599D-C031-4A06-AAD8-01AF3CB5C53B}" type="parTrans" cxnId="{2F718014-DF3D-44A1-A27C-06145BF53C40}">
      <dgm:prSet/>
      <dgm:spPr/>
      <dgm:t>
        <a:bodyPr/>
        <a:lstStyle/>
        <a:p>
          <a:endParaRPr lang="en-US"/>
        </a:p>
      </dgm:t>
    </dgm:pt>
    <dgm:pt modelId="{74573D9B-7FF5-40E2-8B7C-CCEBF8E0B3EE}" type="sibTrans" cxnId="{2F718014-DF3D-44A1-A27C-06145BF53C40}">
      <dgm:prSet/>
      <dgm:spPr/>
      <dgm:t>
        <a:bodyPr/>
        <a:lstStyle/>
        <a:p>
          <a:endParaRPr lang="en-US"/>
        </a:p>
      </dgm:t>
    </dgm:pt>
    <dgm:pt modelId="{BD72241A-368D-43A2-A5B6-C19240D955D3}">
      <dgm:prSet/>
      <dgm:spPr/>
      <dgm:t>
        <a:bodyPr/>
        <a:lstStyle/>
        <a:p>
          <a:pPr rtl="0"/>
          <a:r>
            <a:rPr lang="en-US">
              <a:latin typeface="Montserrat Semi Bold"/>
            </a:rPr>
            <a:t>Housing Authorities</a:t>
          </a:r>
          <a:endParaRPr lang="en-US"/>
        </a:p>
      </dgm:t>
    </dgm:pt>
    <dgm:pt modelId="{5F0A855C-AB36-43EB-88B6-21FFE75F2C1C}" type="parTrans" cxnId="{21EFD9D8-9A1E-469C-8112-922D027772FA}">
      <dgm:prSet/>
      <dgm:spPr/>
      <dgm:t>
        <a:bodyPr/>
        <a:lstStyle/>
        <a:p>
          <a:endParaRPr lang="en-US"/>
        </a:p>
      </dgm:t>
    </dgm:pt>
    <dgm:pt modelId="{00A74C3D-F4DC-47CF-925E-FAF1C0ED8420}" type="sibTrans" cxnId="{21EFD9D8-9A1E-469C-8112-922D027772FA}">
      <dgm:prSet/>
      <dgm:spPr/>
      <dgm:t>
        <a:bodyPr/>
        <a:lstStyle/>
        <a:p>
          <a:endParaRPr lang="en-US"/>
        </a:p>
      </dgm:t>
    </dgm:pt>
    <dgm:pt modelId="{C78A94D8-6284-48B8-8610-85B8CC998C3F}">
      <dgm:prSet/>
      <dgm:spPr/>
      <dgm:t>
        <a:bodyPr/>
        <a:lstStyle/>
        <a:p>
          <a:r>
            <a:rPr lang="en-US"/>
            <a:t>Organizations Serving Covered Populations</a:t>
          </a:r>
        </a:p>
      </dgm:t>
    </dgm:pt>
    <dgm:pt modelId="{763CDBA1-F9D6-4C29-9787-A75F14AF3151}" type="parTrans" cxnId="{5EEDA79C-ACD8-449D-9900-43E02A61C915}">
      <dgm:prSet/>
      <dgm:spPr/>
      <dgm:t>
        <a:bodyPr/>
        <a:lstStyle/>
        <a:p>
          <a:endParaRPr lang="en-US"/>
        </a:p>
      </dgm:t>
    </dgm:pt>
    <dgm:pt modelId="{A9D55BBC-C204-4DF2-9963-3C1F3BD8A76F}" type="sibTrans" cxnId="{5EEDA79C-ACD8-449D-9900-43E02A61C915}">
      <dgm:prSet/>
      <dgm:spPr/>
      <dgm:t>
        <a:bodyPr/>
        <a:lstStyle/>
        <a:p>
          <a:endParaRPr lang="en-US"/>
        </a:p>
      </dgm:t>
    </dgm:pt>
    <dgm:pt modelId="{C9876851-E712-48BC-9E0E-CD386A480D4E}">
      <dgm:prSet/>
      <dgm:spPr/>
      <dgm:t>
        <a:bodyPr/>
        <a:lstStyle/>
        <a:p>
          <a:endParaRPr lang="en-US"/>
        </a:p>
      </dgm:t>
    </dgm:pt>
    <dgm:pt modelId="{579C60AE-3250-47BB-9C26-EC2B86F682E5}" type="parTrans" cxnId="{68B485F5-4D9B-40CF-94AD-30A98F25165F}">
      <dgm:prSet/>
      <dgm:spPr/>
      <dgm:t>
        <a:bodyPr/>
        <a:lstStyle/>
        <a:p>
          <a:endParaRPr lang="en-US"/>
        </a:p>
      </dgm:t>
    </dgm:pt>
    <dgm:pt modelId="{13E5ACA7-B1B0-4FB5-9C59-1C46F3F3EB5A}" type="sibTrans" cxnId="{68B485F5-4D9B-40CF-94AD-30A98F25165F}">
      <dgm:prSet/>
      <dgm:spPr/>
      <dgm:t>
        <a:bodyPr/>
        <a:lstStyle/>
        <a:p>
          <a:endParaRPr lang="en-US"/>
        </a:p>
      </dgm:t>
    </dgm:pt>
    <dgm:pt modelId="{74C12189-F265-4936-8AFC-DA10B9729CC5}">
      <dgm:prSet phldr="0"/>
      <dgm:spPr/>
      <dgm:t>
        <a:bodyPr/>
        <a:lstStyle/>
        <a:p>
          <a:pPr rtl="0"/>
          <a:r>
            <a:rPr lang="en-US" b="1"/>
            <a:t>Broadband Community Champions</a:t>
          </a:r>
          <a:endParaRPr lang="en-US" b="1">
            <a:latin typeface="Montserrat Semi Bold"/>
          </a:endParaRPr>
        </a:p>
      </dgm:t>
    </dgm:pt>
    <dgm:pt modelId="{FAA9B227-634D-4E23-ABA4-CABEAC050F66}" type="parTrans" cxnId="{7D57FFC6-3D82-40AF-B4A6-A6B8D01EB82A}">
      <dgm:prSet/>
      <dgm:spPr/>
      <dgm:t>
        <a:bodyPr/>
        <a:lstStyle/>
        <a:p>
          <a:endParaRPr lang="en-US"/>
        </a:p>
      </dgm:t>
    </dgm:pt>
    <dgm:pt modelId="{1C1EFC56-7823-47E5-BD88-B1B8DF3976F3}" type="sibTrans" cxnId="{7D57FFC6-3D82-40AF-B4A6-A6B8D01EB82A}">
      <dgm:prSet/>
      <dgm:spPr/>
      <dgm:t>
        <a:bodyPr/>
        <a:lstStyle/>
        <a:p>
          <a:endParaRPr lang="en-US"/>
        </a:p>
      </dgm:t>
    </dgm:pt>
    <dgm:pt modelId="{C059EA9E-B903-49BA-A3D8-463843CB905B}" type="pres">
      <dgm:prSet presAssocID="{ADC367E4-AD94-436D-A057-AD8D6BA2FD35}" presName="Name0" presStyleCnt="0">
        <dgm:presLayoutVars>
          <dgm:chMax val="7"/>
          <dgm:chPref val="7"/>
          <dgm:dir/>
        </dgm:presLayoutVars>
      </dgm:prSet>
      <dgm:spPr/>
    </dgm:pt>
    <dgm:pt modelId="{CE39154C-D203-41AE-8BF2-9971E5D701E7}" type="pres">
      <dgm:prSet presAssocID="{ADC367E4-AD94-436D-A057-AD8D6BA2FD35}" presName="Name1" presStyleCnt="0"/>
      <dgm:spPr/>
    </dgm:pt>
    <dgm:pt modelId="{AC7AF388-5EF7-409D-9B7D-DED8B836E0D6}" type="pres">
      <dgm:prSet presAssocID="{ADC367E4-AD94-436D-A057-AD8D6BA2FD35}" presName="cycle" presStyleCnt="0"/>
      <dgm:spPr/>
    </dgm:pt>
    <dgm:pt modelId="{20AA22C4-6748-42ED-9794-83EA02683B26}" type="pres">
      <dgm:prSet presAssocID="{ADC367E4-AD94-436D-A057-AD8D6BA2FD35}" presName="srcNode" presStyleLbl="node1" presStyleIdx="0" presStyleCnt="7"/>
      <dgm:spPr/>
    </dgm:pt>
    <dgm:pt modelId="{28856347-CC05-454F-B756-E6B92CDAF3B0}" type="pres">
      <dgm:prSet presAssocID="{ADC367E4-AD94-436D-A057-AD8D6BA2FD35}" presName="conn" presStyleLbl="parChTrans1D2" presStyleIdx="0" presStyleCnt="1"/>
      <dgm:spPr/>
    </dgm:pt>
    <dgm:pt modelId="{38DD814A-7A82-48AC-B880-AC7141EF90DE}" type="pres">
      <dgm:prSet presAssocID="{ADC367E4-AD94-436D-A057-AD8D6BA2FD35}" presName="extraNode" presStyleLbl="node1" presStyleIdx="0" presStyleCnt="7"/>
      <dgm:spPr/>
    </dgm:pt>
    <dgm:pt modelId="{ECE4183A-E899-4471-B2CB-7DF67D6D769C}" type="pres">
      <dgm:prSet presAssocID="{ADC367E4-AD94-436D-A057-AD8D6BA2FD35}" presName="dstNode" presStyleLbl="node1" presStyleIdx="0" presStyleCnt="7"/>
      <dgm:spPr/>
    </dgm:pt>
    <dgm:pt modelId="{1963D3B8-44FA-4E40-A0A2-759F26860968}" type="pres">
      <dgm:prSet presAssocID="{74C12189-F265-4936-8AFC-DA10B9729CC5}" presName="text_1" presStyleLbl="node1" presStyleIdx="0" presStyleCnt="7">
        <dgm:presLayoutVars>
          <dgm:bulletEnabled val="1"/>
        </dgm:presLayoutVars>
      </dgm:prSet>
      <dgm:spPr/>
    </dgm:pt>
    <dgm:pt modelId="{FB1090CC-9BF7-4DBB-B24E-EFDCCC68715D}" type="pres">
      <dgm:prSet presAssocID="{74C12189-F265-4936-8AFC-DA10B9729CC5}" presName="accent_1" presStyleCnt="0"/>
      <dgm:spPr/>
    </dgm:pt>
    <dgm:pt modelId="{9329427B-3053-47AF-AF84-406DA972ECA7}" type="pres">
      <dgm:prSet presAssocID="{74C12189-F265-4936-8AFC-DA10B9729CC5}" presName="accentRepeatNode" presStyleLbl="solidFgAcc1" presStyleIdx="0" presStyleCnt="7"/>
      <dgm:spPr/>
    </dgm:pt>
    <dgm:pt modelId="{3859B370-4DEF-4B64-B8E0-3B3050F8C3E1}" type="pres">
      <dgm:prSet presAssocID="{64FA4576-FA1C-4A1A-8DC1-5AE7D52553F9}" presName="text_2" presStyleLbl="node1" presStyleIdx="1" presStyleCnt="7">
        <dgm:presLayoutVars>
          <dgm:bulletEnabled val="1"/>
        </dgm:presLayoutVars>
      </dgm:prSet>
      <dgm:spPr/>
    </dgm:pt>
    <dgm:pt modelId="{462821E0-B378-4440-8B01-B1C2505BBEA9}" type="pres">
      <dgm:prSet presAssocID="{64FA4576-FA1C-4A1A-8DC1-5AE7D52553F9}" presName="accent_2" presStyleCnt="0"/>
      <dgm:spPr/>
    </dgm:pt>
    <dgm:pt modelId="{35AD46DE-884F-4BEE-BF86-69C22F8C5F4B}" type="pres">
      <dgm:prSet presAssocID="{64FA4576-FA1C-4A1A-8DC1-5AE7D52553F9}" presName="accentRepeatNode" presStyleLbl="solidFgAcc1" presStyleIdx="1" presStyleCnt="7"/>
      <dgm:spPr/>
    </dgm:pt>
    <dgm:pt modelId="{B497A75E-25F1-4332-99B2-76E9714914F0}" type="pres">
      <dgm:prSet presAssocID="{5C1B03A8-9237-4B3A-86E8-6BD804FB9414}" presName="text_3" presStyleLbl="node1" presStyleIdx="2" presStyleCnt="7">
        <dgm:presLayoutVars>
          <dgm:bulletEnabled val="1"/>
        </dgm:presLayoutVars>
      </dgm:prSet>
      <dgm:spPr/>
    </dgm:pt>
    <dgm:pt modelId="{39267519-DB58-43E2-A4CA-95103E01B3BD}" type="pres">
      <dgm:prSet presAssocID="{5C1B03A8-9237-4B3A-86E8-6BD804FB9414}" presName="accent_3" presStyleCnt="0"/>
      <dgm:spPr/>
    </dgm:pt>
    <dgm:pt modelId="{3332F95F-0DA8-4F95-A621-E1B9D20B5BF7}" type="pres">
      <dgm:prSet presAssocID="{5C1B03A8-9237-4B3A-86E8-6BD804FB9414}" presName="accentRepeatNode" presStyleLbl="solidFgAcc1" presStyleIdx="2" presStyleCnt="7"/>
      <dgm:spPr/>
    </dgm:pt>
    <dgm:pt modelId="{B4A7F3EE-3E49-439F-B71A-045CEBC5D1F5}" type="pres">
      <dgm:prSet presAssocID="{923CC647-A1EF-4661-87E1-EF10A38AF7D0}" presName="text_4" presStyleLbl="node1" presStyleIdx="3" presStyleCnt="7">
        <dgm:presLayoutVars>
          <dgm:bulletEnabled val="1"/>
        </dgm:presLayoutVars>
      </dgm:prSet>
      <dgm:spPr/>
    </dgm:pt>
    <dgm:pt modelId="{B29770F7-C2BB-4A59-BE7D-19805368C1ED}" type="pres">
      <dgm:prSet presAssocID="{923CC647-A1EF-4661-87E1-EF10A38AF7D0}" presName="accent_4" presStyleCnt="0"/>
      <dgm:spPr/>
    </dgm:pt>
    <dgm:pt modelId="{41642E29-B3C9-4F3F-8F7F-E5C4AB5BEC8B}" type="pres">
      <dgm:prSet presAssocID="{923CC647-A1EF-4661-87E1-EF10A38AF7D0}" presName="accentRepeatNode" presStyleLbl="solidFgAcc1" presStyleIdx="3" presStyleCnt="7"/>
      <dgm:spPr/>
    </dgm:pt>
    <dgm:pt modelId="{6AF358E8-A365-49D8-A377-14ED2DFF523A}" type="pres">
      <dgm:prSet presAssocID="{4404DB87-C853-4D90-B5FC-3AA4E7B35987}" presName="text_5" presStyleLbl="node1" presStyleIdx="4" presStyleCnt="7">
        <dgm:presLayoutVars>
          <dgm:bulletEnabled val="1"/>
        </dgm:presLayoutVars>
      </dgm:prSet>
      <dgm:spPr/>
    </dgm:pt>
    <dgm:pt modelId="{829704EA-9DA1-4246-B2A7-61B7827C7DC4}" type="pres">
      <dgm:prSet presAssocID="{4404DB87-C853-4D90-B5FC-3AA4E7B35987}" presName="accent_5" presStyleCnt="0"/>
      <dgm:spPr/>
    </dgm:pt>
    <dgm:pt modelId="{814058B9-D858-4780-A1E3-1CC610520601}" type="pres">
      <dgm:prSet presAssocID="{4404DB87-C853-4D90-B5FC-3AA4E7B35987}" presName="accentRepeatNode" presStyleLbl="solidFgAcc1" presStyleIdx="4" presStyleCnt="7"/>
      <dgm:spPr/>
    </dgm:pt>
    <dgm:pt modelId="{A8E62FAA-468E-43AC-92FB-8C855A11E75E}" type="pres">
      <dgm:prSet presAssocID="{BD72241A-368D-43A2-A5B6-C19240D955D3}" presName="text_6" presStyleLbl="node1" presStyleIdx="5" presStyleCnt="7">
        <dgm:presLayoutVars>
          <dgm:bulletEnabled val="1"/>
        </dgm:presLayoutVars>
      </dgm:prSet>
      <dgm:spPr/>
    </dgm:pt>
    <dgm:pt modelId="{57BA7486-0971-40DA-8E57-0A0D9CEF3517}" type="pres">
      <dgm:prSet presAssocID="{BD72241A-368D-43A2-A5B6-C19240D955D3}" presName="accent_6" presStyleCnt="0"/>
      <dgm:spPr/>
    </dgm:pt>
    <dgm:pt modelId="{0A43A3F3-91A4-4F05-BFD5-42063DE86769}" type="pres">
      <dgm:prSet presAssocID="{BD72241A-368D-43A2-A5B6-C19240D955D3}" presName="accentRepeatNode" presStyleLbl="solidFgAcc1" presStyleIdx="5" presStyleCnt="7"/>
      <dgm:spPr/>
    </dgm:pt>
    <dgm:pt modelId="{4F9C7B51-ECBA-477C-97CA-65210D1C5B70}" type="pres">
      <dgm:prSet presAssocID="{C78A94D8-6284-48B8-8610-85B8CC998C3F}" presName="text_7" presStyleLbl="node1" presStyleIdx="6" presStyleCnt="7">
        <dgm:presLayoutVars>
          <dgm:bulletEnabled val="1"/>
        </dgm:presLayoutVars>
      </dgm:prSet>
      <dgm:spPr/>
    </dgm:pt>
    <dgm:pt modelId="{70C70388-64B8-4151-914F-F10583DB2C00}" type="pres">
      <dgm:prSet presAssocID="{C78A94D8-6284-48B8-8610-85B8CC998C3F}" presName="accent_7" presStyleCnt="0"/>
      <dgm:spPr/>
    </dgm:pt>
    <dgm:pt modelId="{023C7B43-90C8-4A7E-A621-ADDF5BE2AD72}" type="pres">
      <dgm:prSet presAssocID="{C78A94D8-6284-48B8-8610-85B8CC998C3F}" presName="accentRepeatNode" presStyleLbl="solidFgAcc1" presStyleIdx="6" presStyleCnt="7"/>
      <dgm:spPr/>
    </dgm:pt>
  </dgm:ptLst>
  <dgm:cxnLst>
    <dgm:cxn modelId="{56DDB80C-59AA-4C03-B31C-5A6658588794}" type="presOf" srcId="{C78A94D8-6284-48B8-8610-85B8CC998C3F}" destId="{4F9C7B51-ECBA-477C-97CA-65210D1C5B70}" srcOrd="0" destOrd="0" presId="urn:microsoft.com/office/officeart/2008/layout/VerticalCurvedList"/>
    <dgm:cxn modelId="{2F718014-DF3D-44A1-A27C-06145BF53C40}" srcId="{ADC367E4-AD94-436D-A057-AD8D6BA2FD35}" destId="{4404DB87-C853-4D90-B5FC-3AA4E7B35987}" srcOrd="4" destOrd="0" parTransId="{BAA9599D-C031-4A06-AAD8-01AF3CB5C53B}" sibTransId="{74573D9B-7FF5-40E2-8B7C-CCEBF8E0B3EE}"/>
    <dgm:cxn modelId="{372A1241-50AE-4503-928C-ABDE8634907A}" srcId="{ADC367E4-AD94-436D-A057-AD8D6BA2FD35}" destId="{64FA4576-FA1C-4A1A-8DC1-5AE7D52553F9}" srcOrd="1" destOrd="0" parTransId="{08597346-5EB0-446A-A757-763FCDFF68EC}" sibTransId="{34B6B232-9E9D-49A8-A6DE-D52E78DD06D2}"/>
    <dgm:cxn modelId="{ACF5C566-498D-4B73-A572-22FAF8CC826F}" type="presOf" srcId="{74C12189-F265-4936-8AFC-DA10B9729CC5}" destId="{1963D3B8-44FA-4E40-A0A2-759F26860968}" srcOrd="0" destOrd="0" presId="urn:microsoft.com/office/officeart/2008/layout/VerticalCurvedList"/>
    <dgm:cxn modelId="{F5217969-76D6-45AC-8C93-B3A398DE6AE9}" srcId="{ADC367E4-AD94-436D-A057-AD8D6BA2FD35}" destId="{923CC647-A1EF-4661-87E1-EF10A38AF7D0}" srcOrd="3" destOrd="0" parTransId="{3BEB6DD2-E929-4006-BBFD-BAD81CD86010}" sibTransId="{2CFACF67-CC75-4E7B-BE3B-4ABB12878B4C}"/>
    <dgm:cxn modelId="{990B0687-E6B8-49DB-92DE-A4B52E740ADA}" srcId="{ADC367E4-AD94-436D-A057-AD8D6BA2FD35}" destId="{5C1B03A8-9237-4B3A-86E8-6BD804FB9414}" srcOrd="2" destOrd="0" parTransId="{48A9DFC2-BDB7-4F75-BBE3-03D859A56069}" sibTransId="{E2C0D498-5D47-45A5-A3A9-1445A493C915}"/>
    <dgm:cxn modelId="{391B238B-3196-4141-B179-C8C0CF7C8FC0}" type="presOf" srcId="{64FA4576-FA1C-4A1A-8DC1-5AE7D52553F9}" destId="{3859B370-4DEF-4B64-B8E0-3B3050F8C3E1}" srcOrd="0" destOrd="0" presId="urn:microsoft.com/office/officeart/2008/layout/VerticalCurvedList"/>
    <dgm:cxn modelId="{B8480C94-23A8-4697-A453-DE5C50779190}" type="presOf" srcId="{5C1B03A8-9237-4B3A-86E8-6BD804FB9414}" destId="{B497A75E-25F1-4332-99B2-76E9714914F0}" srcOrd="0" destOrd="0" presId="urn:microsoft.com/office/officeart/2008/layout/VerticalCurvedList"/>
    <dgm:cxn modelId="{80E29699-C4AE-4B01-A358-F55EE6525262}" type="presOf" srcId="{BD72241A-368D-43A2-A5B6-C19240D955D3}" destId="{A8E62FAA-468E-43AC-92FB-8C855A11E75E}" srcOrd="0" destOrd="0" presId="urn:microsoft.com/office/officeart/2008/layout/VerticalCurvedList"/>
    <dgm:cxn modelId="{5EEDA79C-ACD8-449D-9900-43E02A61C915}" srcId="{ADC367E4-AD94-436D-A057-AD8D6BA2FD35}" destId="{C78A94D8-6284-48B8-8610-85B8CC998C3F}" srcOrd="6" destOrd="0" parTransId="{763CDBA1-F9D6-4C29-9787-A75F14AF3151}" sibTransId="{A9D55BBC-C204-4DF2-9963-3C1F3BD8A76F}"/>
    <dgm:cxn modelId="{637C1AAB-709E-403F-8ACC-9A5A75DCE795}" type="presOf" srcId="{ADC367E4-AD94-436D-A057-AD8D6BA2FD35}" destId="{C059EA9E-B903-49BA-A3D8-463843CB905B}" srcOrd="0" destOrd="0" presId="urn:microsoft.com/office/officeart/2008/layout/VerticalCurvedList"/>
    <dgm:cxn modelId="{7D57FFC6-3D82-40AF-B4A6-A6B8D01EB82A}" srcId="{ADC367E4-AD94-436D-A057-AD8D6BA2FD35}" destId="{74C12189-F265-4936-8AFC-DA10B9729CC5}" srcOrd="0" destOrd="0" parTransId="{FAA9B227-634D-4E23-ABA4-CABEAC050F66}" sibTransId="{1C1EFC56-7823-47E5-BD88-B1B8DF3976F3}"/>
    <dgm:cxn modelId="{21EFD9D8-9A1E-469C-8112-922D027772FA}" srcId="{ADC367E4-AD94-436D-A057-AD8D6BA2FD35}" destId="{BD72241A-368D-43A2-A5B6-C19240D955D3}" srcOrd="5" destOrd="0" parTransId="{5F0A855C-AB36-43EB-88B6-21FFE75F2C1C}" sibTransId="{00A74C3D-F4DC-47CF-925E-FAF1C0ED8420}"/>
    <dgm:cxn modelId="{46CFD9DA-9726-4403-8D84-89A16F49AED4}" type="presOf" srcId="{923CC647-A1EF-4661-87E1-EF10A38AF7D0}" destId="{B4A7F3EE-3E49-439F-B71A-045CEBC5D1F5}" srcOrd="0" destOrd="0" presId="urn:microsoft.com/office/officeart/2008/layout/VerticalCurvedList"/>
    <dgm:cxn modelId="{5833B7E8-A31E-47C1-BE60-A042FBD22BA6}" type="presOf" srcId="{4404DB87-C853-4D90-B5FC-3AA4E7B35987}" destId="{6AF358E8-A365-49D8-A377-14ED2DFF523A}" srcOrd="0" destOrd="0" presId="urn:microsoft.com/office/officeart/2008/layout/VerticalCurvedList"/>
    <dgm:cxn modelId="{D5C6CBEE-72A5-42A5-BECC-9CCAF8630EA5}" type="presOf" srcId="{1C1EFC56-7823-47E5-BD88-B1B8DF3976F3}" destId="{28856347-CC05-454F-B756-E6B92CDAF3B0}" srcOrd="0" destOrd="0" presId="urn:microsoft.com/office/officeart/2008/layout/VerticalCurvedList"/>
    <dgm:cxn modelId="{68B485F5-4D9B-40CF-94AD-30A98F25165F}" srcId="{ADC367E4-AD94-436D-A057-AD8D6BA2FD35}" destId="{C9876851-E712-48BC-9E0E-CD386A480D4E}" srcOrd="7" destOrd="0" parTransId="{579C60AE-3250-47BB-9C26-EC2B86F682E5}" sibTransId="{13E5ACA7-B1B0-4FB5-9C59-1C46F3F3EB5A}"/>
    <dgm:cxn modelId="{E0B83ECA-FE9F-42DE-826F-CCF191AE99A8}" type="presParOf" srcId="{C059EA9E-B903-49BA-A3D8-463843CB905B}" destId="{CE39154C-D203-41AE-8BF2-9971E5D701E7}" srcOrd="0" destOrd="0" presId="urn:microsoft.com/office/officeart/2008/layout/VerticalCurvedList"/>
    <dgm:cxn modelId="{216A0129-893F-44D7-87E2-7168D386B613}" type="presParOf" srcId="{CE39154C-D203-41AE-8BF2-9971E5D701E7}" destId="{AC7AF388-5EF7-409D-9B7D-DED8B836E0D6}" srcOrd="0" destOrd="0" presId="urn:microsoft.com/office/officeart/2008/layout/VerticalCurvedList"/>
    <dgm:cxn modelId="{65A04E6A-11BA-4EE0-9261-2389CADE86AB}" type="presParOf" srcId="{AC7AF388-5EF7-409D-9B7D-DED8B836E0D6}" destId="{20AA22C4-6748-42ED-9794-83EA02683B26}" srcOrd="0" destOrd="0" presId="urn:microsoft.com/office/officeart/2008/layout/VerticalCurvedList"/>
    <dgm:cxn modelId="{5E780A6E-072C-460E-BC7C-4D7AB1A5B817}" type="presParOf" srcId="{AC7AF388-5EF7-409D-9B7D-DED8B836E0D6}" destId="{28856347-CC05-454F-B756-E6B92CDAF3B0}" srcOrd="1" destOrd="0" presId="urn:microsoft.com/office/officeart/2008/layout/VerticalCurvedList"/>
    <dgm:cxn modelId="{C3AB9A31-E043-40B4-8716-111DE04C9645}" type="presParOf" srcId="{AC7AF388-5EF7-409D-9B7D-DED8B836E0D6}" destId="{38DD814A-7A82-48AC-B880-AC7141EF90DE}" srcOrd="2" destOrd="0" presId="urn:microsoft.com/office/officeart/2008/layout/VerticalCurvedList"/>
    <dgm:cxn modelId="{58596DA4-CE03-4156-84FD-22D93156FB16}" type="presParOf" srcId="{AC7AF388-5EF7-409D-9B7D-DED8B836E0D6}" destId="{ECE4183A-E899-4471-B2CB-7DF67D6D769C}" srcOrd="3" destOrd="0" presId="urn:microsoft.com/office/officeart/2008/layout/VerticalCurvedList"/>
    <dgm:cxn modelId="{6C5E71DC-9B42-4B2F-A36C-853E2D6F434A}" type="presParOf" srcId="{CE39154C-D203-41AE-8BF2-9971E5D701E7}" destId="{1963D3B8-44FA-4E40-A0A2-759F26860968}" srcOrd="1" destOrd="0" presId="urn:microsoft.com/office/officeart/2008/layout/VerticalCurvedList"/>
    <dgm:cxn modelId="{6A431A1F-0C37-44C0-A787-3BECEF5A0C57}" type="presParOf" srcId="{CE39154C-D203-41AE-8BF2-9971E5D701E7}" destId="{FB1090CC-9BF7-4DBB-B24E-EFDCCC68715D}" srcOrd="2" destOrd="0" presId="urn:microsoft.com/office/officeart/2008/layout/VerticalCurvedList"/>
    <dgm:cxn modelId="{29F611CA-7A64-4479-BA50-1F84DB924200}" type="presParOf" srcId="{FB1090CC-9BF7-4DBB-B24E-EFDCCC68715D}" destId="{9329427B-3053-47AF-AF84-406DA972ECA7}" srcOrd="0" destOrd="0" presId="urn:microsoft.com/office/officeart/2008/layout/VerticalCurvedList"/>
    <dgm:cxn modelId="{41236792-7845-4485-9B65-45343BFE59EE}" type="presParOf" srcId="{CE39154C-D203-41AE-8BF2-9971E5D701E7}" destId="{3859B370-4DEF-4B64-B8E0-3B3050F8C3E1}" srcOrd="3" destOrd="0" presId="urn:microsoft.com/office/officeart/2008/layout/VerticalCurvedList"/>
    <dgm:cxn modelId="{C30DE6A5-11FA-4921-BB67-1D9730B8DC12}" type="presParOf" srcId="{CE39154C-D203-41AE-8BF2-9971E5D701E7}" destId="{462821E0-B378-4440-8B01-B1C2505BBEA9}" srcOrd="4" destOrd="0" presId="urn:microsoft.com/office/officeart/2008/layout/VerticalCurvedList"/>
    <dgm:cxn modelId="{8454DF76-9A7A-4116-8D8F-2D062BC642F7}" type="presParOf" srcId="{462821E0-B378-4440-8B01-B1C2505BBEA9}" destId="{35AD46DE-884F-4BEE-BF86-69C22F8C5F4B}" srcOrd="0" destOrd="0" presId="urn:microsoft.com/office/officeart/2008/layout/VerticalCurvedList"/>
    <dgm:cxn modelId="{B8E30AB0-91B7-46E3-8E2A-EEB521484F1F}" type="presParOf" srcId="{CE39154C-D203-41AE-8BF2-9971E5D701E7}" destId="{B497A75E-25F1-4332-99B2-76E9714914F0}" srcOrd="5" destOrd="0" presId="urn:microsoft.com/office/officeart/2008/layout/VerticalCurvedList"/>
    <dgm:cxn modelId="{A1F1C59C-C80A-455A-8314-8755630647C5}" type="presParOf" srcId="{CE39154C-D203-41AE-8BF2-9971E5D701E7}" destId="{39267519-DB58-43E2-A4CA-95103E01B3BD}" srcOrd="6" destOrd="0" presId="urn:microsoft.com/office/officeart/2008/layout/VerticalCurvedList"/>
    <dgm:cxn modelId="{1E80F55D-3E1B-4903-8DA2-766F978269B3}" type="presParOf" srcId="{39267519-DB58-43E2-A4CA-95103E01B3BD}" destId="{3332F95F-0DA8-4F95-A621-E1B9D20B5BF7}" srcOrd="0" destOrd="0" presId="urn:microsoft.com/office/officeart/2008/layout/VerticalCurvedList"/>
    <dgm:cxn modelId="{66A96E92-C5D8-4FAE-AC1B-28BDC585E703}" type="presParOf" srcId="{CE39154C-D203-41AE-8BF2-9971E5D701E7}" destId="{B4A7F3EE-3E49-439F-B71A-045CEBC5D1F5}" srcOrd="7" destOrd="0" presId="urn:microsoft.com/office/officeart/2008/layout/VerticalCurvedList"/>
    <dgm:cxn modelId="{FC0BF57F-0854-42A0-92E6-9C49E4868775}" type="presParOf" srcId="{CE39154C-D203-41AE-8BF2-9971E5D701E7}" destId="{B29770F7-C2BB-4A59-BE7D-19805368C1ED}" srcOrd="8" destOrd="0" presId="urn:microsoft.com/office/officeart/2008/layout/VerticalCurvedList"/>
    <dgm:cxn modelId="{110DC004-9EDC-42B2-9194-2D861A035CE8}" type="presParOf" srcId="{B29770F7-C2BB-4A59-BE7D-19805368C1ED}" destId="{41642E29-B3C9-4F3F-8F7F-E5C4AB5BEC8B}" srcOrd="0" destOrd="0" presId="urn:microsoft.com/office/officeart/2008/layout/VerticalCurvedList"/>
    <dgm:cxn modelId="{34729A6F-9F3F-4FFE-B462-74D4E31E1E79}" type="presParOf" srcId="{CE39154C-D203-41AE-8BF2-9971E5D701E7}" destId="{6AF358E8-A365-49D8-A377-14ED2DFF523A}" srcOrd="9" destOrd="0" presId="urn:microsoft.com/office/officeart/2008/layout/VerticalCurvedList"/>
    <dgm:cxn modelId="{33D67F89-BE46-43CE-ABC7-34A224227725}" type="presParOf" srcId="{CE39154C-D203-41AE-8BF2-9971E5D701E7}" destId="{829704EA-9DA1-4246-B2A7-61B7827C7DC4}" srcOrd="10" destOrd="0" presId="urn:microsoft.com/office/officeart/2008/layout/VerticalCurvedList"/>
    <dgm:cxn modelId="{30B4D494-64C1-4507-9E33-B5D26142B1EE}" type="presParOf" srcId="{829704EA-9DA1-4246-B2A7-61B7827C7DC4}" destId="{814058B9-D858-4780-A1E3-1CC610520601}" srcOrd="0" destOrd="0" presId="urn:microsoft.com/office/officeart/2008/layout/VerticalCurvedList"/>
    <dgm:cxn modelId="{CBE52701-823F-4EE0-8D4A-B0C2419E5B70}" type="presParOf" srcId="{CE39154C-D203-41AE-8BF2-9971E5D701E7}" destId="{A8E62FAA-468E-43AC-92FB-8C855A11E75E}" srcOrd="11" destOrd="0" presId="urn:microsoft.com/office/officeart/2008/layout/VerticalCurvedList"/>
    <dgm:cxn modelId="{99F8D464-D4DC-4B7D-B6E7-98C9B447067A}" type="presParOf" srcId="{CE39154C-D203-41AE-8BF2-9971E5D701E7}" destId="{57BA7486-0971-40DA-8E57-0A0D9CEF3517}" srcOrd="12" destOrd="0" presId="urn:microsoft.com/office/officeart/2008/layout/VerticalCurvedList"/>
    <dgm:cxn modelId="{1275A5A7-EA23-4F55-9360-F2EDB4E087C5}" type="presParOf" srcId="{57BA7486-0971-40DA-8E57-0A0D9CEF3517}" destId="{0A43A3F3-91A4-4F05-BFD5-42063DE86769}" srcOrd="0" destOrd="0" presId="urn:microsoft.com/office/officeart/2008/layout/VerticalCurvedList"/>
    <dgm:cxn modelId="{D3F51713-B628-4120-84AA-9DADF7909D85}" type="presParOf" srcId="{CE39154C-D203-41AE-8BF2-9971E5D701E7}" destId="{4F9C7B51-ECBA-477C-97CA-65210D1C5B70}" srcOrd="13" destOrd="0" presId="urn:microsoft.com/office/officeart/2008/layout/VerticalCurvedList"/>
    <dgm:cxn modelId="{5284A06F-3364-4FAB-A933-F9F2FDF58DF8}" type="presParOf" srcId="{CE39154C-D203-41AE-8BF2-9971E5D701E7}" destId="{70C70388-64B8-4151-914F-F10583DB2C00}" srcOrd="14" destOrd="0" presId="urn:microsoft.com/office/officeart/2008/layout/VerticalCurvedList"/>
    <dgm:cxn modelId="{9ED76701-C70D-4BCF-94D2-2E6B6B2D8469}" type="presParOf" srcId="{70C70388-64B8-4151-914F-F10583DB2C00}" destId="{023C7B43-90C8-4A7E-A621-ADDF5BE2AD7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1A2E9F-5F75-4FBE-9A63-5CB49DF3EB5A}" type="doc">
      <dgm:prSet loTypeId="urn:microsoft.com/office/officeart/2016/7/layout/RepeatingBendingProcessNew" loCatId="process" qsTypeId="urn:microsoft.com/office/officeart/2005/8/quickstyle/simple1" qsCatId="simple" csTypeId="urn:microsoft.com/office/officeart/2005/8/colors/accent5_2" csCatId="accent5" phldr="1"/>
      <dgm:spPr/>
      <dgm:t>
        <a:bodyPr/>
        <a:lstStyle/>
        <a:p>
          <a:endParaRPr lang="en-US"/>
        </a:p>
      </dgm:t>
    </dgm:pt>
    <dgm:pt modelId="{F752C390-B8B4-4895-86C4-C49FEBA91321}">
      <dgm:prSet phldrT="[Text]"/>
      <dgm:spPr/>
      <dgm:t>
        <a:bodyPr/>
        <a:lstStyle/>
        <a:p>
          <a:r>
            <a:rPr lang="en-US" dirty="0"/>
            <a:t>Core Group</a:t>
          </a:r>
        </a:p>
      </dgm:t>
    </dgm:pt>
    <dgm:pt modelId="{57D23251-0FDE-49F4-AC18-C90F83B26985}" type="parTrans" cxnId="{59DFCD43-BA9D-4273-A6C7-F6FB013B5281}">
      <dgm:prSet/>
      <dgm:spPr/>
      <dgm:t>
        <a:bodyPr/>
        <a:lstStyle/>
        <a:p>
          <a:endParaRPr lang="en-US"/>
        </a:p>
      </dgm:t>
    </dgm:pt>
    <dgm:pt modelId="{EE6631E1-1518-44DC-89E0-76408B61A775}" type="sibTrans" cxnId="{59DFCD43-BA9D-4273-A6C7-F6FB013B5281}">
      <dgm:prSet/>
      <dgm:spPr/>
      <dgm:t>
        <a:bodyPr/>
        <a:lstStyle/>
        <a:p>
          <a:endParaRPr lang="en-US"/>
        </a:p>
      </dgm:t>
    </dgm:pt>
    <dgm:pt modelId="{42A39629-FDE2-4805-8FBB-458D3A9A1DDD}">
      <dgm:prSet phldrT="[Text]"/>
      <dgm:spPr/>
      <dgm:t>
        <a:bodyPr/>
        <a:lstStyle/>
        <a:p>
          <a:r>
            <a:rPr lang="en-US" dirty="0"/>
            <a:t>Establish Goals and Measure Success</a:t>
          </a:r>
        </a:p>
      </dgm:t>
    </dgm:pt>
    <dgm:pt modelId="{FE96FA05-6F5D-44AB-B540-4555DD3CD13A}" type="parTrans" cxnId="{3FE2336D-D265-4313-A279-234F8927E3DF}">
      <dgm:prSet/>
      <dgm:spPr/>
      <dgm:t>
        <a:bodyPr/>
        <a:lstStyle/>
        <a:p>
          <a:endParaRPr lang="en-US"/>
        </a:p>
      </dgm:t>
    </dgm:pt>
    <dgm:pt modelId="{B90BF495-F23B-4B15-86D6-56963AC26D5B}" type="sibTrans" cxnId="{3FE2336D-D265-4313-A279-234F8927E3DF}">
      <dgm:prSet/>
      <dgm:spPr/>
      <dgm:t>
        <a:bodyPr/>
        <a:lstStyle/>
        <a:p>
          <a:endParaRPr lang="en-US"/>
        </a:p>
      </dgm:t>
    </dgm:pt>
    <dgm:pt modelId="{230056D7-2761-4D14-8A03-E15EABC7405F}">
      <dgm:prSet phldrT="[Text]"/>
      <dgm:spPr/>
      <dgm:t>
        <a:bodyPr/>
        <a:lstStyle/>
        <a:p>
          <a:r>
            <a:rPr lang="en-US" dirty="0"/>
            <a:t>Build a Community Movement</a:t>
          </a:r>
        </a:p>
      </dgm:t>
    </dgm:pt>
    <dgm:pt modelId="{3F09087C-0979-4611-84AF-51BBECDCEBA3}" type="parTrans" cxnId="{2E967E0F-F3EE-4912-AC99-6DD007941B30}">
      <dgm:prSet/>
      <dgm:spPr/>
      <dgm:t>
        <a:bodyPr/>
        <a:lstStyle/>
        <a:p>
          <a:endParaRPr lang="en-US"/>
        </a:p>
      </dgm:t>
    </dgm:pt>
    <dgm:pt modelId="{649E3C74-788A-4C9D-B3C1-754A0AF8004D}" type="sibTrans" cxnId="{2E967E0F-F3EE-4912-AC99-6DD007941B30}">
      <dgm:prSet/>
      <dgm:spPr/>
      <dgm:t>
        <a:bodyPr/>
        <a:lstStyle/>
        <a:p>
          <a:endParaRPr lang="en-US"/>
        </a:p>
      </dgm:t>
    </dgm:pt>
    <dgm:pt modelId="{DB247C72-CCDA-427E-AAEA-6191C19537EE}">
      <dgm:prSet phldrT="[Text]"/>
      <dgm:spPr/>
      <dgm:t>
        <a:bodyPr/>
        <a:lstStyle/>
        <a:p>
          <a:r>
            <a:rPr lang="en-US" dirty="0"/>
            <a:t>Evaluate the Now</a:t>
          </a:r>
        </a:p>
      </dgm:t>
    </dgm:pt>
    <dgm:pt modelId="{D131FB6F-8B25-41FF-8BB4-B131E55610C8}" type="parTrans" cxnId="{AFCFAFA1-2EA3-4307-B276-B478D1E27EF8}">
      <dgm:prSet/>
      <dgm:spPr/>
      <dgm:t>
        <a:bodyPr/>
        <a:lstStyle/>
        <a:p>
          <a:endParaRPr lang="en-US"/>
        </a:p>
      </dgm:t>
    </dgm:pt>
    <dgm:pt modelId="{3951C1E2-EE18-403C-AFCF-2DF090D24772}" type="sibTrans" cxnId="{AFCFAFA1-2EA3-4307-B276-B478D1E27EF8}">
      <dgm:prSet/>
      <dgm:spPr/>
      <dgm:t>
        <a:bodyPr/>
        <a:lstStyle/>
        <a:p>
          <a:endParaRPr lang="en-US"/>
        </a:p>
      </dgm:t>
    </dgm:pt>
    <dgm:pt modelId="{7E43ECDA-F5C2-4C4A-BC4E-CD7F4EED4A45}">
      <dgm:prSet phldrT="[Text]"/>
      <dgm:spPr/>
      <dgm:t>
        <a:bodyPr/>
        <a:lstStyle/>
        <a:p>
          <a:r>
            <a:rPr lang="en-US" dirty="0"/>
            <a:t>Policies, Procedures and Regulations</a:t>
          </a:r>
        </a:p>
      </dgm:t>
    </dgm:pt>
    <dgm:pt modelId="{2536314F-1A37-446F-8E2A-A0B00883CB28}" type="parTrans" cxnId="{8ED1D1A3-9D97-4CA6-B326-8F3C0742A81A}">
      <dgm:prSet/>
      <dgm:spPr/>
      <dgm:t>
        <a:bodyPr/>
        <a:lstStyle/>
        <a:p>
          <a:endParaRPr lang="en-US"/>
        </a:p>
      </dgm:t>
    </dgm:pt>
    <dgm:pt modelId="{A3E9881A-581F-43D3-9756-FDBD3F1E1B6A}" type="sibTrans" cxnId="{8ED1D1A3-9D97-4CA6-B326-8F3C0742A81A}">
      <dgm:prSet/>
      <dgm:spPr/>
      <dgm:t>
        <a:bodyPr/>
        <a:lstStyle/>
        <a:p>
          <a:endParaRPr lang="en-US"/>
        </a:p>
      </dgm:t>
    </dgm:pt>
    <dgm:pt modelId="{AA3F030C-6EC9-4F79-B5FB-34B1E854FE49}">
      <dgm:prSet phldrT="[Text]"/>
      <dgm:spPr/>
      <dgm:t>
        <a:bodyPr/>
        <a:lstStyle/>
        <a:p>
          <a:r>
            <a:rPr lang="en-US" dirty="0"/>
            <a:t>You are the Driver</a:t>
          </a:r>
        </a:p>
      </dgm:t>
    </dgm:pt>
    <dgm:pt modelId="{DD2FEF8C-C489-4A31-B3AB-2A49E92051CC}" type="parTrans" cxnId="{D0A41BEC-32E4-4B8E-92E6-0DF56E368B9E}">
      <dgm:prSet/>
      <dgm:spPr/>
      <dgm:t>
        <a:bodyPr/>
        <a:lstStyle/>
        <a:p>
          <a:endParaRPr lang="en-US"/>
        </a:p>
      </dgm:t>
    </dgm:pt>
    <dgm:pt modelId="{BD87759F-147A-4436-9769-4A766E580C51}" type="sibTrans" cxnId="{D0A41BEC-32E4-4B8E-92E6-0DF56E368B9E}">
      <dgm:prSet/>
      <dgm:spPr/>
      <dgm:t>
        <a:bodyPr/>
        <a:lstStyle/>
        <a:p>
          <a:endParaRPr lang="en-US"/>
        </a:p>
      </dgm:t>
    </dgm:pt>
    <dgm:pt modelId="{C7E83D9B-5264-40C7-8424-323C58F69A6A}" type="pres">
      <dgm:prSet presAssocID="{221A2E9F-5F75-4FBE-9A63-5CB49DF3EB5A}" presName="Name0" presStyleCnt="0">
        <dgm:presLayoutVars>
          <dgm:dir/>
          <dgm:resizeHandles val="exact"/>
        </dgm:presLayoutVars>
      </dgm:prSet>
      <dgm:spPr/>
    </dgm:pt>
    <dgm:pt modelId="{05D2D8B2-0AFD-4623-BF70-1F9D5177B883}" type="pres">
      <dgm:prSet presAssocID="{F752C390-B8B4-4895-86C4-C49FEBA91321}" presName="node" presStyleLbl="node1" presStyleIdx="0" presStyleCnt="6">
        <dgm:presLayoutVars>
          <dgm:bulletEnabled val="1"/>
        </dgm:presLayoutVars>
      </dgm:prSet>
      <dgm:spPr/>
    </dgm:pt>
    <dgm:pt modelId="{02923010-8DEE-4C88-92E8-3A2D52092BB8}" type="pres">
      <dgm:prSet presAssocID="{EE6631E1-1518-44DC-89E0-76408B61A775}" presName="sibTrans" presStyleLbl="sibTrans1D1" presStyleIdx="0" presStyleCnt="5"/>
      <dgm:spPr/>
    </dgm:pt>
    <dgm:pt modelId="{2999D30B-2931-4C56-9456-AF207F9D0C6C}" type="pres">
      <dgm:prSet presAssocID="{EE6631E1-1518-44DC-89E0-76408B61A775}" presName="connectorText" presStyleLbl="sibTrans1D1" presStyleIdx="0" presStyleCnt="5"/>
      <dgm:spPr/>
    </dgm:pt>
    <dgm:pt modelId="{95E87396-2EE1-4953-9EF4-8FDCF71FB893}" type="pres">
      <dgm:prSet presAssocID="{42A39629-FDE2-4805-8FBB-458D3A9A1DDD}" presName="node" presStyleLbl="node1" presStyleIdx="1" presStyleCnt="6">
        <dgm:presLayoutVars>
          <dgm:bulletEnabled val="1"/>
        </dgm:presLayoutVars>
      </dgm:prSet>
      <dgm:spPr/>
    </dgm:pt>
    <dgm:pt modelId="{78E5C29D-0371-4BEE-88DA-06E4DF852543}" type="pres">
      <dgm:prSet presAssocID="{B90BF495-F23B-4B15-86D6-56963AC26D5B}" presName="sibTrans" presStyleLbl="sibTrans1D1" presStyleIdx="1" presStyleCnt="5"/>
      <dgm:spPr/>
    </dgm:pt>
    <dgm:pt modelId="{FFC76E5B-5256-423C-A646-B95C9E08A17A}" type="pres">
      <dgm:prSet presAssocID="{B90BF495-F23B-4B15-86D6-56963AC26D5B}" presName="connectorText" presStyleLbl="sibTrans1D1" presStyleIdx="1" presStyleCnt="5"/>
      <dgm:spPr/>
    </dgm:pt>
    <dgm:pt modelId="{F522225B-296B-423C-B9C5-CE1DE8F57E42}" type="pres">
      <dgm:prSet presAssocID="{230056D7-2761-4D14-8A03-E15EABC7405F}" presName="node" presStyleLbl="node1" presStyleIdx="2" presStyleCnt="6">
        <dgm:presLayoutVars>
          <dgm:bulletEnabled val="1"/>
        </dgm:presLayoutVars>
      </dgm:prSet>
      <dgm:spPr/>
    </dgm:pt>
    <dgm:pt modelId="{F6561F09-76F0-4CB4-9470-DA519E88B880}" type="pres">
      <dgm:prSet presAssocID="{649E3C74-788A-4C9D-B3C1-754A0AF8004D}" presName="sibTrans" presStyleLbl="sibTrans1D1" presStyleIdx="2" presStyleCnt="5"/>
      <dgm:spPr/>
    </dgm:pt>
    <dgm:pt modelId="{56DC1E4A-EC8B-4569-89CD-1B5DD64D48A6}" type="pres">
      <dgm:prSet presAssocID="{649E3C74-788A-4C9D-B3C1-754A0AF8004D}" presName="connectorText" presStyleLbl="sibTrans1D1" presStyleIdx="2" presStyleCnt="5"/>
      <dgm:spPr/>
    </dgm:pt>
    <dgm:pt modelId="{63C1145B-C7F2-4DDE-A35D-397745E2FA42}" type="pres">
      <dgm:prSet presAssocID="{DB247C72-CCDA-427E-AAEA-6191C19537EE}" presName="node" presStyleLbl="node1" presStyleIdx="3" presStyleCnt="6">
        <dgm:presLayoutVars>
          <dgm:bulletEnabled val="1"/>
        </dgm:presLayoutVars>
      </dgm:prSet>
      <dgm:spPr/>
    </dgm:pt>
    <dgm:pt modelId="{B7F3DF8B-AFDB-479A-863A-2CF8154533B9}" type="pres">
      <dgm:prSet presAssocID="{3951C1E2-EE18-403C-AFCF-2DF090D24772}" presName="sibTrans" presStyleLbl="sibTrans1D1" presStyleIdx="3" presStyleCnt="5"/>
      <dgm:spPr/>
    </dgm:pt>
    <dgm:pt modelId="{FB489CE9-5109-46B4-B567-403D0971A16A}" type="pres">
      <dgm:prSet presAssocID="{3951C1E2-EE18-403C-AFCF-2DF090D24772}" presName="connectorText" presStyleLbl="sibTrans1D1" presStyleIdx="3" presStyleCnt="5"/>
      <dgm:spPr/>
    </dgm:pt>
    <dgm:pt modelId="{BFFF634C-244C-4952-A903-E4A62213A2FE}" type="pres">
      <dgm:prSet presAssocID="{7E43ECDA-F5C2-4C4A-BC4E-CD7F4EED4A45}" presName="node" presStyleLbl="node1" presStyleIdx="4" presStyleCnt="6">
        <dgm:presLayoutVars>
          <dgm:bulletEnabled val="1"/>
        </dgm:presLayoutVars>
      </dgm:prSet>
      <dgm:spPr/>
    </dgm:pt>
    <dgm:pt modelId="{22257FE0-6BB4-49B2-8BFA-29DE829A28CD}" type="pres">
      <dgm:prSet presAssocID="{A3E9881A-581F-43D3-9756-FDBD3F1E1B6A}" presName="sibTrans" presStyleLbl="sibTrans1D1" presStyleIdx="4" presStyleCnt="5"/>
      <dgm:spPr/>
    </dgm:pt>
    <dgm:pt modelId="{57A0DA4A-8E88-428E-8C21-6F759F9BC502}" type="pres">
      <dgm:prSet presAssocID="{A3E9881A-581F-43D3-9756-FDBD3F1E1B6A}" presName="connectorText" presStyleLbl="sibTrans1D1" presStyleIdx="4" presStyleCnt="5"/>
      <dgm:spPr/>
    </dgm:pt>
    <dgm:pt modelId="{9053163D-A7FF-4653-B51A-9723C40596C7}" type="pres">
      <dgm:prSet presAssocID="{AA3F030C-6EC9-4F79-B5FB-34B1E854FE49}" presName="node" presStyleLbl="node1" presStyleIdx="5" presStyleCnt="6">
        <dgm:presLayoutVars>
          <dgm:bulletEnabled val="1"/>
        </dgm:presLayoutVars>
      </dgm:prSet>
      <dgm:spPr/>
    </dgm:pt>
  </dgm:ptLst>
  <dgm:cxnLst>
    <dgm:cxn modelId="{D032550D-3007-4225-BFEB-29DFEFCC051C}" type="presOf" srcId="{EE6631E1-1518-44DC-89E0-76408B61A775}" destId="{02923010-8DEE-4C88-92E8-3A2D52092BB8}" srcOrd="0" destOrd="0" presId="urn:microsoft.com/office/officeart/2016/7/layout/RepeatingBendingProcessNew"/>
    <dgm:cxn modelId="{2E967E0F-F3EE-4912-AC99-6DD007941B30}" srcId="{221A2E9F-5F75-4FBE-9A63-5CB49DF3EB5A}" destId="{230056D7-2761-4D14-8A03-E15EABC7405F}" srcOrd="2" destOrd="0" parTransId="{3F09087C-0979-4611-84AF-51BBECDCEBA3}" sibTransId="{649E3C74-788A-4C9D-B3C1-754A0AF8004D}"/>
    <dgm:cxn modelId="{28724941-B80C-4C4D-B402-1E035495E319}" type="presOf" srcId="{A3E9881A-581F-43D3-9756-FDBD3F1E1B6A}" destId="{22257FE0-6BB4-49B2-8BFA-29DE829A28CD}" srcOrd="0" destOrd="0" presId="urn:microsoft.com/office/officeart/2016/7/layout/RepeatingBendingProcessNew"/>
    <dgm:cxn modelId="{59DFCD43-BA9D-4273-A6C7-F6FB013B5281}" srcId="{221A2E9F-5F75-4FBE-9A63-5CB49DF3EB5A}" destId="{F752C390-B8B4-4895-86C4-C49FEBA91321}" srcOrd="0" destOrd="0" parTransId="{57D23251-0FDE-49F4-AC18-C90F83B26985}" sibTransId="{EE6631E1-1518-44DC-89E0-76408B61A775}"/>
    <dgm:cxn modelId="{3A23AC44-581F-430F-A7BF-3E0F3B37406A}" type="presOf" srcId="{A3E9881A-581F-43D3-9756-FDBD3F1E1B6A}" destId="{57A0DA4A-8E88-428E-8C21-6F759F9BC502}" srcOrd="1" destOrd="0" presId="urn:microsoft.com/office/officeart/2016/7/layout/RepeatingBendingProcessNew"/>
    <dgm:cxn modelId="{9278574A-2B70-4149-9FC9-B67F1FC6684A}" type="presOf" srcId="{42A39629-FDE2-4805-8FBB-458D3A9A1DDD}" destId="{95E87396-2EE1-4953-9EF4-8FDCF71FB893}" srcOrd="0" destOrd="0" presId="urn:microsoft.com/office/officeart/2016/7/layout/RepeatingBendingProcessNew"/>
    <dgm:cxn modelId="{3FE2336D-D265-4313-A279-234F8927E3DF}" srcId="{221A2E9F-5F75-4FBE-9A63-5CB49DF3EB5A}" destId="{42A39629-FDE2-4805-8FBB-458D3A9A1DDD}" srcOrd="1" destOrd="0" parTransId="{FE96FA05-6F5D-44AB-B540-4555DD3CD13A}" sibTransId="{B90BF495-F23B-4B15-86D6-56963AC26D5B}"/>
    <dgm:cxn modelId="{4505FE54-DE09-4D41-A8A8-29AFAAF74BC5}" type="presOf" srcId="{7E43ECDA-F5C2-4C4A-BC4E-CD7F4EED4A45}" destId="{BFFF634C-244C-4952-A903-E4A62213A2FE}" srcOrd="0" destOrd="0" presId="urn:microsoft.com/office/officeart/2016/7/layout/RepeatingBendingProcessNew"/>
    <dgm:cxn modelId="{C6A61678-8124-47B4-A661-929947205F89}" type="presOf" srcId="{EE6631E1-1518-44DC-89E0-76408B61A775}" destId="{2999D30B-2931-4C56-9456-AF207F9D0C6C}" srcOrd="1" destOrd="0" presId="urn:microsoft.com/office/officeart/2016/7/layout/RepeatingBendingProcessNew"/>
    <dgm:cxn modelId="{C8C7B380-DCC4-4368-960A-6DF43D9C9E97}" type="presOf" srcId="{B90BF495-F23B-4B15-86D6-56963AC26D5B}" destId="{FFC76E5B-5256-423C-A646-B95C9E08A17A}" srcOrd="1" destOrd="0" presId="urn:microsoft.com/office/officeart/2016/7/layout/RepeatingBendingProcessNew"/>
    <dgm:cxn modelId="{2B3A728E-A14F-43AD-A4C8-DA9E2A33821D}" type="presOf" srcId="{B90BF495-F23B-4B15-86D6-56963AC26D5B}" destId="{78E5C29D-0371-4BEE-88DA-06E4DF852543}" srcOrd="0" destOrd="0" presId="urn:microsoft.com/office/officeart/2016/7/layout/RepeatingBendingProcessNew"/>
    <dgm:cxn modelId="{8A38518F-C748-44D3-8EA2-C9B861F33526}" type="presOf" srcId="{230056D7-2761-4D14-8A03-E15EABC7405F}" destId="{F522225B-296B-423C-B9C5-CE1DE8F57E42}" srcOrd="0" destOrd="0" presId="urn:microsoft.com/office/officeart/2016/7/layout/RepeatingBendingProcessNew"/>
    <dgm:cxn modelId="{525E4698-7415-4C2B-BA4B-E906EBF8A870}" type="presOf" srcId="{221A2E9F-5F75-4FBE-9A63-5CB49DF3EB5A}" destId="{C7E83D9B-5264-40C7-8424-323C58F69A6A}" srcOrd="0" destOrd="0" presId="urn:microsoft.com/office/officeart/2016/7/layout/RepeatingBendingProcessNew"/>
    <dgm:cxn modelId="{F9576E9B-376F-4AB5-9A34-D5CEFA99F456}" type="presOf" srcId="{3951C1E2-EE18-403C-AFCF-2DF090D24772}" destId="{B7F3DF8B-AFDB-479A-863A-2CF8154533B9}" srcOrd="0" destOrd="0" presId="urn:microsoft.com/office/officeart/2016/7/layout/RepeatingBendingProcessNew"/>
    <dgm:cxn modelId="{46F21C9D-9550-4FDD-A5E7-35993E970218}" type="presOf" srcId="{3951C1E2-EE18-403C-AFCF-2DF090D24772}" destId="{FB489CE9-5109-46B4-B567-403D0971A16A}" srcOrd="1" destOrd="0" presId="urn:microsoft.com/office/officeart/2016/7/layout/RepeatingBendingProcessNew"/>
    <dgm:cxn modelId="{AFCFAFA1-2EA3-4307-B276-B478D1E27EF8}" srcId="{221A2E9F-5F75-4FBE-9A63-5CB49DF3EB5A}" destId="{DB247C72-CCDA-427E-AAEA-6191C19537EE}" srcOrd="3" destOrd="0" parTransId="{D131FB6F-8B25-41FF-8BB4-B131E55610C8}" sibTransId="{3951C1E2-EE18-403C-AFCF-2DF090D24772}"/>
    <dgm:cxn modelId="{8ED1D1A3-9D97-4CA6-B326-8F3C0742A81A}" srcId="{221A2E9F-5F75-4FBE-9A63-5CB49DF3EB5A}" destId="{7E43ECDA-F5C2-4C4A-BC4E-CD7F4EED4A45}" srcOrd="4" destOrd="0" parTransId="{2536314F-1A37-446F-8E2A-A0B00883CB28}" sibTransId="{A3E9881A-581F-43D3-9756-FDBD3F1E1B6A}"/>
    <dgm:cxn modelId="{CD07ACCC-6280-4F58-86EB-95210E8E2AFB}" type="presOf" srcId="{F752C390-B8B4-4895-86C4-C49FEBA91321}" destId="{05D2D8B2-0AFD-4623-BF70-1F9D5177B883}" srcOrd="0" destOrd="0" presId="urn:microsoft.com/office/officeart/2016/7/layout/RepeatingBendingProcessNew"/>
    <dgm:cxn modelId="{F410C8DA-4BA0-4018-88EF-5CE00F014925}" type="presOf" srcId="{649E3C74-788A-4C9D-B3C1-754A0AF8004D}" destId="{56DC1E4A-EC8B-4569-89CD-1B5DD64D48A6}" srcOrd="1" destOrd="0" presId="urn:microsoft.com/office/officeart/2016/7/layout/RepeatingBendingProcessNew"/>
    <dgm:cxn modelId="{D0A41BEC-32E4-4B8E-92E6-0DF56E368B9E}" srcId="{221A2E9F-5F75-4FBE-9A63-5CB49DF3EB5A}" destId="{AA3F030C-6EC9-4F79-B5FB-34B1E854FE49}" srcOrd="5" destOrd="0" parTransId="{DD2FEF8C-C489-4A31-B3AB-2A49E92051CC}" sibTransId="{BD87759F-147A-4436-9769-4A766E580C51}"/>
    <dgm:cxn modelId="{D5339AEF-CC36-474A-9303-AD3EF74F8E10}" type="presOf" srcId="{DB247C72-CCDA-427E-AAEA-6191C19537EE}" destId="{63C1145B-C7F2-4DDE-A35D-397745E2FA42}" srcOrd="0" destOrd="0" presId="urn:microsoft.com/office/officeart/2016/7/layout/RepeatingBendingProcessNew"/>
    <dgm:cxn modelId="{11BEB0F0-FA5F-4F15-A918-60B71E31BF21}" type="presOf" srcId="{AA3F030C-6EC9-4F79-B5FB-34B1E854FE49}" destId="{9053163D-A7FF-4653-B51A-9723C40596C7}" srcOrd="0" destOrd="0" presId="urn:microsoft.com/office/officeart/2016/7/layout/RepeatingBendingProcessNew"/>
    <dgm:cxn modelId="{A7DD1BF2-1091-4178-B259-5165F1BA0693}" type="presOf" srcId="{649E3C74-788A-4C9D-B3C1-754A0AF8004D}" destId="{F6561F09-76F0-4CB4-9470-DA519E88B880}" srcOrd="0" destOrd="0" presId="urn:microsoft.com/office/officeart/2016/7/layout/RepeatingBendingProcessNew"/>
    <dgm:cxn modelId="{E9BBC18D-473E-46AC-8B33-8E49A301AAD9}" type="presParOf" srcId="{C7E83D9B-5264-40C7-8424-323C58F69A6A}" destId="{05D2D8B2-0AFD-4623-BF70-1F9D5177B883}" srcOrd="0" destOrd="0" presId="urn:microsoft.com/office/officeart/2016/7/layout/RepeatingBendingProcessNew"/>
    <dgm:cxn modelId="{E2180DCC-996E-4BC8-A5A7-E942483FFD33}" type="presParOf" srcId="{C7E83D9B-5264-40C7-8424-323C58F69A6A}" destId="{02923010-8DEE-4C88-92E8-3A2D52092BB8}" srcOrd="1" destOrd="0" presId="urn:microsoft.com/office/officeart/2016/7/layout/RepeatingBendingProcessNew"/>
    <dgm:cxn modelId="{7F3D4D47-A03B-4552-96E6-4C6CF61D7F49}" type="presParOf" srcId="{02923010-8DEE-4C88-92E8-3A2D52092BB8}" destId="{2999D30B-2931-4C56-9456-AF207F9D0C6C}" srcOrd="0" destOrd="0" presId="urn:microsoft.com/office/officeart/2016/7/layout/RepeatingBendingProcessNew"/>
    <dgm:cxn modelId="{2ED03F5F-31FB-4D22-B2F0-DCD3E8D10ACB}" type="presParOf" srcId="{C7E83D9B-5264-40C7-8424-323C58F69A6A}" destId="{95E87396-2EE1-4953-9EF4-8FDCF71FB893}" srcOrd="2" destOrd="0" presId="urn:microsoft.com/office/officeart/2016/7/layout/RepeatingBendingProcessNew"/>
    <dgm:cxn modelId="{C64DE2FE-822F-4BE1-82DF-14C75C5AA214}" type="presParOf" srcId="{C7E83D9B-5264-40C7-8424-323C58F69A6A}" destId="{78E5C29D-0371-4BEE-88DA-06E4DF852543}" srcOrd="3" destOrd="0" presId="urn:microsoft.com/office/officeart/2016/7/layout/RepeatingBendingProcessNew"/>
    <dgm:cxn modelId="{21E06DD9-39A6-4474-92AE-6DA28175C5C5}" type="presParOf" srcId="{78E5C29D-0371-4BEE-88DA-06E4DF852543}" destId="{FFC76E5B-5256-423C-A646-B95C9E08A17A}" srcOrd="0" destOrd="0" presId="urn:microsoft.com/office/officeart/2016/7/layout/RepeatingBendingProcessNew"/>
    <dgm:cxn modelId="{697A0BCF-625E-4726-A786-18F9AF93A80D}" type="presParOf" srcId="{C7E83D9B-5264-40C7-8424-323C58F69A6A}" destId="{F522225B-296B-423C-B9C5-CE1DE8F57E42}" srcOrd="4" destOrd="0" presId="urn:microsoft.com/office/officeart/2016/7/layout/RepeatingBendingProcessNew"/>
    <dgm:cxn modelId="{4A861C05-E614-4373-A00D-C1E66751905A}" type="presParOf" srcId="{C7E83D9B-5264-40C7-8424-323C58F69A6A}" destId="{F6561F09-76F0-4CB4-9470-DA519E88B880}" srcOrd="5" destOrd="0" presId="urn:microsoft.com/office/officeart/2016/7/layout/RepeatingBendingProcessNew"/>
    <dgm:cxn modelId="{A1BAC951-E2CE-420F-BCD3-84470F964307}" type="presParOf" srcId="{F6561F09-76F0-4CB4-9470-DA519E88B880}" destId="{56DC1E4A-EC8B-4569-89CD-1B5DD64D48A6}" srcOrd="0" destOrd="0" presId="urn:microsoft.com/office/officeart/2016/7/layout/RepeatingBendingProcessNew"/>
    <dgm:cxn modelId="{58C0CF93-6B8E-4A66-9270-779A763EC577}" type="presParOf" srcId="{C7E83D9B-5264-40C7-8424-323C58F69A6A}" destId="{63C1145B-C7F2-4DDE-A35D-397745E2FA42}" srcOrd="6" destOrd="0" presId="urn:microsoft.com/office/officeart/2016/7/layout/RepeatingBendingProcessNew"/>
    <dgm:cxn modelId="{DD449E4B-99D0-4FC3-BD39-1A76F8165161}" type="presParOf" srcId="{C7E83D9B-5264-40C7-8424-323C58F69A6A}" destId="{B7F3DF8B-AFDB-479A-863A-2CF8154533B9}" srcOrd="7" destOrd="0" presId="urn:microsoft.com/office/officeart/2016/7/layout/RepeatingBendingProcessNew"/>
    <dgm:cxn modelId="{5C5068ED-EE39-4F34-9F79-AB7A16905CB7}" type="presParOf" srcId="{B7F3DF8B-AFDB-479A-863A-2CF8154533B9}" destId="{FB489CE9-5109-46B4-B567-403D0971A16A}" srcOrd="0" destOrd="0" presId="urn:microsoft.com/office/officeart/2016/7/layout/RepeatingBendingProcessNew"/>
    <dgm:cxn modelId="{037254A7-D7EA-4EEB-A803-CDC38FA2F3DB}" type="presParOf" srcId="{C7E83D9B-5264-40C7-8424-323C58F69A6A}" destId="{BFFF634C-244C-4952-A903-E4A62213A2FE}" srcOrd="8" destOrd="0" presId="urn:microsoft.com/office/officeart/2016/7/layout/RepeatingBendingProcessNew"/>
    <dgm:cxn modelId="{ADF073BB-4857-424A-94A3-7DD53561E46D}" type="presParOf" srcId="{C7E83D9B-5264-40C7-8424-323C58F69A6A}" destId="{22257FE0-6BB4-49B2-8BFA-29DE829A28CD}" srcOrd="9" destOrd="0" presId="urn:microsoft.com/office/officeart/2016/7/layout/RepeatingBendingProcessNew"/>
    <dgm:cxn modelId="{E02D1A37-93AE-4605-9AB5-F5DD06EBD40C}" type="presParOf" srcId="{22257FE0-6BB4-49B2-8BFA-29DE829A28CD}" destId="{57A0DA4A-8E88-428E-8C21-6F759F9BC502}" srcOrd="0" destOrd="0" presId="urn:microsoft.com/office/officeart/2016/7/layout/RepeatingBendingProcessNew"/>
    <dgm:cxn modelId="{84C624E5-F7F0-43FD-B26C-85E67EA6D210}" type="presParOf" srcId="{C7E83D9B-5264-40C7-8424-323C58F69A6A}" destId="{9053163D-A7FF-4653-B51A-9723C40596C7}"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C6F437-2ACF-4324-A8F0-1FAC01D15F65}"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US"/>
        </a:p>
      </dgm:t>
    </dgm:pt>
    <dgm:pt modelId="{73EA2189-E77E-457A-9160-C17D3DA264BD}">
      <dgm:prSet phldrT="[Text]" custT="1"/>
      <dgm:spPr/>
      <dgm:t>
        <a:bodyPr/>
        <a:lstStyle/>
        <a:p>
          <a:r>
            <a:rPr lang="en-US" sz="1600" b="1" dirty="0"/>
            <a:t>Digital</a:t>
          </a:r>
        </a:p>
        <a:p>
          <a:r>
            <a:rPr lang="en-US" sz="1600" b="1" dirty="0"/>
            <a:t>Equity</a:t>
          </a:r>
        </a:p>
      </dgm:t>
    </dgm:pt>
    <dgm:pt modelId="{F1864AD8-46EC-4B45-A7E7-798743125071}" type="parTrans" cxnId="{D26AB0E4-63FA-414F-B69E-DF01DE86DE74}">
      <dgm:prSet/>
      <dgm:spPr/>
      <dgm:t>
        <a:bodyPr/>
        <a:lstStyle/>
        <a:p>
          <a:endParaRPr lang="en-US" sz="2400"/>
        </a:p>
      </dgm:t>
    </dgm:pt>
    <dgm:pt modelId="{B6EED0F2-E443-469D-8496-FF19F042D010}" type="sibTrans" cxnId="{D26AB0E4-63FA-414F-B69E-DF01DE86DE74}">
      <dgm:prSet/>
      <dgm:spPr/>
      <dgm:t>
        <a:bodyPr/>
        <a:lstStyle/>
        <a:p>
          <a:endParaRPr lang="en-US" sz="2400"/>
        </a:p>
      </dgm:t>
    </dgm:pt>
    <dgm:pt modelId="{F9F98F2E-AABC-4997-A7D3-6BA9DEC8C153}">
      <dgm:prSet phldrT="[Text]" custT="1"/>
      <dgm:spPr/>
      <dgm:t>
        <a:bodyPr/>
        <a:lstStyle/>
        <a:p>
          <a:r>
            <a:rPr lang="en-US" sz="1600" dirty="0"/>
            <a:t>Robust Infrastructure</a:t>
          </a:r>
        </a:p>
      </dgm:t>
    </dgm:pt>
    <dgm:pt modelId="{2C0F2548-EF1A-42F6-B599-EEA9D21CC6FC}" type="parTrans" cxnId="{D52788D8-A508-4239-AD5C-4671D68680CF}">
      <dgm:prSet/>
      <dgm:spPr/>
      <dgm:t>
        <a:bodyPr/>
        <a:lstStyle/>
        <a:p>
          <a:endParaRPr lang="en-US" sz="2400"/>
        </a:p>
      </dgm:t>
    </dgm:pt>
    <dgm:pt modelId="{D82841E4-1EB5-46AA-8D29-B96F654061B4}" type="sibTrans" cxnId="{D52788D8-A508-4239-AD5C-4671D68680CF}">
      <dgm:prSet/>
      <dgm:spPr/>
      <dgm:t>
        <a:bodyPr/>
        <a:lstStyle/>
        <a:p>
          <a:endParaRPr lang="en-US" sz="2400"/>
        </a:p>
      </dgm:t>
    </dgm:pt>
    <dgm:pt modelId="{ED8801A0-6A24-4644-B290-661127B579C3}">
      <dgm:prSet phldrT="[Text]" custT="1"/>
      <dgm:spPr/>
      <dgm:t>
        <a:bodyPr/>
        <a:lstStyle/>
        <a:p>
          <a:r>
            <a:rPr lang="en-US" sz="1600" dirty="0"/>
            <a:t>Appropriate Devices</a:t>
          </a:r>
        </a:p>
      </dgm:t>
    </dgm:pt>
    <dgm:pt modelId="{BDB6A91A-C080-4CFB-9959-7FF8E788D184}" type="parTrans" cxnId="{A28E5917-163F-40F0-BE8D-17877C75AFD5}">
      <dgm:prSet/>
      <dgm:spPr/>
      <dgm:t>
        <a:bodyPr/>
        <a:lstStyle/>
        <a:p>
          <a:endParaRPr lang="en-US" sz="2400"/>
        </a:p>
      </dgm:t>
    </dgm:pt>
    <dgm:pt modelId="{BB541B52-AC51-434C-B2FD-1651EBF47CA2}" type="sibTrans" cxnId="{A28E5917-163F-40F0-BE8D-17877C75AFD5}">
      <dgm:prSet/>
      <dgm:spPr/>
      <dgm:t>
        <a:bodyPr/>
        <a:lstStyle/>
        <a:p>
          <a:endParaRPr lang="en-US" sz="2400"/>
        </a:p>
      </dgm:t>
    </dgm:pt>
    <dgm:pt modelId="{FDC8E7DF-0530-4FBB-9FB8-6A6A3646DB34}">
      <dgm:prSet phldrT="[Text]" custT="1"/>
      <dgm:spPr/>
      <dgm:t>
        <a:bodyPr/>
        <a:lstStyle/>
        <a:p>
          <a:r>
            <a:rPr lang="en-US" sz="1600" dirty="0"/>
            <a:t>Affordable Connectivity</a:t>
          </a:r>
        </a:p>
      </dgm:t>
    </dgm:pt>
    <dgm:pt modelId="{70D691DC-DE90-4FE9-B6E7-FF310D9CCF2C}" type="parTrans" cxnId="{96237E12-46F0-46AA-8840-2AD54DDA07AD}">
      <dgm:prSet/>
      <dgm:spPr/>
      <dgm:t>
        <a:bodyPr/>
        <a:lstStyle/>
        <a:p>
          <a:endParaRPr lang="en-US" sz="2400"/>
        </a:p>
      </dgm:t>
    </dgm:pt>
    <dgm:pt modelId="{C0579FDA-AFAD-4A4B-BB3F-4389168225CF}" type="sibTrans" cxnId="{96237E12-46F0-46AA-8840-2AD54DDA07AD}">
      <dgm:prSet/>
      <dgm:spPr/>
      <dgm:t>
        <a:bodyPr/>
        <a:lstStyle/>
        <a:p>
          <a:endParaRPr lang="en-US" sz="2400"/>
        </a:p>
      </dgm:t>
    </dgm:pt>
    <dgm:pt modelId="{B38DE989-D978-40BD-A9B5-339762A1A768}">
      <dgm:prSet phldrT="[Text]" custT="1"/>
      <dgm:spPr/>
      <dgm:t>
        <a:bodyPr/>
        <a:lstStyle/>
        <a:p>
          <a:r>
            <a:rPr lang="en-US" sz="1600" dirty="0"/>
            <a:t>Digital Literacy Skills</a:t>
          </a:r>
        </a:p>
      </dgm:t>
    </dgm:pt>
    <dgm:pt modelId="{370ACF9B-F28C-4452-BAA9-BC330B6A14E1}" type="parTrans" cxnId="{DF955453-367A-4EDA-9ACB-57FD81DB9433}">
      <dgm:prSet/>
      <dgm:spPr/>
      <dgm:t>
        <a:bodyPr/>
        <a:lstStyle/>
        <a:p>
          <a:endParaRPr lang="en-US" sz="2400"/>
        </a:p>
      </dgm:t>
    </dgm:pt>
    <dgm:pt modelId="{A41ABD6E-16D8-4D5B-8301-222328657F77}" type="sibTrans" cxnId="{DF955453-367A-4EDA-9ACB-57FD81DB9433}">
      <dgm:prSet/>
      <dgm:spPr/>
      <dgm:t>
        <a:bodyPr/>
        <a:lstStyle/>
        <a:p>
          <a:endParaRPr lang="en-US" sz="2400"/>
        </a:p>
      </dgm:t>
    </dgm:pt>
    <dgm:pt modelId="{3C2D58A7-9051-4F82-A03E-F8B9C45EBFF2}" type="pres">
      <dgm:prSet presAssocID="{1EC6F437-2ACF-4324-A8F0-1FAC01D15F65}" presName="diagram" presStyleCnt="0">
        <dgm:presLayoutVars>
          <dgm:chMax val="1"/>
          <dgm:dir/>
          <dgm:animLvl val="ctr"/>
          <dgm:resizeHandles val="exact"/>
        </dgm:presLayoutVars>
      </dgm:prSet>
      <dgm:spPr/>
    </dgm:pt>
    <dgm:pt modelId="{9D3B2034-D9F0-4149-90B0-E33CFB9F1574}" type="pres">
      <dgm:prSet presAssocID="{1EC6F437-2ACF-4324-A8F0-1FAC01D15F65}" presName="matrix" presStyleCnt="0"/>
      <dgm:spPr/>
    </dgm:pt>
    <dgm:pt modelId="{9E155C94-60A8-4959-B0DA-84C5C4D283B0}" type="pres">
      <dgm:prSet presAssocID="{1EC6F437-2ACF-4324-A8F0-1FAC01D15F65}" presName="tile1" presStyleLbl="node1" presStyleIdx="0" presStyleCnt="4"/>
      <dgm:spPr/>
    </dgm:pt>
    <dgm:pt modelId="{039E32B1-6599-4E99-AB3C-FA0BF116FA04}" type="pres">
      <dgm:prSet presAssocID="{1EC6F437-2ACF-4324-A8F0-1FAC01D15F65}" presName="tile1text" presStyleLbl="node1" presStyleIdx="0" presStyleCnt="4">
        <dgm:presLayoutVars>
          <dgm:chMax val="0"/>
          <dgm:chPref val="0"/>
          <dgm:bulletEnabled val="1"/>
        </dgm:presLayoutVars>
      </dgm:prSet>
      <dgm:spPr/>
    </dgm:pt>
    <dgm:pt modelId="{3404D5AC-2ED4-47C8-901F-5D1909114B4C}" type="pres">
      <dgm:prSet presAssocID="{1EC6F437-2ACF-4324-A8F0-1FAC01D15F65}" presName="tile2" presStyleLbl="node1" presStyleIdx="1" presStyleCnt="4"/>
      <dgm:spPr/>
    </dgm:pt>
    <dgm:pt modelId="{56C65A24-BFFB-41C1-9AC9-88FBA650BD67}" type="pres">
      <dgm:prSet presAssocID="{1EC6F437-2ACF-4324-A8F0-1FAC01D15F65}" presName="tile2text" presStyleLbl="node1" presStyleIdx="1" presStyleCnt="4">
        <dgm:presLayoutVars>
          <dgm:chMax val="0"/>
          <dgm:chPref val="0"/>
          <dgm:bulletEnabled val="1"/>
        </dgm:presLayoutVars>
      </dgm:prSet>
      <dgm:spPr/>
    </dgm:pt>
    <dgm:pt modelId="{CB31BB8A-F1DF-43A6-A9A5-2018661A3FC8}" type="pres">
      <dgm:prSet presAssocID="{1EC6F437-2ACF-4324-A8F0-1FAC01D15F65}" presName="tile3" presStyleLbl="node1" presStyleIdx="2" presStyleCnt="4" custLinFactNeighborX="0"/>
      <dgm:spPr/>
    </dgm:pt>
    <dgm:pt modelId="{22763B11-EFEB-4DCD-A9D0-07BFC600190F}" type="pres">
      <dgm:prSet presAssocID="{1EC6F437-2ACF-4324-A8F0-1FAC01D15F65}" presName="tile3text" presStyleLbl="node1" presStyleIdx="2" presStyleCnt="4">
        <dgm:presLayoutVars>
          <dgm:chMax val="0"/>
          <dgm:chPref val="0"/>
          <dgm:bulletEnabled val="1"/>
        </dgm:presLayoutVars>
      </dgm:prSet>
      <dgm:spPr/>
    </dgm:pt>
    <dgm:pt modelId="{EAE1430D-435B-48C5-B0AE-A9DA9364DEED}" type="pres">
      <dgm:prSet presAssocID="{1EC6F437-2ACF-4324-A8F0-1FAC01D15F65}" presName="tile4" presStyleLbl="node1" presStyleIdx="3" presStyleCnt="4" custLinFactX="179875" custLinFactNeighborX="200000" custLinFactNeighborY="8563"/>
      <dgm:spPr/>
    </dgm:pt>
    <dgm:pt modelId="{2DA155FF-4F5E-4A36-9A87-41A0A9F697AB}" type="pres">
      <dgm:prSet presAssocID="{1EC6F437-2ACF-4324-A8F0-1FAC01D15F65}" presName="tile4text" presStyleLbl="node1" presStyleIdx="3" presStyleCnt="4">
        <dgm:presLayoutVars>
          <dgm:chMax val="0"/>
          <dgm:chPref val="0"/>
          <dgm:bulletEnabled val="1"/>
        </dgm:presLayoutVars>
      </dgm:prSet>
      <dgm:spPr/>
    </dgm:pt>
    <dgm:pt modelId="{51FF7E24-4848-4535-8C60-6F11AA71C975}" type="pres">
      <dgm:prSet presAssocID="{1EC6F437-2ACF-4324-A8F0-1FAC01D15F65}" presName="centerTile" presStyleLbl="fgShp" presStyleIdx="0" presStyleCnt="1" custScaleX="123013" custScaleY="118645">
        <dgm:presLayoutVars>
          <dgm:chMax val="0"/>
          <dgm:chPref val="0"/>
        </dgm:presLayoutVars>
      </dgm:prSet>
      <dgm:spPr/>
    </dgm:pt>
  </dgm:ptLst>
  <dgm:cxnLst>
    <dgm:cxn modelId="{96237E12-46F0-46AA-8840-2AD54DDA07AD}" srcId="{73EA2189-E77E-457A-9160-C17D3DA264BD}" destId="{FDC8E7DF-0530-4FBB-9FB8-6A6A3646DB34}" srcOrd="2" destOrd="0" parTransId="{70D691DC-DE90-4FE9-B6E7-FF310D9CCF2C}" sibTransId="{C0579FDA-AFAD-4A4B-BB3F-4389168225CF}"/>
    <dgm:cxn modelId="{A28E5917-163F-40F0-BE8D-17877C75AFD5}" srcId="{73EA2189-E77E-457A-9160-C17D3DA264BD}" destId="{ED8801A0-6A24-4644-B290-661127B579C3}" srcOrd="1" destOrd="0" parTransId="{BDB6A91A-C080-4CFB-9959-7FF8E788D184}" sibTransId="{BB541B52-AC51-434C-B2FD-1651EBF47CA2}"/>
    <dgm:cxn modelId="{E3BA1661-36E4-40A3-AF02-E2644AC00BF7}" type="presOf" srcId="{ED8801A0-6A24-4644-B290-661127B579C3}" destId="{3404D5AC-2ED4-47C8-901F-5D1909114B4C}" srcOrd="0" destOrd="0" presId="urn:microsoft.com/office/officeart/2005/8/layout/matrix1"/>
    <dgm:cxn modelId="{76B5CA63-8E51-4449-ABBA-68B513EF36A0}" type="presOf" srcId="{FDC8E7DF-0530-4FBB-9FB8-6A6A3646DB34}" destId="{22763B11-EFEB-4DCD-A9D0-07BFC600190F}" srcOrd="1" destOrd="0" presId="urn:microsoft.com/office/officeart/2005/8/layout/matrix1"/>
    <dgm:cxn modelId="{7C92E64C-570D-4951-89C3-51D7CFA458A3}" type="presOf" srcId="{73EA2189-E77E-457A-9160-C17D3DA264BD}" destId="{51FF7E24-4848-4535-8C60-6F11AA71C975}" srcOrd="0" destOrd="0" presId="urn:microsoft.com/office/officeart/2005/8/layout/matrix1"/>
    <dgm:cxn modelId="{9849ED6C-19ED-45A0-9FDE-E435287D1D1F}" type="presOf" srcId="{1EC6F437-2ACF-4324-A8F0-1FAC01D15F65}" destId="{3C2D58A7-9051-4F82-A03E-F8B9C45EBFF2}" srcOrd="0" destOrd="0" presId="urn:microsoft.com/office/officeart/2005/8/layout/matrix1"/>
    <dgm:cxn modelId="{FE21144F-1BE9-4AB2-9961-991FB83F1BB9}" type="presOf" srcId="{B38DE989-D978-40BD-A9B5-339762A1A768}" destId="{2DA155FF-4F5E-4A36-9A87-41A0A9F697AB}" srcOrd="1" destOrd="0" presId="urn:microsoft.com/office/officeart/2005/8/layout/matrix1"/>
    <dgm:cxn modelId="{DF955453-367A-4EDA-9ACB-57FD81DB9433}" srcId="{73EA2189-E77E-457A-9160-C17D3DA264BD}" destId="{B38DE989-D978-40BD-A9B5-339762A1A768}" srcOrd="3" destOrd="0" parTransId="{370ACF9B-F28C-4452-BAA9-BC330B6A14E1}" sibTransId="{A41ABD6E-16D8-4D5B-8301-222328657F77}"/>
    <dgm:cxn modelId="{40131D7D-D3F7-4079-9C7E-BA7767F54D1A}" type="presOf" srcId="{FDC8E7DF-0530-4FBB-9FB8-6A6A3646DB34}" destId="{CB31BB8A-F1DF-43A6-A9A5-2018661A3FC8}" srcOrd="0" destOrd="0" presId="urn:microsoft.com/office/officeart/2005/8/layout/matrix1"/>
    <dgm:cxn modelId="{3159157E-CFF6-4977-8449-838E6172FD11}" type="presOf" srcId="{ED8801A0-6A24-4644-B290-661127B579C3}" destId="{56C65A24-BFFB-41C1-9AC9-88FBA650BD67}" srcOrd="1" destOrd="0" presId="urn:microsoft.com/office/officeart/2005/8/layout/matrix1"/>
    <dgm:cxn modelId="{87E897B6-BC11-4916-B23A-01E3319CCE39}" type="presOf" srcId="{F9F98F2E-AABC-4997-A7D3-6BA9DEC8C153}" destId="{9E155C94-60A8-4959-B0DA-84C5C4D283B0}" srcOrd="0" destOrd="0" presId="urn:microsoft.com/office/officeart/2005/8/layout/matrix1"/>
    <dgm:cxn modelId="{D3ED5CBB-4EB5-4E70-B652-EC68A867AF80}" type="presOf" srcId="{F9F98F2E-AABC-4997-A7D3-6BA9DEC8C153}" destId="{039E32B1-6599-4E99-AB3C-FA0BF116FA04}" srcOrd="1" destOrd="0" presId="urn:microsoft.com/office/officeart/2005/8/layout/matrix1"/>
    <dgm:cxn modelId="{D52788D8-A508-4239-AD5C-4671D68680CF}" srcId="{73EA2189-E77E-457A-9160-C17D3DA264BD}" destId="{F9F98F2E-AABC-4997-A7D3-6BA9DEC8C153}" srcOrd="0" destOrd="0" parTransId="{2C0F2548-EF1A-42F6-B599-EEA9D21CC6FC}" sibTransId="{D82841E4-1EB5-46AA-8D29-B96F654061B4}"/>
    <dgm:cxn modelId="{D26AB0E4-63FA-414F-B69E-DF01DE86DE74}" srcId="{1EC6F437-2ACF-4324-A8F0-1FAC01D15F65}" destId="{73EA2189-E77E-457A-9160-C17D3DA264BD}" srcOrd="0" destOrd="0" parTransId="{F1864AD8-46EC-4B45-A7E7-798743125071}" sibTransId="{B6EED0F2-E443-469D-8496-FF19F042D010}"/>
    <dgm:cxn modelId="{6749E3EE-55AB-4000-806D-7923BD0AB27E}" type="presOf" srcId="{B38DE989-D978-40BD-A9B5-339762A1A768}" destId="{EAE1430D-435B-48C5-B0AE-A9DA9364DEED}" srcOrd="0" destOrd="0" presId="urn:microsoft.com/office/officeart/2005/8/layout/matrix1"/>
    <dgm:cxn modelId="{8646CECE-AC1F-42BD-AA83-542C98478EAF}" type="presParOf" srcId="{3C2D58A7-9051-4F82-A03E-F8B9C45EBFF2}" destId="{9D3B2034-D9F0-4149-90B0-E33CFB9F1574}" srcOrd="0" destOrd="0" presId="urn:microsoft.com/office/officeart/2005/8/layout/matrix1"/>
    <dgm:cxn modelId="{335D3CA5-3AD9-4D42-8049-4BEC50E7D565}" type="presParOf" srcId="{9D3B2034-D9F0-4149-90B0-E33CFB9F1574}" destId="{9E155C94-60A8-4959-B0DA-84C5C4D283B0}" srcOrd="0" destOrd="0" presId="urn:microsoft.com/office/officeart/2005/8/layout/matrix1"/>
    <dgm:cxn modelId="{030FBD3F-0E5A-426B-A1C6-4C192B969558}" type="presParOf" srcId="{9D3B2034-D9F0-4149-90B0-E33CFB9F1574}" destId="{039E32B1-6599-4E99-AB3C-FA0BF116FA04}" srcOrd="1" destOrd="0" presId="urn:microsoft.com/office/officeart/2005/8/layout/matrix1"/>
    <dgm:cxn modelId="{A94389AA-51A4-4596-B2AA-9F8520117125}" type="presParOf" srcId="{9D3B2034-D9F0-4149-90B0-E33CFB9F1574}" destId="{3404D5AC-2ED4-47C8-901F-5D1909114B4C}" srcOrd="2" destOrd="0" presId="urn:microsoft.com/office/officeart/2005/8/layout/matrix1"/>
    <dgm:cxn modelId="{AEE50EFD-E6DA-4EA6-B3C1-C4E3247A68E1}" type="presParOf" srcId="{9D3B2034-D9F0-4149-90B0-E33CFB9F1574}" destId="{56C65A24-BFFB-41C1-9AC9-88FBA650BD67}" srcOrd="3" destOrd="0" presId="urn:microsoft.com/office/officeart/2005/8/layout/matrix1"/>
    <dgm:cxn modelId="{C57A2B72-2A40-4AA4-B4EE-8C18DE4EF0F7}" type="presParOf" srcId="{9D3B2034-D9F0-4149-90B0-E33CFB9F1574}" destId="{CB31BB8A-F1DF-43A6-A9A5-2018661A3FC8}" srcOrd="4" destOrd="0" presId="urn:microsoft.com/office/officeart/2005/8/layout/matrix1"/>
    <dgm:cxn modelId="{376CEA35-E2A4-459E-A7CA-20480C094341}" type="presParOf" srcId="{9D3B2034-D9F0-4149-90B0-E33CFB9F1574}" destId="{22763B11-EFEB-4DCD-A9D0-07BFC600190F}" srcOrd="5" destOrd="0" presId="urn:microsoft.com/office/officeart/2005/8/layout/matrix1"/>
    <dgm:cxn modelId="{0E4350A0-5EC7-4659-8B16-2447BA604EA5}" type="presParOf" srcId="{9D3B2034-D9F0-4149-90B0-E33CFB9F1574}" destId="{EAE1430D-435B-48C5-B0AE-A9DA9364DEED}" srcOrd="6" destOrd="0" presId="urn:microsoft.com/office/officeart/2005/8/layout/matrix1"/>
    <dgm:cxn modelId="{707F7B4B-12E7-437A-822B-E97B7B1B1341}" type="presParOf" srcId="{9D3B2034-D9F0-4149-90B0-E33CFB9F1574}" destId="{2DA155FF-4F5E-4A36-9A87-41A0A9F697AB}" srcOrd="7" destOrd="0" presId="urn:microsoft.com/office/officeart/2005/8/layout/matrix1"/>
    <dgm:cxn modelId="{7BC66FFD-3EC6-487E-B627-47536619F62E}" type="presParOf" srcId="{3C2D58A7-9051-4F82-A03E-F8B9C45EBFF2}" destId="{51FF7E24-4848-4535-8C60-6F11AA71C97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08EF038E-F2FF-4A50-9E97-79D83CDB8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1AC8FE-0797-4538-8D9A-2A90129DE8E5}">
      <dgm:prSet phldrT="[Text]" custT="1"/>
      <dgm:spPr/>
      <dgm:t>
        <a:bodyPr/>
        <a:lstStyle/>
        <a:p>
          <a:r>
            <a:rPr lang="en-US" sz="2000">
              <a:latin typeface="+mj-lt"/>
            </a:rPr>
            <a:t>Project Proposal</a:t>
          </a:r>
        </a:p>
      </dgm:t>
    </dgm:pt>
    <dgm:pt modelId="{7545592F-F103-4421-9585-5BC44635022E}" type="parTrans" cxnId="{FA7A79CB-EBDA-4C8E-A291-9559CEB9EBE0}">
      <dgm:prSet/>
      <dgm:spPr/>
      <dgm:t>
        <a:bodyPr/>
        <a:lstStyle/>
        <a:p>
          <a:endParaRPr lang="en-US"/>
        </a:p>
      </dgm:t>
    </dgm:pt>
    <dgm:pt modelId="{DA242CF1-D4BD-4F15-B767-1855E58A080C}" type="sibTrans" cxnId="{FA7A79CB-EBDA-4C8E-A291-9559CEB9EBE0}">
      <dgm:prSet/>
      <dgm:spPr/>
      <dgm:t>
        <a:bodyPr/>
        <a:lstStyle/>
        <a:p>
          <a:endParaRPr lang="en-US"/>
        </a:p>
      </dgm:t>
    </dgm:pt>
    <dgm:pt modelId="{075397F1-B0C5-4D2B-B87A-1C7829974FE8}">
      <dgm:prSet phldrT="[Text]" custT="1"/>
      <dgm:spPr/>
      <dgm:t>
        <a:bodyPr/>
        <a:lstStyle/>
        <a:p>
          <a:r>
            <a:rPr lang="en-US" sz="1600">
              <a:latin typeface="+mj-lt"/>
            </a:rPr>
            <a:t>Executive Summary of the Project</a:t>
          </a:r>
        </a:p>
      </dgm:t>
    </dgm:pt>
    <dgm:pt modelId="{3AE87340-470C-4EAA-B09E-F9D4A0844227}" type="parTrans" cxnId="{EE2A943D-5878-4805-A8C3-643E4088714D}">
      <dgm:prSet/>
      <dgm:spPr/>
      <dgm:t>
        <a:bodyPr/>
        <a:lstStyle/>
        <a:p>
          <a:endParaRPr lang="en-US"/>
        </a:p>
      </dgm:t>
    </dgm:pt>
    <dgm:pt modelId="{FB33C088-3EE5-4CE1-95E9-61F345BA86BF}" type="sibTrans" cxnId="{EE2A943D-5878-4805-A8C3-643E4088714D}">
      <dgm:prSet/>
      <dgm:spPr/>
      <dgm:t>
        <a:bodyPr/>
        <a:lstStyle/>
        <a:p>
          <a:endParaRPr lang="en-US"/>
        </a:p>
      </dgm:t>
    </dgm:pt>
    <dgm:pt modelId="{1BE6F136-A803-448B-A2C7-E17F14F4DD9C}">
      <dgm:prSet phldrT="[Text]" custT="1"/>
      <dgm:spPr/>
      <dgm:t>
        <a:bodyPr/>
        <a:lstStyle/>
        <a:p>
          <a:r>
            <a:rPr lang="en-US" sz="1600">
              <a:latin typeface="+mj-lt"/>
            </a:rPr>
            <a:t>Service Area Maps</a:t>
          </a:r>
        </a:p>
      </dgm:t>
    </dgm:pt>
    <dgm:pt modelId="{9AAF437C-BF00-46D0-AC29-FED7291AF497}" type="parTrans" cxnId="{540C6CC7-8969-4D6E-AB62-000091CA410F}">
      <dgm:prSet/>
      <dgm:spPr/>
      <dgm:t>
        <a:bodyPr/>
        <a:lstStyle/>
        <a:p>
          <a:endParaRPr lang="en-US"/>
        </a:p>
      </dgm:t>
    </dgm:pt>
    <dgm:pt modelId="{F34DAC2D-C643-4A7C-A827-969C15B79948}" type="sibTrans" cxnId="{540C6CC7-8969-4D6E-AB62-000091CA410F}">
      <dgm:prSet/>
      <dgm:spPr/>
      <dgm:t>
        <a:bodyPr/>
        <a:lstStyle/>
        <a:p>
          <a:endParaRPr lang="en-US"/>
        </a:p>
      </dgm:t>
    </dgm:pt>
    <dgm:pt modelId="{CDD6BB19-947E-431E-B875-A22EB2B4CC8C}">
      <dgm:prSet phldrT="[Text]" custT="1"/>
      <dgm:spPr/>
      <dgm:t>
        <a:bodyPr/>
        <a:lstStyle/>
        <a:p>
          <a:pPr>
            <a:buSzPct val="70000"/>
            <a:buFont typeface="Courier New" panose="02070309020205020404" pitchFamily="49" charset="0"/>
            <a:buChar char="o"/>
          </a:pPr>
          <a:r>
            <a:rPr lang="en-US" sz="1400" dirty="0">
              <a:latin typeface="+mj-lt"/>
            </a:rPr>
            <a:t>Public Map</a:t>
          </a:r>
        </a:p>
      </dgm:t>
    </dgm:pt>
    <dgm:pt modelId="{580F66F6-3F71-49B1-B021-8BE3AB108C31}" type="parTrans" cxnId="{DC6E6264-A99B-4119-80DF-86C50CCA230E}">
      <dgm:prSet/>
      <dgm:spPr/>
      <dgm:t>
        <a:bodyPr/>
        <a:lstStyle/>
        <a:p>
          <a:endParaRPr lang="en-US"/>
        </a:p>
      </dgm:t>
    </dgm:pt>
    <dgm:pt modelId="{E3C1E360-92BB-400C-AEAF-929749D78531}" type="sibTrans" cxnId="{DC6E6264-A99B-4119-80DF-86C50CCA230E}">
      <dgm:prSet/>
      <dgm:spPr/>
      <dgm:t>
        <a:bodyPr/>
        <a:lstStyle/>
        <a:p>
          <a:endParaRPr lang="en-US"/>
        </a:p>
      </dgm:t>
    </dgm:pt>
    <dgm:pt modelId="{787D505D-5634-40A0-9315-D4A1421B2BCC}">
      <dgm:prSet phldrT="[Text]" custT="1"/>
      <dgm:spPr/>
      <dgm:t>
        <a:bodyPr/>
        <a:lstStyle/>
        <a:p>
          <a:pPr>
            <a:buSzPct val="70000"/>
            <a:buFont typeface="Courier New" panose="02070309020205020404" pitchFamily="49" charset="0"/>
            <a:buChar char="o"/>
          </a:pPr>
          <a:r>
            <a:rPr lang="en-US" sz="1400">
              <a:latin typeface="+mj-lt"/>
            </a:rPr>
            <a:t>Private Map</a:t>
          </a:r>
        </a:p>
      </dgm:t>
    </dgm:pt>
    <dgm:pt modelId="{3727323A-7C7F-4AAB-AC48-14DA476F02B5}" type="parTrans" cxnId="{6264DE63-CF03-4F10-BB67-6FA9F3D9DBA2}">
      <dgm:prSet/>
      <dgm:spPr/>
      <dgm:t>
        <a:bodyPr/>
        <a:lstStyle/>
        <a:p>
          <a:endParaRPr lang="en-US"/>
        </a:p>
      </dgm:t>
    </dgm:pt>
    <dgm:pt modelId="{842D4AED-6FE9-47BE-8738-593FE0E4D8DA}" type="sibTrans" cxnId="{6264DE63-CF03-4F10-BB67-6FA9F3D9DBA2}">
      <dgm:prSet/>
      <dgm:spPr/>
      <dgm:t>
        <a:bodyPr/>
        <a:lstStyle/>
        <a:p>
          <a:endParaRPr lang="en-US"/>
        </a:p>
      </dgm:t>
    </dgm:pt>
    <dgm:pt modelId="{1269884A-B29C-4E7B-909C-52105F9CFFA2}">
      <dgm:prSet phldrT="[Text]" custT="1"/>
      <dgm:spPr/>
      <dgm:t>
        <a:bodyPr/>
        <a:lstStyle/>
        <a:p>
          <a:r>
            <a:rPr lang="en-US" sz="1600" dirty="0">
              <a:latin typeface="+mj-lt"/>
            </a:rPr>
            <a:t>Community Partners, Roles &amp; Letters of Commitment</a:t>
          </a:r>
        </a:p>
      </dgm:t>
    </dgm:pt>
    <dgm:pt modelId="{A1C3944D-F9CB-4FD7-A8D6-36F118273967}" type="parTrans" cxnId="{05EA53D0-AA67-4DF8-8F6C-985DE4975F19}">
      <dgm:prSet/>
      <dgm:spPr/>
      <dgm:t>
        <a:bodyPr/>
        <a:lstStyle/>
        <a:p>
          <a:endParaRPr lang="en-US"/>
        </a:p>
      </dgm:t>
    </dgm:pt>
    <dgm:pt modelId="{AB4C0B06-4AB5-4002-9463-7BFAC8C1B604}" type="sibTrans" cxnId="{05EA53D0-AA67-4DF8-8F6C-985DE4975F19}">
      <dgm:prSet/>
      <dgm:spPr/>
      <dgm:t>
        <a:bodyPr/>
        <a:lstStyle/>
        <a:p>
          <a:endParaRPr lang="en-US"/>
        </a:p>
      </dgm:t>
    </dgm:pt>
    <dgm:pt modelId="{5355453E-7233-4C1F-B0E2-0B096CE79827}">
      <dgm:prSet phldrT="[Text]" custT="1"/>
      <dgm:spPr/>
      <dgm:t>
        <a:bodyPr/>
        <a:lstStyle/>
        <a:p>
          <a:r>
            <a:rPr lang="en-US" sz="1600" dirty="0">
              <a:latin typeface="+mj-lt"/>
            </a:rPr>
            <a:t>Justification for the Project</a:t>
          </a:r>
        </a:p>
      </dgm:t>
    </dgm:pt>
    <dgm:pt modelId="{1966078D-95D0-4813-9FD4-2B6245693D94}" type="parTrans" cxnId="{39182A49-AB61-46E7-83E2-5B48C46F4BC8}">
      <dgm:prSet/>
      <dgm:spPr/>
      <dgm:t>
        <a:bodyPr/>
        <a:lstStyle/>
        <a:p>
          <a:endParaRPr lang="en-US"/>
        </a:p>
      </dgm:t>
    </dgm:pt>
    <dgm:pt modelId="{5192009A-46C6-4A5E-9F7F-89283836F5F0}" type="sibTrans" cxnId="{39182A49-AB61-46E7-83E2-5B48C46F4BC8}">
      <dgm:prSet/>
      <dgm:spPr/>
      <dgm:t>
        <a:bodyPr/>
        <a:lstStyle/>
        <a:p>
          <a:endParaRPr lang="en-US"/>
        </a:p>
      </dgm:t>
    </dgm:pt>
    <dgm:pt modelId="{19D9FF86-86BC-4595-A096-C99A6D6C5DDD}">
      <dgm:prSet phldrT="[Text]" custT="1"/>
      <dgm:spPr/>
      <dgm:t>
        <a:bodyPr/>
        <a:lstStyle/>
        <a:p>
          <a:r>
            <a:rPr lang="en-US" sz="1600" dirty="0">
              <a:latin typeface="+mj-lt"/>
            </a:rPr>
            <a:t>Adoption, Affordability, and Digital Inclusion Efforts (ACP participation required)</a:t>
          </a:r>
        </a:p>
      </dgm:t>
    </dgm:pt>
    <dgm:pt modelId="{1FF83190-07DD-4367-94BE-2093143B6E86}" type="parTrans" cxnId="{B4D209FD-7C3B-4848-9524-1DF64BBB9DA3}">
      <dgm:prSet/>
      <dgm:spPr/>
      <dgm:t>
        <a:bodyPr/>
        <a:lstStyle/>
        <a:p>
          <a:endParaRPr lang="en-US"/>
        </a:p>
      </dgm:t>
    </dgm:pt>
    <dgm:pt modelId="{FC7DB98C-E060-4AEC-A04D-DFA49A1D6907}" type="sibTrans" cxnId="{B4D209FD-7C3B-4848-9524-1DF64BBB9DA3}">
      <dgm:prSet/>
      <dgm:spPr/>
      <dgm:t>
        <a:bodyPr/>
        <a:lstStyle/>
        <a:p>
          <a:endParaRPr lang="en-US"/>
        </a:p>
      </dgm:t>
    </dgm:pt>
    <dgm:pt modelId="{B1164030-1D94-43A8-8065-B42A7D31EF8E}">
      <dgm:prSet phldrT="[Text]" custT="1"/>
      <dgm:spPr/>
      <dgm:t>
        <a:bodyPr/>
        <a:lstStyle/>
        <a:p>
          <a:r>
            <a:rPr lang="en-US" sz="2000">
              <a:latin typeface="+mj-lt"/>
            </a:rPr>
            <a:t>Financials</a:t>
          </a:r>
        </a:p>
      </dgm:t>
    </dgm:pt>
    <dgm:pt modelId="{28BA0E4D-77B1-4B54-A573-F91D3046EA6D}" type="parTrans" cxnId="{F5711030-C8E0-4761-96BF-F752547CFCCE}">
      <dgm:prSet/>
      <dgm:spPr/>
      <dgm:t>
        <a:bodyPr/>
        <a:lstStyle/>
        <a:p>
          <a:endParaRPr lang="en-US"/>
        </a:p>
      </dgm:t>
    </dgm:pt>
    <dgm:pt modelId="{C1290FA3-CAE0-4F2B-90A0-0A1412B0BABB}" type="sibTrans" cxnId="{F5711030-C8E0-4761-96BF-F752547CFCCE}">
      <dgm:prSet/>
      <dgm:spPr/>
      <dgm:t>
        <a:bodyPr/>
        <a:lstStyle/>
        <a:p>
          <a:endParaRPr lang="en-US"/>
        </a:p>
      </dgm:t>
    </dgm:pt>
    <dgm:pt modelId="{4E358148-85F8-4339-ADB8-7A415B40A9E2}">
      <dgm:prSet phldrT="[Text]" custT="1"/>
      <dgm:spPr/>
      <dgm:t>
        <a:bodyPr/>
        <a:lstStyle/>
        <a:p>
          <a:r>
            <a:rPr lang="en-US" sz="1600">
              <a:latin typeface="+mj-lt"/>
            </a:rPr>
            <a:t>Technical Project Summary </a:t>
          </a:r>
        </a:p>
      </dgm:t>
    </dgm:pt>
    <dgm:pt modelId="{AF1174C8-C1E3-452F-976E-71C6AAE8E9A8}" type="sibTrans" cxnId="{EBA1C451-7E9C-4068-A77C-AB9CEE3729E9}">
      <dgm:prSet/>
      <dgm:spPr/>
      <dgm:t>
        <a:bodyPr/>
        <a:lstStyle/>
        <a:p>
          <a:endParaRPr lang="en-US"/>
        </a:p>
      </dgm:t>
    </dgm:pt>
    <dgm:pt modelId="{B90E83A6-2267-4A0E-A477-4FC741A0538B}" type="parTrans" cxnId="{EBA1C451-7E9C-4068-A77C-AB9CEE3729E9}">
      <dgm:prSet/>
      <dgm:spPr/>
      <dgm:t>
        <a:bodyPr/>
        <a:lstStyle/>
        <a:p>
          <a:endParaRPr lang="en-US"/>
        </a:p>
      </dgm:t>
    </dgm:pt>
    <dgm:pt modelId="{4B137A64-507F-4B22-AFF1-10066DD842A4}">
      <dgm:prSet phldrT="[Text]" custT="1"/>
      <dgm:spPr/>
      <dgm:t>
        <a:bodyPr/>
        <a:lstStyle/>
        <a:p>
          <a:r>
            <a:rPr lang="en-US" sz="2000">
              <a:latin typeface="+mj-lt"/>
            </a:rPr>
            <a:t>Technical Project Plan</a:t>
          </a:r>
        </a:p>
      </dgm:t>
    </dgm:pt>
    <dgm:pt modelId="{55678183-15A7-46B6-A243-4766A20A2E81}" type="sibTrans" cxnId="{C09F97E0-D9C3-4AB9-8BC7-B2315E2443B9}">
      <dgm:prSet/>
      <dgm:spPr/>
      <dgm:t>
        <a:bodyPr/>
        <a:lstStyle/>
        <a:p>
          <a:endParaRPr lang="en-US"/>
        </a:p>
      </dgm:t>
    </dgm:pt>
    <dgm:pt modelId="{362F06B8-DF1D-4FA8-A02E-7CC87318DDD2}" type="parTrans" cxnId="{C09F97E0-D9C3-4AB9-8BC7-B2315E2443B9}">
      <dgm:prSet/>
      <dgm:spPr/>
      <dgm:t>
        <a:bodyPr/>
        <a:lstStyle/>
        <a:p>
          <a:endParaRPr lang="en-US"/>
        </a:p>
      </dgm:t>
    </dgm:pt>
    <dgm:pt modelId="{C5C0770F-4508-4FE4-9C44-B4C7180D62E2}">
      <dgm:prSet phldrT="[Text]" custT="1"/>
      <dgm:spPr/>
      <dgm:t>
        <a:bodyPr/>
        <a:lstStyle/>
        <a:p>
          <a:r>
            <a:rPr lang="en-US" sz="1600">
              <a:latin typeface="+mj-lt"/>
            </a:rPr>
            <a:t>Network Architecture </a:t>
          </a:r>
        </a:p>
      </dgm:t>
    </dgm:pt>
    <dgm:pt modelId="{0F4BACDA-F8DD-4B84-98AE-03730FC822D5}" type="parTrans" cxnId="{F16A83DA-F263-4447-A2A3-6172FB93D7CF}">
      <dgm:prSet/>
      <dgm:spPr/>
      <dgm:t>
        <a:bodyPr/>
        <a:lstStyle/>
        <a:p>
          <a:endParaRPr lang="en-US"/>
        </a:p>
      </dgm:t>
    </dgm:pt>
    <dgm:pt modelId="{6CFE8E00-DBA1-44F5-8BC8-CCC35A90D67C}" type="sibTrans" cxnId="{F16A83DA-F263-4447-A2A3-6172FB93D7CF}">
      <dgm:prSet/>
      <dgm:spPr/>
      <dgm:t>
        <a:bodyPr/>
        <a:lstStyle/>
        <a:p>
          <a:endParaRPr lang="en-US"/>
        </a:p>
      </dgm:t>
    </dgm:pt>
    <dgm:pt modelId="{50EF38ED-5F14-4FB6-B831-A8D9BD3643F4}">
      <dgm:prSet phldrT="[Text]" custT="1"/>
      <dgm:spPr/>
      <dgm:t>
        <a:bodyPr/>
        <a:lstStyle/>
        <a:p>
          <a:r>
            <a:rPr lang="en-US" sz="1600">
              <a:latin typeface="+mj-lt"/>
            </a:rPr>
            <a:t>Public and Proprietary Detailed Map of the Proposed Area</a:t>
          </a:r>
        </a:p>
      </dgm:t>
    </dgm:pt>
    <dgm:pt modelId="{FA5CB019-7716-4F4D-867C-99B7037658E1}" type="parTrans" cxnId="{5D435C29-060A-484B-B5EA-9F128B0521E4}">
      <dgm:prSet/>
      <dgm:spPr/>
      <dgm:t>
        <a:bodyPr/>
        <a:lstStyle/>
        <a:p>
          <a:endParaRPr lang="en-US"/>
        </a:p>
      </dgm:t>
    </dgm:pt>
    <dgm:pt modelId="{3EF7BA2C-C453-43E7-87CE-E07F0276C644}" type="sibTrans" cxnId="{5D435C29-060A-484B-B5EA-9F128B0521E4}">
      <dgm:prSet/>
      <dgm:spPr/>
      <dgm:t>
        <a:bodyPr/>
        <a:lstStyle/>
        <a:p>
          <a:endParaRPr lang="en-US"/>
        </a:p>
      </dgm:t>
    </dgm:pt>
    <dgm:pt modelId="{417A010C-88F5-4478-831A-BB500DDE1709}">
      <dgm:prSet phldrT="[Text]" custT="1"/>
      <dgm:spPr/>
      <dgm:t>
        <a:bodyPr/>
        <a:lstStyle/>
        <a:p>
          <a:r>
            <a:rPr lang="en-US" sz="1600">
              <a:latin typeface="+mj-lt"/>
            </a:rPr>
            <a:t>List of Census Block Address Identifiers</a:t>
          </a:r>
        </a:p>
      </dgm:t>
    </dgm:pt>
    <dgm:pt modelId="{B9A0002E-702A-43E0-83F9-8E8B429C4B1F}" type="parTrans" cxnId="{F85A644F-0B7A-4653-BE88-97F4C49B2123}">
      <dgm:prSet/>
      <dgm:spPr/>
      <dgm:t>
        <a:bodyPr/>
        <a:lstStyle/>
        <a:p>
          <a:endParaRPr lang="en-US"/>
        </a:p>
      </dgm:t>
    </dgm:pt>
    <dgm:pt modelId="{4E16F263-469A-44CE-B7FC-4BBFFB058545}" type="sibTrans" cxnId="{F85A644F-0B7A-4653-BE88-97F4C49B2123}">
      <dgm:prSet/>
      <dgm:spPr/>
      <dgm:t>
        <a:bodyPr/>
        <a:lstStyle/>
        <a:p>
          <a:endParaRPr lang="en-US"/>
        </a:p>
      </dgm:t>
    </dgm:pt>
    <dgm:pt modelId="{3DCFF828-F190-4C12-A314-9A85B3420207}">
      <dgm:prSet phldrT="[Text]" custT="1"/>
      <dgm:spPr/>
      <dgm:t>
        <a:bodyPr/>
        <a:lstStyle/>
        <a:p>
          <a:r>
            <a:rPr lang="en-US" sz="1600">
              <a:latin typeface="+mj-lt"/>
            </a:rPr>
            <a:t>Project Plan and Milestones</a:t>
          </a:r>
        </a:p>
      </dgm:t>
    </dgm:pt>
    <dgm:pt modelId="{ECA50D12-A173-480C-A4F0-0731532E71CA}" type="parTrans" cxnId="{AE9FBFD3-70EF-4EC9-BC16-D204D700A848}">
      <dgm:prSet/>
      <dgm:spPr/>
      <dgm:t>
        <a:bodyPr/>
        <a:lstStyle/>
        <a:p>
          <a:endParaRPr lang="en-US"/>
        </a:p>
      </dgm:t>
    </dgm:pt>
    <dgm:pt modelId="{0E277645-0A10-4AB5-983A-9CD63FF1526C}" type="sibTrans" cxnId="{AE9FBFD3-70EF-4EC9-BC16-D204D700A848}">
      <dgm:prSet/>
      <dgm:spPr/>
      <dgm:t>
        <a:bodyPr/>
        <a:lstStyle/>
        <a:p>
          <a:endParaRPr lang="en-US"/>
        </a:p>
      </dgm:t>
    </dgm:pt>
    <dgm:pt modelId="{840725F4-6F4D-449B-8519-E2F6D1BFA71C}">
      <dgm:prSet phldrT="[Text]" custT="1"/>
      <dgm:spPr/>
      <dgm:t>
        <a:bodyPr/>
        <a:lstStyle/>
        <a:p>
          <a:r>
            <a:rPr lang="en-US" sz="1600">
              <a:latin typeface="+mj-lt"/>
            </a:rPr>
            <a:t>Long Term Investment Viability</a:t>
          </a:r>
        </a:p>
      </dgm:t>
    </dgm:pt>
    <dgm:pt modelId="{456A26C4-2B1E-415E-BEDF-5DBDE3732C33}" type="sibTrans" cxnId="{4E20EC81-FC34-440F-B036-6F2480C55D97}">
      <dgm:prSet/>
      <dgm:spPr/>
      <dgm:t>
        <a:bodyPr/>
        <a:lstStyle/>
        <a:p>
          <a:endParaRPr lang="en-US"/>
        </a:p>
      </dgm:t>
    </dgm:pt>
    <dgm:pt modelId="{7F6C3EC8-3486-45D1-A958-9762AC6310F0}" type="parTrans" cxnId="{4E20EC81-FC34-440F-B036-6F2480C55D97}">
      <dgm:prSet/>
      <dgm:spPr/>
      <dgm:t>
        <a:bodyPr/>
        <a:lstStyle/>
        <a:p>
          <a:endParaRPr lang="en-US"/>
        </a:p>
      </dgm:t>
    </dgm:pt>
    <dgm:pt modelId="{25A0A986-8809-4B85-9AAD-BDB671F3BB1F}" type="pres">
      <dgm:prSet presAssocID="{08EF038E-F2FF-4A50-9E97-79D83CDB8E0E}" presName="linear" presStyleCnt="0">
        <dgm:presLayoutVars>
          <dgm:animLvl val="lvl"/>
          <dgm:resizeHandles val="exact"/>
        </dgm:presLayoutVars>
      </dgm:prSet>
      <dgm:spPr/>
    </dgm:pt>
    <dgm:pt modelId="{F9F08DA4-0D64-4FE4-AF87-49E3E2C1FB18}" type="pres">
      <dgm:prSet presAssocID="{251AC8FE-0797-4538-8D9A-2A90129DE8E5}" presName="parentText" presStyleLbl="node1" presStyleIdx="0" presStyleCnt="3" custScaleY="33106" custLinFactNeighborY="-55712">
        <dgm:presLayoutVars>
          <dgm:chMax val="0"/>
          <dgm:bulletEnabled val="1"/>
        </dgm:presLayoutVars>
      </dgm:prSet>
      <dgm:spPr/>
    </dgm:pt>
    <dgm:pt modelId="{249E82EC-40E6-4DD6-9331-1A9FBAE577CA}" type="pres">
      <dgm:prSet presAssocID="{251AC8FE-0797-4538-8D9A-2A90129DE8E5}" presName="childText" presStyleLbl="revTx" presStyleIdx="0" presStyleCnt="2" custLinFactNeighborY="-89347">
        <dgm:presLayoutVars>
          <dgm:bulletEnabled val="1"/>
        </dgm:presLayoutVars>
      </dgm:prSet>
      <dgm:spPr/>
    </dgm:pt>
    <dgm:pt modelId="{EE3D068B-EE6F-4888-BD44-EC55E4982D42}" type="pres">
      <dgm:prSet presAssocID="{4B137A64-507F-4B22-AFF1-10066DD842A4}" presName="parentText" presStyleLbl="node1" presStyleIdx="1" presStyleCnt="3" custScaleY="29446" custLinFactNeighborY="-66710">
        <dgm:presLayoutVars>
          <dgm:chMax val="0"/>
          <dgm:bulletEnabled val="1"/>
        </dgm:presLayoutVars>
      </dgm:prSet>
      <dgm:spPr/>
    </dgm:pt>
    <dgm:pt modelId="{AD008C4C-A98D-40FD-8462-ADA16595E4DD}" type="pres">
      <dgm:prSet presAssocID="{4B137A64-507F-4B22-AFF1-10066DD842A4}" presName="childText" presStyleLbl="revTx" presStyleIdx="1" presStyleCnt="2" custScaleY="36359" custLinFactNeighborY="-88236">
        <dgm:presLayoutVars>
          <dgm:bulletEnabled val="1"/>
        </dgm:presLayoutVars>
      </dgm:prSet>
      <dgm:spPr/>
    </dgm:pt>
    <dgm:pt modelId="{53358685-5D64-4C9E-AEA6-E44BBC411E06}" type="pres">
      <dgm:prSet presAssocID="{B1164030-1D94-43A8-8065-B42A7D31EF8E}" presName="parentText" presStyleLbl="node1" presStyleIdx="2" presStyleCnt="3" custScaleY="29428" custLinFactNeighborY="7">
        <dgm:presLayoutVars>
          <dgm:chMax val="0"/>
          <dgm:bulletEnabled val="1"/>
        </dgm:presLayoutVars>
      </dgm:prSet>
      <dgm:spPr/>
    </dgm:pt>
  </dgm:ptLst>
  <dgm:cxnLst>
    <dgm:cxn modelId="{EAEB0727-9D17-4D22-8027-B22F2FD90749}" type="presOf" srcId="{4E358148-85F8-4339-ADB8-7A415B40A9E2}" destId="{AD008C4C-A98D-40FD-8462-ADA16595E4DD}" srcOrd="0" destOrd="0" presId="urn:microsoft.com/office/officeart/2005/8/layout/vList2"/>
    <dgm:cxn modelId="{5D435C29-060A-484B-B5EA-9F128B0521E4}" srcId="{4B137A64-507F-4B22-AFF1-10066DD842A4}" destId="{50EF38ED-5F14-4FB6-B831-A8D9BD3643F4}" srcOrd="2" destOrd="0" parTransId="{FA5CB019-7716-4F4D-867C-99B7037658E1}" sibTransId="{3EF7BA2C-C453-43E7-87CE-E07F0276C644}"/>
    <dgm:cxn modelId="{ECC2002E-2543-4BB2-98E9-4C2099B4061C}" type="presOf" srcId="{50EF38ED-5F14-4FB6-B831-A8D9BD3643F4}" destId="{AD008C4C-A98D-40FD-8462-ADA16595E4DD}" srcOrd="0" destOrd="2" presId="urn:microsoft.com/office/officeart/2005/8/layout/vList2"/>
    <dgm:cxn modelId="{B3CFEF2F-1DD2-4385-A868-FF8D29B77D37}" type="presOf" srcId="{251AC8FE-0797-4538-8D9A-2A90129DE8E5}" destId="{F9F08DA4-0D64-4FE4-AF87-49E3E2C1FB18}" srcOrd="0" destOrd="0" presId="urn:microsoft.com/office/officeart/2005/8/layout/vList2"/>
    <dgm:cxn modelId="{F5711030-C8E0-4761-96BF-F752547CFCCE}" srcId="{08EF038E-F2FF-4A50-9E97-79D83CDB8E0E}" destId="{B1164030-1D94-43A8-8065-B42A7D31EF8E}" srcOrd="2" destOrd="0" parTransId="{28BA0E4D-77B1-4B54-A573-F91D3046EA6D}" sibTransId="{C1290FA3-CAE0-4F2B-90A0-0A1412B0BABB}"/>
    <dgm:cxn modelId="{1380B531-F278-47A8-BDF1-B8938F93EBFF}" type="presOf" srcId="{4B137A64-507F-4B22-AFF1-10066DD842A4}" destId="{EE3D068B-EE6F-4888-BD44-EC55E4982D42}" srcOrd="0" destOrd="0" presId="urn:microsoft.com/office/officeart/2005/8/layout/vList2"/>
    <dgm:cxn modelId="{3F11723A-92FC-42CD-9FBD-BA0E14C2FD12}" type="presOf" srcId="{5355453E-7233-4C1F-B0E2-0B096CE79827}" destId="{249E82EC-40E6-4DD6-9331-1A9FBAE577CA}" srcOrd="0" destOrd="5" presId="urn:microsoft.com/office/officeart/2005/8/layout/vList2"/>
    <dgm:cxn modelId="{EE2A943D-5878-4805-A8C3-643E4088714D}" srcId="{251AC8FE-0797-4538-8D9A-2A90129DE8E5}" destId="{075397F1-B0C5-4D2B-B87A-1C7829974FE8}" srcOrd="0" destOrd="0" parTransId="{3AE87340-470C-4EAA-B09E-F9D4A0844227}" sibTransId="{FB33C088-3EE5-4CE1-95E9-61F345BA86BF}"/>
    <dgm:cxn modelId="{C4D7D75B-375E-4E3F-96E8-16F7837F4BD2}" type="presOf" srcId="{787D505D-5634-40A0-9315-D4A1421B2BCC}" destId="{249E82EC-40E6-4DD6-9331-1A9FBAE577CA}" srcOrd="0" destOrd="3" presId="urn:microsoft.com/office/officeart/2005/8/layout/vList2"/>
    <dgm:cxn modelId="{7136D35C-8466-490E-A323-6D029CB9FF7A}" type="presOf" srcId="{417A010C-88F5-4478-831A-BB500DDE1709}" destId="{AD008C4C-A98D-40FD-8462-ADA16595E4DD}" srcOrd="0" destOrd="3" presId="urn:microsoft.com/office/officeart/2005/8/layout/vList2"/>
    <dgm:cxn modelId="{856DF942-4389-41F9-A8AF-5B007D8FC6E6}" type="presOf" srcId="{CDD6BB19-947E-431E-B875-A22EB2B4CC8C}" destId="{249E82EC-40E6-4DD6-9331-1A9FBAE577CA}" srcOrd="0" destOrd="2" presId="urn:microsoft.com/office/officeart/2005/8/layout/vList2"/>
    <dgm:cxn modelId="{6264DE63-CF03-4F10-BB67-6FA9F3D9DBA2}" srcId="{1BE6F136-A803-448B-A2C7-E17F14F4DD9C}" destId="{787D505D-5634-40A0-9315-D4A1421B2BCC}" srcOrd="1" destOrd="0" parTransId="{3727323A-7C7F-4AAB-AC48-14DA476F02B5}" sibTransId="{842D4AED-6FE9-47BE-8738-593FE0E4D8DA}"/>
    <dgm:cxn modelId="{DC6E6264-A99B-4119-80DF-86C50CCA230E}" srcId="{1BE6F136-A803-448B-A2C7-E17F14F4DD9C}" destId="{CDD6BB19-947E-431E-B875-A22EB2B4CC8C}" srcOrd="0" destOrd="0" parTransId="{580F66F6-3F71-49B1-B021-8BE3AB108C31}" sibTransId="{E3C1E360-92BB-400C-AEAF-929749D78531}"/>
    <dgm:cxn modelId="{39182A49-AB61-46E7-83E2-5B48C46F4BC8}" srcId="{251AC8FE-0797-4538-8D9A-2A90129DE8E5}" destId="{5355453E-7233-4C1F-B0E2-0B096CE79827}" srcOrd="3" destOrd="0" parTransId="{1966078D-95D0-4813-9FD4-2B6245693D94}" sibTransId="{5192009A-46C6-4A5E-9F7F-89283836F5F0}"/>
    <dgm:cxn modelId="{F85A644F-0B7A-4653-BE88-97F4C49B2123}" srcId="{4B137A64-507F-4B22-AFF1-10066DD842A4}" destId="{417A010C-88F5-4478-831A-BB500DDE1709}" srcOrd="3" destOrd="0" parTransId="{B9A0002E-702A-43E0-83F9-8E8B429C4B1F}" sibTransId="{4E16F263-469A-44CE-B7FC-4BBFFB058545}"/>
    <dgm:cxn modelId="{EBA1C451-7E9C-4068-A77C-AB9CEE3729E9}" srcId="{4B137A64-507F-4B22-AFF1-10066DD842A4}" destId="{4E358148-85F8-4339-ADB8-7A415B40A9E2}" srcOrd="0" destOrd="0" parTransId="{B90E83A6-2267-4A0E-A477-4FC741A0538B}" sibTransId="{AF1174C8-C1E3-452F-976E-71C6AAE8E9A8}"/>
    <dgm:cxn modelId="{D1F7E252-464E-42AC-92CC-4A85E808121C}" type="presOf" srcId="{B1164030-1D94-43A8-8065-B42A7D31EF8E}" destId="{53358685-5D64-4C9E-AEA6-E44BBC411E06}" srcOrd="0" destOrd="0" presId="urn:microsoft.com/office/officeart/2005/8/layout/vList2"/>
    <dgm:cxn modelId="{C47EFB73-9F7E-4750-8E75-51796CA2310D}" type="presOf" srcId="{075397F1-B0C5-4D2B-B87A-1C7829974FE8}" destId="{249E82EC-40E6-4DD6-9331-1A9FBAE577CA}" srcOrd="0" destOrd="0" presId="urn:microsoft.com/office/officeart/2005/8/layout/vList2"/>
    <dgm:cxn modelId="{E750EB54-4D34-4FE7-B62D-B37FF0DB1128}" type="presOf" srcId="{1269884A-B29C-4E7B-909C-52105F9CFFA2}" destId="{249E82EC-40E6-4DD6-9331-1A9FBAE577CA}" srcOrd="0" destOrd="4" presId="urn:microsoft.com/office/officeart/2005/8/layout/vList2"/>
    <dgm:cxn modelId="{4E20EC81-FC34-440F-B036-6F2480C55D97}" srcId="{4B137A64-507F-4B22-AFF1-10066DD842A4}" destId="{840725F4-6F4D-449B-8519-E2F6D1BFA71C}" srcOrd="5" destOrd="0" parTransId="{7F6C3EC8-3486-45D1-A958-9762AC6310F0}" sibTransId="{456A26C4-2B1E-415E-BEDF-5DBDE3732C33}"/>
    <dgm:cxn modelId="{1897FC97-93EB-44C0-BDF4-9F56FD44E1F9}" type="presOf" srcId="{19D9FF86-86BC-4595-A096-C99A6D6C5DDD}" destId="{249E82EC-40E6-4DD6-9331-1A9FBAE577CA}" srcOrd="0" destOrd="6" presId="urn:microsoft.com/office/officeart/2005/8/layout/vList2"/>
    <dgm:cxn modelId="{DB34EEC3-3D4E-4A1B-A796-1BC3B7632E00}" type="presOf" srcId="{1BE6F136-A803-448B-A2C7-E17F14F4DD9C}" destId="{249E82EC-40E6-4DD6-9331-1A9FBAE577CA}" srcOrd="0" destOrd="1" presId="urn:microsoft.com/office/officeart/2005/8/layout/vList2"/>
    <dgm:cxn modelId="{540C6CC7-8969-4D6E-AB62-000091CA410F}" srcId="{251AC8FE-0797-4538-8D9A-2A90129DE8E5}" destId="{1BE6F136-A803-448B-A2C7-E17F14F4DD9C}" srcOrd="1" destOrd="0" parTransId="{9AAF437C-BF00-46D0-AC29-FED7291AF497}" sibTransId="{F34DAC2D-C643-4A7C-A827-969C15B79948}"/>
    <dgm:cxn modelId="{B719C4CA-0052-4C6B-88A6-6560899BA83E}" type="presOf" srcId="{3DCFF828-F190-4C12-A314-9A85B3420207}" destId="{AD008C4C-A98D-40FD-8462-ADA16595E4DD}" srcOrd="0" destOrd="4" presId="urn:microsoft.com/office/officeart/2005/8/layout/vList2"/>
    <dgm:cxn modelId="{FA7A79CB-EBDA-4C8E-A291-9559CEB9EBE0}" srcId="{08EF038E-F2FF-4A50-9E97-79D83CDB8E0E}" destId="{251AC8FE-0797-4538-8D9A-2A90129DE8E5}" srcOrd="0" destOrd="0" parTransId="{7545592F-F103-4421-9585-5BC44635022E}" sibTransId="{DA242CF1-D4BD-4F15-B767-1855E58A080C}"/>
    <dgm:cxn modelId="{2AC296CD-6C78-4751-85D9-5A0D4CA9D10D}" type="presOf" srcId="{840725F4-6F4D-449B-8519-E2F6D1BFA71C}" destId="{AD008C4C-A98D-40FD-8462-ADA16595E4DD}" srcOrd="0" destOrd="5" presId="urn:microsoft.com/office/officeart/2005/8/layout/vList2"/>
    <dgm:cxn modelId="{05EA53D0-AA67-4DF8-8F6C-985DE4975F19}" srcId="{251AC8FE-0797-4538-8D9A-2A90129DE8E5}" destId="{1269884A-B29C-4E7B-909C-52105F9CFFA2}" srcOrd="2" destOrd="0" parTransId="{A1C3944D-F9CB-4FD7-A8D6-36F118273967}" sibTransId="{AB4C0B06-4AB5-4002-9463-7BFAC8C1B604}"/>
    <dgm:cxn modelId="{AE9FBFD3-70EF-4EC9-BC16-D204D700A848}" srcId="{4B137A64-507F-4B22-AFF1-10066DD842A4}" destId="{3DCFF828-F190-4C12-A314-9A85B3420207}" srcOrd="4" destOrd="0" parTransId="{ECA50D12-A173-480C-A4F0-0731532E71CA}" sibTransId="{0E277645-0A10-4AB5-983A-9CD63FF1526C}"/>
    <dgm:cxn modelId="{F16A83DA-F263-4447-A2A3-6172FB93D7CF}" srcId="{4B137A64-507F-4B22-AFF1-10066DD842A4}" destId="{C5C0770F-4508-4FE4-9C44-B4C7180D62E2}" srcOrd="1" destOrd="0" parTransId="{0F4BACDA-F8DD-4B84-98AE-03730FC822D5}" sibTransId="{6CFE8E00-DBA1-44F5-8BC8-CCC35A90D67C}"/>
    <dgm:cxn modelId="{C09F97E0-D9C3-4AB9-8BC7-B2315E2443B9}" srcId="{08EF038E-F2FF-4A50-9E97-79D83CDB8E0E}" destId="{4B137A64-507F-4B22-AFF1-10066DD842A4}" srcOrd="1" destOrd="0" parTransId="{362F06B8-DF1D-4FA8-A02E-7CC87318DDD2}" sibTransId="{55678183-15A7-46B6-A243-4766A20A2E81}"/>
    <dgm:cxn modelId="{4B7F56E3-22A8-4C6F-B800-F89289B25C3D}" type="presOf" srcId="{08EF038E-F2FF-4A50-9E97-79D83CDB8E0E}" destId="{25A0A986-8809-4B85-9AAD-BDB671F3BB1F}" srcOrd="0" destOrd="0" presId="urn:microsoft.com/office/officeart/2005/8/layout/vList2"/>
    <dgm:cxn modelId="{CDE927ED-2380-4EFA-B673-2C7B03B71E97}" type="presOf" srcId="{C5C0770F-4508-4FE4-9C44-B4C7180D62E2}" destId="{AD008C4C-A98D-40FD-8462-ADA16595E4DD}" srcOrd="0" destOrd="1" presId="urn:microsoft.com/office/officeart/2005/8/layout/vList2"/>
    <dgm:cxn modelId="{B4D209FD-7C3B-4848-9524-1DF64BBB9DA3}" srcId="{251AC8FE-0797-4538-8D9A-2A90129DE8E5}" destId="{19D9FF86-86BC-4595-A096-C99A6D6C5DDD}" srcOrd="4" destOrd="0" parTransId="{1FF83190-07DD-4367-94BE-2093143B6E86}" sibTransId="{FC7DB98C-E060-4AEC-A04D-DFA49A1D6907}"/>
    <dgm:cxn modelId="{C397B1D3-76A8-4542-9D87-28D4BD706AA2}" type="presParOf" srcId="{25A0A986-8809-4B85-9AAD-BDB671F3BB1F}" destId="{F9F08DA4-0D64-4FE4-AF87-49E3E2C1FB18}" srcOrd="0" destOrd="0" presId="urn:microsoft.com/office/officeart/2005/8/layout/vList2"/>
    <dgm:cxn modelId="{805D10FD-07AA-4EE2-AA38-EFE2C1B3BCE5}" type="presParOf" srcId="{25A0A986-8809-4B85-9AAD-BDB671F3BB1F}" destId="{249E82EC-40E6-4DD6-9331-1A9FBAE577CA}" srcOrd="1" destOrd="0" presId="urn:microsoft.com/office/officeart/2005/8/layout/vList2"/>
    <dgm:cxn modelId="{1D1C0325-7782-4A97-8CA0-A81E994ED64C}" type="presParOf" srcId="{25A0A986-8809-4B85-9AAD-BDB671F3BB1F}" destId="{EE3D068B-EE6F-4888-BD44-EC55E4982D42}" srcOrd="2" destOrd="0" presId="urn:microsoft.com/office/officeart/2005/8/layout/vList2"/>
    <dgm:cxn modelId="{9A76A680-1AB7-4B24-8FBA-22784BA1CA7B}" type="presParOf" srcId="{25A0A986-8809-4B85-9AAD-BDB671F3BB1F}" destId="{AD008C4C-A98D-40FD-8462-ADA16595E4DD}" srcOrd="3" destOrd="0" presId="urn:microsoft.com/office/officeart/2005/8/layout/vList2"/>
    <dgm:cxn modelId="{D3F1D66A-14CA-4136-9C90-EAC2D9DB8308}" type="presParOf" srcId="{25A0A986-8809-4B85-9AAD-BDB671F3BB1F}" destId="{53358685-5D64-4C9E-AEA6-E44BBC411E0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DE39A-0F16-4986-8FDD-3C051BE0A851}">
      <dsp:nvSpPr>
        <dsp:cNvPr id="0" name=""/>
        <dsp:cNvSpPr/>
      </dsp:nvSpPr>
      <dsp:spPr>
        <a:xfrm>
          <a:off x="5827" y="2636082"/>
          <a:ext cx="1619075" cy="161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Community Engagement</a:t>
          </a:r>
        </a:p>
      </dsp:txBody>
      <dsp:txXfrm>
        <a:off x="242935" y="2873190"/>
        <a:ext cx="1144859" cy="1144859"/>
      </dsp:txXfrm>
    </dsp:sp>
    <dsp:sp modelId="{B080A746-DC00-44B1-B6AF-B505B6DB81EC}">
      <dsp:nvSpPr>
        <dsp:cNvPr id="0" name=""/>
        <dsp:cNvSpPr/>
      </dsp:nvSpPr>
      <dsp:spPr>
        <a:xfrm>
          <a:off x="1756371" y="2976088"/>
          <a:ext cx="939063" cy="939063"/>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80844" y="3335186"/>
        <a:ext cx="690117" cy="220867"/>
      </dsp:txXfrm>
    </dsp:sp>
    <dsp:sp modelId="{3688482C-BF01-4130-A9E8-18B04D263EF2}">
      <dsp:nvSpPr>
        <dsp:cNvPr id="0" name=""/>
        <dsp:cNvSpPr/>
      </dsp:nvSpPr>
      <dsp:spPr>
        <a:xfrm>
          <a:off x="2826904" y="2636082"/>
          <a:ext cx="1619075" cy="161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Asset Mapping</a:t>
          </a:r>
        </a:p>
      </dsp:txBody>
      <dsp:txXfrm>
        <a:off x="3064012" y="2873190"/>
        <a:ext cx="1144859" cy="1144859"/>
      </dsp:txXfrm>
    </dsp:sp>
    <dsp:sp modelId="{B5AD4D45-B8D8-4699-9831-D8CC05DCE3E5}">
      <dsp:nvSpPr>
        <dsp:cNvPr id="0" name=""/>
        <dsp:cNvSpPr/>
      </dsp:nvSpPr>
      <dsp:spPr>
        <a:xfrm>
          <a:off x="4577448" y="2976088"/>
          <a:ext cx="939063" cy="939063"/>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01921" y="3335186"/>
        <a:ext cx="690117" cy="220867"/>
      </dsp:txXfrm>
    </dsp:sp>
    <dsp:sp modelId="{A9C80369-A5A6-4347-9F29-CC1DD043F465}">
      <dsp:nvSpPr>
        <dsp:cNvPr id="0" name=""/>
        <dsp:cNvSpPr/>
      </dsp:nvSpPr>
      <dsp:spPr>
        <a:xfrm>
          <a:off x="5647980" y="2636082"/>
          <a:ext cx="1619075" cy="161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Strategic Planning </a:t>
          </a:r>
        </a:p>
      </dsp:txBody>
      <dsp:txXfrm>
        <a:off x="5885088" y="2873190"/>
        <a:ext cx="1144859" cy="1144859"/>
      </dsp:txXfrm>
    </dsp:sp>
    <dsp:sp modelId="{0271A60F-5149-41FE-BC17-7378FA524EAC}">
      <dsp:nvSpPr>
        <dsp:cNvPr id="0" name=""/>
        <dsp:cNvSpPr/>
      </dsp:nvSpPr>
      <dsp:spPr>
        <a:xfrm>
          <a:off x="7398524" y="2976088"/>
          <a:ext cx="939063" cy="939063"/>
        </a:xfrm>
        <a:prstGeom prst="mathEqual">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522997" y="3169535"/>
        <a:ext cx="690117" cy="552169"/>
      </dsp:txXfrm>
    </dsp:sp>
    <dsp:sp modelId="{1DF42078-B9B2-41E0-A5A4-1038B1A8F499}">
      <dsp:nvSpPr>
        <dsp:cNvPr id="0" name=""/>
        <dsp:cNvSpPr/>
      </dsp:nvSpPr>
      <dsp:spPr>
        <a:xfrm>
          <a:off x="8469057" y="2636082"/>
          <a:ext cx="1619075" cy="161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Digital Equity + BEAD Plan </a:t>
          </a:r>
        </a:p>
      </dsp:txBody>
      <dsp:txXfrm>
        <a:off x="8706165" y="2873190"/>
        <a:ext cx="1144859" cy="1144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DE39A-0F16-4986-8FDD-3C051BE0A851}">
      <dsp:nvSpPr>
        <dsp:cNvPr id="0" name=""/>
        <dsp:cNvSpPr/>
      </dsp:nvSpPr>
      <dsp:spPr>
        <a:xfrm>
          <a:off x="1580" y="2326494"/>
          <a:ext cx="2094817" cy="20948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Digital Equity</a:t>
          </a:r>
        </a:p>
      </dsp:txBody>
      <dsp:txXfrm>
        <a:off x="308359" y="2633273"/>
        <a:ext cx="1481259" cy="1481259"/>
      </dsp:txXfrm>
    </dsp:sp>
    <dsp:sp modelId="{B080A746-DC00-44B1-B6AF-B505B6DB81EC}">
      <dsp:nvSpPr>
        <dsp:cNvPr id="0" name=""/>
        <dsp:cNvSpPr/>
      </dsp:nvSpPr>
      <dsp:spPr>
        <a:xfrm>
          <a:off x="2266497" y="2766405"/>
          <a:ext cx="1214994" cy="1214994"/>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427544" y="3231019"/>
        <a:ext cx="892900" cy="285766"/>
      </dsp:txXfrm>
    </dsp:sp>
    <dsp:sp modelId="{3688482C-BF01-4130-A9E8-18B04D263EF2}">
      <dsp:nvSpPr>
        <dsp:cNvPr id="0" name=""/>
        <dsp:cNvSpPr/>
      </dsp:nvSpPr>
      <dsp:spPr>
        <a:xfrm>
          <a:off x="3651591" y="2326494"/>
          <a:ext cx="2094817" cy="20948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BEAD Plan</a:t>
          </a:r>
        </a:p>
      </dsp:txBody>
      <dsp:txXfrm>
        <a:off x="3958370" y="2633273"/>
        <a:ext cx="1481259" cy="1481259"/>
      </dsp:txXfrm>
    </dsp:sp>
    <dsp:sp modelId="{B5AD4D45-B8D8-4699-9831-D8CC05DCE3E5}">
      <dsp:nvSpPr>
        <dsp:cNvPr id="0" name=""/>
        <dsp:cNvSpPr/>
      </dsp:nvSpPr>
      <dsp:spPr>
        <a:xfrm>
          <a:off x="5916508" y="2766405"/>
          <a:ext cx="1214994" cy="1214994"/>
        </a:xfrm>
        <a:prstGeom prst="mathEqual">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077555" y="3016694"/>
        <a:ext cx="892900" cy="714416"/>
      </dsp:txXfrm>
    </dsp:sp>
    <dsp:sp modelId="{1DF42078-B9B2-41E0-A5A4-1038B1A8F499}">
      <dsp:nvSpPr>
        <dsp:cNvPr id="0" name=""/>
        <dsp:cNvSpPr/>
      </dsp:nvSpPr>
      <dsp:spPr>
        <a:xfrm>
          <a:off x="7301601" y="2326494"/>
          <a:ext cx="2094817" cy="20948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Competitive Capacity Grants</a:t>
          </a:r>
        </a:p>
      </dsp:txBody>
      <dsp:txXfrm>
        <a:off x="7608380" y="2633273"/>
        <a:ext cx="1481259" cy="1481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CF6E1-1952-448D-BF16-14FC98EB796D}">
      <dsp:nvSpPr>
        <dsp:cNvPr id="0" name=""/>
        <dsp:cNvSpPr/>
      </dsp:nvSpPr>
      <dsp:spPr>
        <a:xfrm>
          <a:off x="2" y="0"/>
          <a:ext cx="11602058" cy="56960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9CEBF-335B-4F95-868C-546ACCE0D8D0}">
      <dsp:nvSpPr>
        <dsp:cNvPr id="0" name=""/>
        <dsp:cNvSpPr/>
      </dsp:nvSpPr>
      <dsp:spPr>
        <a:xfrm>
          <a:off x="71803" y="1708821"/>
          <a:ext cx="923738" cy="22784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NTIA Planning Funds Received by State</a:t>
          </a:r>
        </a:p>
      </dsp:txBody>
      <dsp:txXfrm>
        <a:off x="116896" y="1753914"/>
        <a:ext cx="833552" cy="2188243"/>
      </dsp:txXfrm>
    </dsp:sp>
    <dsp:sp modelId="{F70DBBD1-F3E2-448D-B16D-8F62941AD9A5}">
      <dsp:nvSpPr>
        <dsp:cNvPr id="0" name=""/>
        <dsp:cNvSpPr/>
      </dsp:nvSpPr>
      <dsp:spPr>
        <a:xfrm>
          <a:off x="1090871" y="1708821"/>
          <a:ext cx="923738" cy="227842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FCC Broadband Fabric Map Released</a:t>
          </a:r>
        </a:p>
        <a:p>
          <a:pPr marL="0" lvl="0" indent="0" algn="ctr" defTabSz="488950">
            <a:lnSpc>
              <a:spcPct val="90000"/>
            </a:lnSpc>
            <a:spcBef>
              <a:spcPct val="0"/>
            </a:spcBef>
            <a:spcAft>
              <a:spcPct val="35000"/>
            </a:spcAft>
            <a:buNone/>
          </a:pPr>
          <a:r>
            <a:rPr lang="en-US" sz="1100" kern="1200"/>
            <a:t>(Challenges Begin)</a:t>
          </a:r>
        </a:p>
      </dsp:txBody>
      <dsp:txXfrm>
        <a:off x="1135964" y="1753914"/>
        <a:ext cx="833552" cy="2188243"/>
      </dsp:txXfrm>
    </dsp:sp>
    <dsp:sp modelId="{5155BECD-0166-4575-89A5-C6A20408AB48}">
      <dsp:nvSpPr>
        <dsp:cNvPr id="0" name=""/>
        <dsp:cNvSpPr/>
      </dsp:nvSpPr>
      <dsp:spPr>
        <a:xfrm>
          <a:off x="2099076" y="1701189"/>
          <a:ext cx="923738" cy="227842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Challenge Period Ends</a:t>
          </a:r>
        </a:p>
      </dsp:txBody>
      <dsp:txXfrm>
        <a:off x="2144169" y="1746282"/>
        <a:ext cx="833552" cy="2188243"/>
      </dsp:txXfrm>
    </dsp:sp>
    <dsp:sp modelId="{F1E43A26-7A73-480E-AED4-0D2F2ECA694F}">
      <dsp:nvSpPr>
        <dsp:cNvPr id="0" name=""/>
        <dsp:cNvSpPr/>
      </dsp:nvSpPr>
      <dsp:spPr>
        <a:xfrm>
          <a:off x="3177799" y="1731355"/>
          <a:ext cx="923738" cy="227842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Final Broadband Fabric Map Approved</a:t>
          </a:r>
        </a:p>
      </dsp:txBody>
      <dsp:txXfrm>
        <a:off x="3222892" y="1776448"/>
        <a:ext cx="833552" cy="2188243"/>
      </dsp:txXfrm>
    </dsp:sp>
    <dsp:sp modelId="{265047F0-61F6-4119-8CFE-66D496E19777}">
      <dsp:nvSpPr>
        <dsp:cNvPr id="0" name=""/>
        <dsp:cNvSpPr/>
      </dsp:nvSpPr>
      <dsp:spPr>
        <a:xfrm>
          <a:off x="4216913" y="1708821"/>
          <a:ext cx="923738" cy="227842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BEAD Funds Allocated Based on Final Map</a:t>
          </a:r>
        </a:p>
      </dsp:txBody>
      <dsp:txXfrm>
        <a:off x="4262006" y="1753914"/>
        <a:ext cx="833552" cy="2188243"/>
      </dsp:txXfrm>
    </dsp:sp>
    <dsp:sp modelId="{6393B034-9AB0-4B26-A85F-C98972E3F374}">
      <dsp:nvSpPr>
        <dsp:cNvPr id="0" name=""/>
        <dsp:cNvSpPr/>
      </dsp:nvSpPr>
      <dsp:spPr>
        <a:xfrm>
          <a:off x="5265466" y="1708821"/>
          <a:ext cx="923738" cy="2278429"/>
        </a:xfrm>
        <a:prstGeom prst="roundRect">
          <a:avLst/>
        </a:prstGeom>
        <a:gradFill flip="none" rotWithShape="1">
          <a:gsLst>
            <a:gs pos="0">
              <a:srgbClr val="FFC000"/>
            </a:gs>
            <a:gs pos="83000">
              <a:schemeClr val="accent4">
                <a:lumMod val="45000"/>
                <a:lumOff val="55000"/>
              </a:schemeClr>
            </a:gs>
            <a:gs pos="100000">
              <a:schemeClr val="accent4">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BEAD 5 Year Action Plan Due</a:t>
          </a:r>
        </a:p>
        <a:p>
          <a:pPr marL="0" lvl="0" indent="0" algn="ctr" defTabSz="533400">
            <a:lnSpc>
              <a:spcPct val="90000"/>
            </a:lnSpc>
            <a:spcBef>
              <a:spcPct val="0"/>
            </a:spcBef>
            <a:spcAft>
              <a:spcPct val="35000"/>
            </a:spcAft>
            <a:buNone/>
          </a:pPr>
          <a:r>
            <a:rPr lang="en-US" sz="1000" kern="1200"/>
            <a:t>+270 days from Planning Funds Received</a:t>
          </a:r>
        </a:p>
      </dsp:txBody>
      <dsp:txXfrm>
        <a:off x="5310559" y="1753914"/>
        <a:ext cx="833552" cy="2188243"/>
      </dsp:txXfrm>
    </dsp:sp>
    <dsp:sp modelId="{5D5E474C-7826-4EBC-A9DF-D924430F4212}">
      <dsp:nvSpPr>
        <dsp:cNvPr id="0" name=""/>
        <dsp:cNvSpPr/>
      </dsp:nvSpPr>
      <dsp:spPr>
        <a:xfrm>
          <a:off x="6397988" y="1722583"/>
          <a:ext cx="923738" cy="2278429"/>
        </a:xfrm>
        <a:prstGeom prst="roundRect">
          <a:avLst/>
        </a:prstGeom>
        <a:gradFill rotWithShape="0">
          <a:gsLst>
            <a:gs pos="0">
              <a:srgbClr val="FFC000"/>
            </a:gs>
            <a:gs pos="83000">
              <a:schemeClr val="accent4">
                <a:lumMod val="45000"/>
                <a:lumOff val="55000"/>
              </a:schemeClr>
            </a:gs>
            <a:gs pos="100000">
              <a:schemeClr val="accent4">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DEA 5 Year Action Plan Due</a:t>
          </a:r>
        </a:p>
        <a:p>
          <a:pPr marL="0" lvl="0" indent="0" algn="ctr" defTabSz="533400">
            <a:lnSpc>
              <a:spcPct val="90000"/>
            </a:lnSpc>
            <a:spcBef>
              <a:spcPct val="0"/>
            </a:spcBef>
            <a:spcAft>
              <a:spcPct val="35000"/>
            </a:spcAft>
            <a:buNone/>
          </a:pPr>
          <a:r>
            <a:rPr lang="en-US" sz="1000" kern="1200"/>
            <a:t>+12 months from Planning Funds Received</a:t>
          </a:r>
        </a:p>
      </dsp:txBody>
      <dsp:txXfrm>
        <a:off x="6443081" y="1767676"/>
        <a:ext cx="833552" cy="2188243"/>
      </dsp:txXfrm>
    </dsp:sp>
    <dsp:sp modelId="{F3A1E69B-A605-4275-BA42-D652E2361458}">
      <dsp:nvSpPr>
        <dsp:cNvPr id="0" name=""/>
        <dsp:cNvSpPr/>
      </dsp:nvSpPr>
      <dsp:spPr>
        <a:xfrm>
          <a:off x="7450311" y="1708821"/>
          <a:ext cx="923738" cy="227842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BEAD Initial Proposal Due</a:t>
          </a:r>
        </a:p>
        <a:p>
          <a:pPr marL="0" lvl="0" indent="0" algn="ctr" defTabSz="533400">
            <a:lnSpc>
              <a:spcPct val="90000"/>
            </a:lnSpc>
            <a:spcBef>
              <a:spcPct val="0"/>
            </a:spcBef>
            <a:spcAft>
              <a:spcPct val="35000"/>
            </a:spcAft>
            <a:buNone/>
          </a:pPr>
          <a:r>
            <a:rPr lang="en-US" sz="1000" kern="1200"/>
            <a:t>+ 180 days from funding allocation</a:t>
          </a:r>
        </a:p>
      </dsp:txBody>
      <dsp:txXfrm>
        <a:off x="7495404" y="1753914"/>
        <a:ext cx="833552" cy="2188243"/>
      </dsp:txXfrm>
    </dsp:sp>
    <dsp:sp modelId="{24242EC8-6922-45C2-B2B1-342741BA409F}">
      <dsp:nvSpPr>
        <dsp:cNvPr id="0" name=""/>
        <dsp:cNvSpPr/>
      </dsp:nvSpPr>
      <dsp:spPr>
        <a:xfrm>
          <a:off x="8529468" y="1708821"/>
          <a:ext cx="923738" cy="22784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BEAD Initial Proposal Approved- </a:t>
          </a:r>
          <a:r>
            <a:rPr lang="en-US" sz="1000" kern="1200"/>
            <a:t>20% BEAD Funding Awarded</a:t>
          </a:r>
        </a:p>
      </dsp:txBody>
      <dsp:txXfrm>
        <a:off x="8574561" y="1753914"/>
        <a:ext cx="833552" cy="2188243"/>
      </dsp:txXfrm>
    </dsp:sp>
    <dsp:sp modelId="{E80C1EA4-D07A-472B-915D-A374AB35E9CC}">
      <dsp:nvSpPr>
        <dsp:cNvPr id="0" name=""/>
        <dsp:cNvSpPr/>
      </dsp:nvSpPr>
      <dsp:spPr>
        <a:xfrm>
          <a:off x="9607231" y="1708821"/>
          <a:ext cx="923738" cy="227842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BEAD Final Proposal Due</a:t>
          </a:r>
        </a:p>
        <a:p>
          <a:pPr marL="0" lvl="0" indent="0" algn="ctr" defTabSz="533400">
            <a:lnSpc>
              <a:spcPct val="90000"/>
            </a:lnSpc>
            <a:spcBef>
              <a:spcPct val="0"/>
            </a:spcBef>
            <a:spcAft>
              <a:spcPct val="35000"/>
            </a:spcAft>
            <a:buNone/>
          </a:pPr>
          <a:r>
            <a:rPr lang="en-US" sz="1000" kern="1200"/>
            <a:t>+12 months from Initial Proposal Approved</a:t>
          </a:r>
        </a:p>
      </dsp:txBody>
      <dsp:txXfrm>
        <a:off x="9652324" y="1753914"/>
        <a:ext cx="833552" cy="2188243"/>
      </dsp:txXfrm>
    </dsp:sp>
    <dsp:sp modelId="{989207C2-5361-4B39-979F-FBAB3CC5036A}">
      <dsp:nvSpPr>
        <dsp:cNvPr id="0" name=""/>
        <dsp:cNvSpPr/>
      </dsp:nvSpPr>
      <dsp:spPr>
        <a:xfrm>
          <a:off x="10678324" y="1698751"/>
          <a:ext cx="923738" cy="22784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BEAD Final Proposal </a:t>
          </a:r>
          <a:r>
            <a:rPr lang="en-US" sz="1000" kern="1200"/>
            <a:t>Approved-80% BEAD Funding Awarded</a:t>
          </a:r>
        </a:p>
      </dsp:txBody>
      <dsp:txXfrm>
        <a:off x="10723417" y="1743844"/>
        <a:ext cx="833552" cy="2188243"/>
      </dsp:txXfrm>
    </dsp:sp>
    <dsp:sp modelId="{07A67A89-FFE8-4A35-BDBA-0FC8598C042C}">
      <dsp:nvSpPr>
        <dsp:cNvPr id="0" name=""/>
        <dsp:cNvSpPr/>
      </dsp:nvSpPr>
      <dsp:spPr>
        <a:xfrm>
          <a:off x="3558001" y="4693108"/>
          <a:ext cx="514041" cy="1002964"/>
        </a:xfrm>
        <a:prstGeom prst="roundRect">
          <a:avLst/>
        </a:prstGeom>
        <a:gradFill flip="none" rotWithShape="1">
          <a:gsLst>
            <a:gs pos="0">
              <a:srgbClr val="FFC000"/>
            </a:gs>
            <a:gs pos="83000">
              <a:schemeClr val="accent4">
                <a:lumMod val="45000"/>
                <a:lumOff val="55000"/>
              </a:schemeClr>
            </a:gs>
            <a:gs pos="100000">
              <a:schemeClr val="accent4">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583094" y="4718201"/>
        <a:ext cx="463855" cy="952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37D89-E7F6-42C8-B9F5-A86BF9F9A63E}">
      <dsp:nvSpPr>
        <dsp:cNvPr id="0" name=""/>
        <dsp:cNvSpPr/>
      </dsp:nvSpPr>
      <dsp:spPr>
        <a:xfrm>
          <a:off x="5070" y="1986755"/>
          <a:ext cx="1571986" cy="14451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Planning</a:t>
          </a:r>
        </a:p>
        <a:p>
          <a:pPr marL="114300" lvl="1" indent="-114300" algn="l" defTabSz="622300">
            <a:lnSpc>
              <a:spcPct val="90000"/>
            </a:lnSpc>
            <a:spcBef>
              <a:spcPct val="0"/>
            </a:spcBef>
            <a:spcAft>
              <a:spcPct val="15000"/>
            </a:spcAft>
            <a:buChar char="•"/>
          </a:pPr>
          <a:r>
            <a:rPr lang="en-US" sz="1400" kern="1200" dirty="0"/>
            <a:t>Engagement</a:t>
          </a:r>
        </a:p>
        <a:p>
          <a:pPr marL="114300" lvl="1" indent="-114300" algn="l" defTabSz="622300">
            <a:lnSpc>
              <a:spcPct val="90000"/>
            </a:lnSpc>
            <a:spcBef>
              <a:spcPct val="0"/>
            </a:spcBef>
            <a:spcAft>
              <a:spcPct val="15000"/>
            </a:spcAft>
            <a:buChar char="•"/>
          </a:pPr>
          <a:r>
            <a:rPr lang="en-US" sz="1400" kern="1200" dirty="0"/>
            <a:t>Asset mapping</a:t>
          </a:r>
        </a:p>
      </dsp:txBody>
      <dsp:txXfrm>
        <a:off x="47397" y="2029082"/>
        <a:ext cx="1487332" cy="1360501"/>
      </dsp:txXfrm>
    </dsp:sp>
    <dsp:sp modelId="{7699F76A-532D-48C5-93F6-1F4BD7C5DD5B}">
      <dsp:nvSpPr>
        <dsp:cNvPr id="0" name=""/>
        <dsp:cNvSpPr/>
      </dsp:nvSpPr>
      <dsp:spPr>
        <a:xfrm>
          <a:off x="1734256" y="2514407"/>
          <a:ext cx="333261" cy="389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34256" y="2592377"/>
        <a:ext cx="233283" cy="233912"/>
      </dsp:txXfrm>
    </dsp:sp>
    <dsp:sp modelId="{E32E9BFD-C82F-4AB7-A748-57E0DA8BA455}">
      <dsp:nvSpPr>
        <dsp:cNvPr id="0" name=""/>
        <dsp:cNvSpPr/>
      </dsp:nvSpPr>
      <dsp:spPr>
        <a:xfrm>
          <a:off x="2205852" y="1986755"/>
          <a:ext cx="1571986" cy="14451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Together</a:t>
          </a:r>
        </a:p>
        <a:p>
          <a:pPr marL="114300" lvl="1" indent="-114300" algn="l" defTabSz="622300">
            <a:lnSpc>
              <a:spcPct val="90000"/>
            </a:lnSpc>
            <a:spcBef>
              <a:spcPct val="0"/>
            </a:spcBef>
            <a:spcAft>
              <a:spcPct val="15000"/>
            </a:spcAft>
            <a:buChar char="•"/>
          </a:pPr>
          <a:r>
            <a:rPr lang="en-US" sz="1400" kern="1200" dirty="0"/>
            <a:t>BEAD &amp; DEA </a:t>
          </a:r>
        </a:p>
        <a:p>
          <a:pPr marL="114300" lvl="1" indent="-114300" algn="l" defTabSz="622300">
            <a:lnSpc>
              <a:spcPct val="90000"/>
            </a:lnSpc>
            <a:spcBef>
              <a:spcPct val="0"/>
            </a:spcBef>
            <a:spcAft>
              <a:spcPct val="15000"/>
            </a:spcAft>
            <a:buChar char="•"/>
          </a:pPr>
          <a:r>
            <a:rPr lang="en-US" sz="1400" kern="1200" dirty="0"/>
            <a:t>5 year plan</a:t>
          </a:r>
        </a:p>
      </dsp:txBody>
      <dsp:txXfrm>
        <a:off x="2248179" y="2029082"/>
        <a:ext cx="1487332" cy="1360501"/>
      </dsp:txXfrm>
    </dsp:sp>
    <dsp:sp modelId="{66C6553A-9687-4B6F-894E-FB18F2C91EC2}">
      <dsp:nvSpPr>
        <dsp:cNvPr id="0" name=""/>
        <dsp:cNvSpPr/>
      </dsp:nvSpPr>
      <dsp:spPr>
        <a:xfrm>
          <a:off x="3935038" y="2514407"/>
          <a:ext cx="333261" cy="389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35038" y="2592377"/>
        <a:ext cx="233283" cy="233912"/>
      </dsp:txXfrm>
    </dsp:sp>
    <dsp:sp modelId="{CD0FADEA-0BE4-4AD7-9392-85F7D2FC4E8F}">
      <dsp:nvSpPr>
        <dsp:cNvPr id="0" name=""/>
        <dsp:cNvSpPr/>
      </dsp:nvSpPr>
      <dsp:spPr>
        <a:xfrm>
          <a:off x="4406634" y="1986755"/>
          <a:ext cx="1571986" cy="14451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Federal Government</a:t>
          </a:r>
        </a:p>
        <a:p>
          <a:pPr marL="114300" lvl="1" indent="-114300" algn="l" defTabSz="622300">
            <a:lnSpc>
              <a:spcPct val="90000"/>
            </a:lnSpc>
            <a:spcBef>
              <a:spcPct val="0"/>
            </a:spcBef>
            <a:spcAft>
              <a:spcPct val="15000"/>
            </a:spcAft>
            <a:buChar char="•"/>
          </a:pPr>
          <a:r>
            <a:rPr lang="en-US" sz="1400" kern="1200" dirty="0"/>
            <a:t>Plan review</a:t>
          </a:r>
        </a:p>
      </dsp:txBody>
      <dsp:txXfrm>
        <a:off x="4448961" y="2029082"/>
        <a:ext cx="1487332" cy="1360501"/>
      </dsp:txXfrm>
    </dsp:sp>
    <dsp:sp modelId="{716BE40E-A55A-40EF-BB8B-13670196FEBC}">
      <dsp:nvSpPr>
        <dsp:cNvPr id="0" name=""/>
        <dsp:cNvSpPr/>
      </dsp:nvSpPr>
      <dsp:spPr>
        <a:xfrm>
          <a:off x="6135820" y="2514407"/>
          <a:ext cx="333261" cy="389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135820" y="2592377"/>
        <a:ext cx="233283" cy="233912"/>
      </dsp:txXfrm>
    </dsp:sp>
    <dsp:sp modelId="{850565F7-25A7-4949-BFA0-2D649F0615CD}">
      <dsp:nvSpPr>
        <dsp:cNvPr id="0" name=""/>
        <dsp:cNvSpPr/>
      </dsp:nvSpPr>
      <dsp:spPr>
        <a:xfrm>
          <a:off x="6607416" y="1986755"/>
          <a:ext cx="1571986" cy="14451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t>State Government</a:t>
          </a:r>
        </a:p>
        <a:p>
          <a:pPr marL="114300" lvl="1" indent="-114300" algn="l" defTabSz="622300">
            <a:lnSpc>
              <a:spcPct val="90000"/>
            </a:lnSpc>
            <a:spcBef>
              <a:spcPct val="0"/>
            </a:spcBef>
            <a:spcAft>
              <a:spcPct val="15000"/>
            </a:spcAft>
            <a:buChar char="•"/>
          </a:pPr>
          <a:r>
            <a:rPr lang="en-US" sz="1400" kern="1200" dirty="0"/>
            <a:t>Funding from BEAD &amp; DE </a:t>
          </a:r>
        </a:p>
        <a:p>
          <a:pPr marL="114300" lvl="1" indent="-114300" algn="l" defTabSz="622300">
            <a:lnSpc>
              <a:spcPct val="90000"/>
            </a:lnSpc>
            <a:spcBef>
              <a:spcPct val="0"/>
            </a:spcBef>
            <a:spcAft>
              <a:spcPct val="15000"/>
            </a:spcAft>
            <a:buChar char="•"/>
          </a:pPr>
          <a:endParaRPr lang="en-US" sz="1400" kern="1200" dirty="0"/>
        </a:p>
      </dsp:txBody>
      <dsp:txXfrm>
        <a:off x="6649743" y="2029082"/>
        <a:ext cx="1487332" cy="1360501"/>
      </dsp:txXfrm>
    </dsp:sp>
    <dsp:sp modelId="{0A3AF456-16D6-4099-B3AE-CA60C3297C53}">
      <dsp:nvSpPr>
        <dsp:cNvPr id="0" name=""/>
        <dsp:cNvSpPr/>
      </dsp:nvSpPr>
      <dsp:spPr>
        <a:xfrm>
          <a:off x="8336601" y="2514407"/>
          <a:ext cx="333261" cy="389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336601" y="2592377"/>
        <a:ext cx="233283" cy="233912"/>
      </dsp:txXfrm>
    </dsp:sp>
    <dsp:sp modelId="{47AE4B1B-EB5E-4A78-923A-9998E36EA063}">
      <dsp:nvSpPr>
        <dsp:cNvPr id="0" name=""/>
        <dsp:cNvSpPr/>
      </dsp:nvSpPr>
      <dsp:spPr>
        <a:xfrm>
          <a:off x="8808198" y="1986755"/>
          <a:ext cx="1571986" cy="14451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Communities</a:t>
          </a:r>
        </a:p>
        <a:p>
          <a:pPr marL="114300" lvl="1" indent="-114300" algn="l" defTabSz="622300">
            <a:lnSpc>
              <a:spcPct val="90000"/>
            </a:lnSpc>
            <a:spcBef>
              <a:spcPct val="0"/>
            </a:spcBef>
            <a:spcAft>
              <a:spcPct val="15000"/>
            </a:spcAft>
            <a:buChar char="•"/>
          </a:pPr>
          <a:r>
            <a:rPr lang="en-US" sz="1400" kern="1200" dirty="0"/>
            <a:t>Competitive grant process </a:t>
          </a:r>
        </a:p>
      </dsp:txBody>
      <dsp:txXfrm>
        <a:off x="8850525" y="2029082"/>
        <a:ext cx="1487332" cy="1360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5D0EF-E04D-4278-918F-741BE9F52678}">
      <dsp:nvSpPr>
        <dsp:cNvPr id="0" name=""/>
        <dsp:cNvSpPr/>
      </dsp:nvSpPr>
      <dsp:spPr>
        <a:xfrm>
          <a:off x="0" y="13027"/>
          <a:ext cx="7294267" cy="7488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DE &amp; BEAD Plans</a:t>
          </a:r>
        </a:p>
      </dsp:txBody>
      <dsp:txXfrm>
        <a:off x="0" y="13027"/>
        <a:ext cx="7294267" cy="748800"/>
      </dsp:txXfrm>
    </dsp:sp>
    <dsp:sp modelId="{9DD1A486-8CA7-4B91-88DC-BBB8111814FD}">
      <dsp:nvSpPr>
        <dsp:cNvPr id="0" name=""/>
        <dsp:cNvSpPr/>
      </dsp:nvSpPr>
      <dsp:spPr>
        <a:xfrm>
          <a:off x="0" y="761827"/>
          <a:ext cx="7294267" cy="242658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Community Champions</a:t>
          </a:r>
        </a:p>
        <a:p>
          <a:pPr marL="457200" lvl="2" indent="-228600" algn="l" defTabSz="1155700">
            <a:lnSpc>
              <a:spcPct val="90000"/>
            </a:lnSpc>
            <a:spcBef>
              <a:spcPct val="0"/>
            </a:spcBef>
            <a:spcAft>
              <a:spcPct val="15000"/>
            </a:spcAft>
            <a:buChar char="•"/>
          </a:pPr>
          <a:r>
            <a:rPr lang="en-US" sz="2600" kern="1200"/>
            <a:t>Listening Sessions</a:t>
          </a:r>
        </a:p>
        <a:p>
          <a:pPr marL="457200" lvl="2" indent="-228600" algn="l" defTabSz="1155700">
            <a:lnSpc>
              <a:spcPct val="90000"/>
            </a:lnSpc>
            <a:spcBef>
              <a:spcPct val="0"/>
            </a:spcBef>
            <a:spcAft>
              <a:spcPct val="15000"/>
            </a:spcAft>
            <a:buChar char="•"/>
          </a:pPr>
          <a:r>
            <a:rPr lang="en-US" sz="2600" kern="1200" dirty="0"/>
            <a:t>Meeting Spaces</a:t>
          </a:r>
        </a:p>
        <a:p>
          <a:pPr marL="457200" lvl="2" indent="-228600" algn="l" defTabSz="1155700" rtl="0">
            <a:lnSpc>
              <a:spcPct val="90000"/>
            </a:lnSpc>
            <a:spcBef>
              <a:spcPct val="0"/>
            </a:spcBef>
            <a:spcAft>
              <a:spcPct val="15000"/>
            </a:spcAft>
            <a:buChar char="•"/>
          </a:pPr>
          <a:r>
            <a:rPr lang="en-US" sz="2600" kern="1200" dirty="0"/>
            <a:t>Assets</a:t>
          </a:r>
          <a:r>
            <a:rPr lang="en-US" sz="2600" kern="1200" dirty="0">
              <a:latin typeface="Montserrat Semi Bold"/>
            </a:rPr>
            <a:t> </a:t>
          </a:r>
          <a:endParaRPr lang="en-US" sz="2600" kern="1200" dirty="0"/>
        </a:p>
        <a:p>
          <a:pPr marL="457200" lvl="2" indent="-228600" algn="l" defTabSz="1155700">
            <a:lnSpc>
              <a:spcPct val="90000"/>
            </a:lnSpc>
            <a:spcBef>
              <a:spcPct val="0"/>
            </a:spcBef>
            <a:spcAft>
              <a:spcPct val="15000"/>
            </a:spcAft>
            <a:buChar char="•"/>
          </a:pPr>
          <a:r>
            <a:rPr lang="en-US" sz="2600" kern="1200"/>
            <a:t>Barriers</a:t>
          </a:r>
        </a:p>
      </dsp:txBody>
      <dsp:txXfrm>
        <a:off x="0" y="761827"/>
        <a:ext cx="7294267" cy="2426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6347-CC05-454F-B756-E6B92CDAF3B0}">
      <dsp:nvSpPr>
        <dsp:cNvPr id="0" name=""/>
        <dsp:cNvSpPr/>
      </dsp:nvSpPr>
      <dsp:spPr>
        <a:xfrm>
          <a:off x="-4559795" y="-699287"/>
          <a:ext cx="5432805" cy="5432805"/>
        </a:xfrm>
        <a:prstGeom prst="blockArc">
          <a:avLst>
            <a:gd name="adj1" fmla="val 18900000"/>
            <a:gd name="adj2" fmla="val 2700000"/>
            <a:gd name="adj3" fmla="val 398"/>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63D3B8-44FA-4E40-A0A2-759F26860968}">
      <dsp:nvSpPr>
        <dsp:cNvPr id="0" name=""/>
        <dsp:cNvSpPr/>
      </dsp:nvSpPr>
      <dsp:spPr>
        <a:xfrm>
          <a:off x="283001" y="183396"/>
          <a:ext cx="6539167" cy="36663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0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a:t>Broadband Community Champions</a:t>
          </a:r>
          <a:endParaRPr lang="en-US" sz="1800" b="1" kern="1200">
            <a:latin typeface="Montserrat Semi Bold"/>
          </a:endParaRPr>
        </a:p>
      </dsp:txBody>
      <dsp:txXfrm>
        <a:off x="283001" y="183396"/>
        <a:ext cx="6539167" cy="366630"/>
      </dsp:txXfrm>
    </dsp:sp>
    <dsp:sp modelId="{9329427B-3053-47AF-AF84-406DA972ECA7}">
      <dsp:nvSpPr>
        <dsp:cNvPr id="0" name=""/>
        <dsp:cNvSpPr/>
      </dsp:nvSpPr>
      <dsp:spPr>
        <a:xfrm>
          <a:off x="53856" y="137567"/>
          <a:ext cx="458288" cy="45828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859B370-4DEF-4B64-B8E0-3B3050F8C3E1}">
      <dsp:nvSpPr>
        <dsp:cNvPr id="0" name=""/>
        <dsp:cNvSpPr/>
      </dsp:nvSpPr>
      <dsp:spPr>
        <a:xfrm>
          <a:off x="615018" y="733665"/>
          <a:ext cx="6207150" cy="36663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0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Economic Development</a:t>
          </a:r>
          <a:r>
            <a:rPr lang="en-US" sz="1800" kern="1200">
              <a:latin typeface="Montserrat Semi Bold"/>
            </a:rPr>
            <a:t>/Workforce</a:t>
          </a:r>
          <a:endParaRPr lang="en-US" sz="1800" kern="1200"/>
        </a:p>
      </dsp:txBody>
      <dsp:txXfrm>
        <a:off x="615018" y="733665"/>
        <a:ext cx="6207150" cy="366630"/>
      </dsp:txXfrm>
    </dsp:sp>
    <dsp:sp modelId="{35AD46DE-884F-4BEE-BF86-69C22F8C5F4B}">
      <dsp:nvSpPr>
        <dsp:cNvPr id="0" name=""/>
        <dsp:cNvSpPr/>
      </dsp:nvSpPr>
      <dsp:spPr>
        <a:xfrm>
          <a:off x="385874" y="687836"/>
          <a:ext cx="458288" cy="45828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497A75E-25F1-4332-99B2-76E9714914F0}">
      <dsp:nvSpPr>
        <dsp:cNvPr id="0" name=""/>
        <dsp:cNvSpPr/>
      </dsp:nvSpPr>
      <dsp:spPr>
        <a:xfrm>
          <a:off x="796962" y="1283530"/>
          <a:ext cx="6025206" cy="36663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0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Library/Museum</a:t>
          </a:r>
        </a:p>
      </dsp:txBody>
      <dsp:txXfrm>
        <a:off x="796962" y="1283530"/>
        <a:ext cx="6025206" cy="366630"/>
      </dsp:txXfrm>
    </dsp:sp>
    <dsp:sp modelId="{3332F95F-0DA8-4F95-A621-E1B9D20B5BF7}">
      <dsp:nvSpPr>
        <dsp:cNvPr id="0" name=""/>
        <dsp:cNvSpPr/>
      </dsp:nvSpPr>
      <dsp:spPr>
        <a:xfrm>
          <a:off x="567817" y="1237701"/>
          <a:ext cx="458288" cy="45828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4A7F3EE-3E49-439F-B71A-045CEBC5D1F5}">
      <dsp:nvSpPr>
        <dsp:cNvPr id="0" name=""/>
        <dsp:cNvSpPr/>
      </dsp:nvSpPr>
      <dsp:spPr>
        <a:xfrm>
          <a:off x="855055" y="1833799"/>
          <a:ext cx="5967113" cy="36663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0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Local </a:t>
          </a:r>
          <a:r>
            <a:rPr lang="en-US" sz="1800" kern="1200">
              <a:latin typeface="Montserrat Semi Bold"/>
            </a:rPr>
            <a:t>Governments</a:t>
          </a:r>
          <a:endParaRPr lang="en-US" sz="1800" kern="1200"/>
        </a:p>
      </dsp:txBody>
      <dsp:txXfrm>
        <a:off x="855055" y="1833799"/>
        <a:ext cx="5967113" cy="366630"/>
      </dsp:txXfrm>
    </dsp:sp>
    <dsp:sp modelId="{41642E29-B3C9-4F3F-8F7F-E5C4AB5BEC8B}">
      <dsp:nvSpPr>
        <dsp:cNvPr id="0" name=""/>
        <dsp:cNvSpPr/>
      </dsp:nvSpPr>
      <dsp:spPr>
        <a:xfrm>
          <a:off x="625910" y="1787970"/>
          <a:ext cx="458288" cy="45828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AF358E8-A365-49D8-A377-14ED2DFF523A}">
      <dsp:nvSpPr>
        <dsp:cNvPr id="0" name=""/>
        <dsp:cNvSpPr/>
      </dsp:nvSpPr>
      <dsp:spPr>
        <a:xfrm>
          <a:off x="796962" y="2384068"/>
          <a:ext cx="6025206" cy="36663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0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School/Education </a:t>
          </a:r>
          <a:r>
            <a:rPr lang="en-US" sz="1800" kern="1200" dirty="0">
              <a:latin typeface="Montserrat Semi Bold"/>
            </a:rPr>
            <a:t>Sectors/Faith Based organizations</a:t>
          </a:r>
          <a:endParaRPr lang="en-US" sz="1800" kern="1200" dirty="0"/>
        </a:p>
      </dsp:txBody>
      <dsp:txXfrm>
        <a:off x="796962" y="2384068"/>
        <a:ext cx="6025206" cy="366630"/>
      </dsp:txXfrm>
    </dsp:sp>
    <dsp:sp modelId="{814058B9-D858-4780-A1E3-1CC610520601}">
      <dsp:nvSpPr>
        <dsp:cNvPr id="0" name=""/>
        <dsp:cNvSpPr/>
      </dsp:nvSpPr>
      <dsp:spPr>
        <a:xfrm>
          <a:off x="567817" y="2338239"/>
          <a:ext cx="458288" cy="45828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8E62FAA-468E-43AC-92FB-8C855A11E75E}">
      <dsp:nvSpPr>
        <dsp:cNvPr id="0" name=""/>
        <dsp:cNvSpPr/>
      </dsp:nvSpPr>
      <dsp:spPr>
        <a:xfrm>
          <a:off x="615018" y="2933934"/>
          <a:ext cx="6207150" cy="36663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0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a:latin typeface="Montserrat Semi Bold"/>
            </a:rPr>
            <a:t>Housing Authorities</a:t>
          </a:r>
          <a:endParaRPr lang="en-US" sz="1800" kern="1200"/>
        </a:p>
      </dsp:txBody>
      <dsp:txXfrm>
        <a:off x="615018" y="2933934"/>
        <a:ext cx="6207150" cy="366630"/>
      </dsp:txXfrm>
    </dsp:sp>
    <dsp:sp modelId="{0A43A3F3-91A4-4F05-BFD5-42063DE86769}">
      <dsp:nvSpPr>
        <dsp:cNvPr id="0" name=""/>
        <dsp:cNvSpPr/>
      </dsp:nvSpPr>
      <dsp:spPr>
        <a:xfrm>
          <a:off x="385874" y="2888105"/>
          <a:ext cx="458288" cy="45828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F9C7B51-ECBA-477C-97CA-65210D1C5B70}">
      <dsp:nvSpPr>
        <dsp:cNvPr id="0" name=""/>
        <dsp:cNvSpPr/>
      </dsp:nvSpPr>
      <dsp:spPr>
        <a:xfrm>
          <a:off x="283001" y="3484203"/>
          <a:ext cx="6539167" cy="36663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10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Organizations Serving Covered Populations</a:t>
          </a:r>
        </a:p>
      </dsp:txBody>
      <dsp:txXfrm>
        <a:off x="283001" y="3484203"/>
        <a:ext cx="6539167" cy="366630"/>
      </dsp:txXfrm>
    </dsp:sp>
    <dsp:sp modelId="{023C7B43-90C8-4A7E-A621-ADDF5BE2AD72}">
      <dsp:nvSpPr>
        <dsp:cNvPr id="0" name=""/>
        <dsp:cNvSpPr/>
      </dsp:nvSpPr>
      <dsp:spPr>
        <a:xfrm>
          <a:off x="53856" y="3438374"/>
          <a:ext cx="458288" cy="45828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23010-8DEE-4C88-92E8-3A2D52092BB8}">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05D2D8B2-0AFD-4623-BF70-1F9D5177B883}">
      <dsp:nvSpPr>
        <dsp:cNvPr id="0" name=""/>
        <dsp:cNvSpPr/>
      </dsp:nvSpPr>
      <dsp:spPr>
        <a:xfrm>
          <a:off x="8061" y="5979"/>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511300">
            <a:lnSpc>
              <a:spcPct val="90000"/>
            </a:lnSpc>
            <a:spcBef>
              <a:spcPct val="0"/>
            </a:spcBef>
            <a:spcAft>
              <a:spcPct val="35000"/>
            </a:spcAft>
            <a:buNone/>
          </a:pPr>
          <a:r>
            <a:rPr lang="en-US" sz="3400" kern="1200" dirty="0"/>
            <a:t>Core Group</a:t>
          </a:r>
        </a:p>
      </dsp:txBody>
      <dsp:txXfrm>
        <a:off x="8061" y="5979"/>
        <a:ext cx="3034531" cy="1820718"/>
      </dsp:txXfrm>
    </dsp:sp>
    <dsp:sp modelId="{78E5C29D-0371-4BEE-88DA-06E4DF852543}">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95E87396-2EE1-4953-9EF4-8FDCF71FB893}">
      <dsp:nvSpPr>
        <dsp:cNvPr id="0" name=""/>
        <dsp:cNvSpPr/>
      </dsp:nvSpPr>
      <dsp:spPr>
        <a:xfrm>
          <a:off x="3740534" y="5979"/>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511300">
            <a:lnSpc>
              <a:spcPct val="90000"/>
            </a:lnSpc>
            <a:spcBef>
              <a:spcPct val="0"/>
            </a:spcBef>
            <a:spcAft>
              <a:spcPct val="35000"/>
            </a:spcAft>
            <a:buNone/>
          </a:pPr>
          <a:r>
            <a:rPr lang="en-US" sz="3400" kern="1200" dirty="0"/>
            <a:t>Establish Goals and Measure Success</a:t>
          </a:r>
        </a:p>
      </dsp:txBody>
      <dsp:txXfrm>
        <a:off x="3740534" y="5979"/>
        <a:ext cx="3034531" cy="1820718"/>
      </dsp:txXfrm>
    </dsp:sp>
    <dsp:sp modelId="{F6561F09-76F0-4CB4-9470-DA519E88B880}">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F522225B-296B-423C-B9C5-CE1DE8F57E42}">
      <dsp:nvSpPr>
        <dsp:cNvPr id="0" name=""/>
        <dsp:cNvSpPr/>
      </dsp:nvSpPr>
      <dsp:spPr>
        <a:xfrm>
          <a:off x="7473007" y="5979"/>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511300">
            <a:lnSpc>
              <a:spcPct val="90000"/>
            </a:lnSpc>
            <a:spcBef>
              <a:spcPct val="0"/>
            </a:spcBef>
            <a:spcAft>
              <a:spcPct val="35000"/>
            </a:spcAft>
            <a:buNone/>
          </a:pPr>
          <a:r>
            <a:rPr lang="en-US" sz="3400" kern="1200" dirty="0"/>
            <a:t>Build a Community Movement</a:t>
          </a:r>
        </a:p>
      </dsp:txBody>
      <dsp:txXfrm>
        <a:off x="7473007" y="5979"/>
        <a:ext cx="3034531" cy="1820718"/>
      </dsp:txXfrm>
    </dsp:sp>
    <dsp:sp modelId="{B7F3DF8B-AFDB-479A-863A-2CF8154533B9}">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63C1145B-C7F2-4DDE-A35D-397745E2FA42}">
      <dsp:nvSpPr>
        <dsp:cNvPr id="0" name=""/>
        <dsp:cNvSpPr/>
      </dsp:nvSpPr>
      <dsp:spPr>
        <a:xfrm>
          <a:off x="8061" y="2524640"/>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511300">
            <a:lnSpc>
              <a:spcPct val="90000"/>
            </a:lnSpc>
            <a:spcBef>
              <a:spcPct val="0"/>
            </a:spcBef>
            <a:spcAft>
              <a:spcPct val="35000"/>
            </a:spcAft>
            <a:buNone/>
          </a:pPr>
          <a:r>
            <a:rPr lang="en-US" sz="3400" kern="1200" dirty="0"/>
            <a:t>Evaluate the Now</a:t>
          </a:r>
        </a:p>
      </dsp:txBody>
      <dsp:txXfrm>
        <a:off x="8061" y="2524640"/>
        <a:ext cx="3034531" cy="1820718"/>
      </dsp:txXfrm>
    </dsp:sp>
    <dsp:sp modelId="{22257FE0-6BB4-49B2-8BFA-29DE829A28CD}">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BFFF634C-244C-4952-A903-E4A62213A2FE}">
      <dsp:nvSpPr>
        <dsp:cNvPr id="0" name=""/>
        <dsp:cNvSpPr/>
      </dsp:nvSpPr>
      <dsp:spPr>
        <a:xfrm>
          <a:off x="3740534" y="2524640"/>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511300">
            <a:lnSpc>
              <a:spcPct val="90000"/>
            </a:lnSpc>
            <a:spcBef>
              <a:spcPct val="0"/>
            </a:spcBef>
            <a:spcAft>
              <a:spcPct val="35000"/>
            </a:spcAft>
            <a:buNone/>
          </a:pPr>
          <a:r>
            <a:rPr lang="en-US" sz="3400" kern="1200" dirty="0"/>
            <a:t>Policies, Procedures and Regulations</a:t>
          </a:r>
        </a:p>
      </dsp:txBody>
      <dsp:txXfrm>
        <a:off x="3740534" y="2524640"/>
        <a:ext cx="3034531" cy="1820718"/>
      </dsp:txXfrm>
    </dsp:sp>
    <dsp:sp modelId="{9053163D-A7FF-4653-B51A-9723C40596C7}">
      <dsp:nvSpPr>
        <dsp:cNvPr id="0" name=""/>
        <dsp:cNvSpPr/>
      </dsp:nvSpPr>
      <dsp:spPr>
        <a:xfrm>
          <a:off x="7473007" y="2524640"/>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511300">
            <a:lnSpc>
              <a:spcPct val="90000"/>
            </a:lnSpc>
            <a:spcBef>
              <a:spcPct val="0"/>
            </a:spcBef>
            <a:spcAft>
              <a:spcPct val="35000"/>
            </a:spcAft>
            <a:buNone/>
          </a:pPr>
          <a:r>
            <a:rPr lang="en-US" sz="3400" kern="1200" dirty="0"/>
            <a:t>You are the Driver</a:t>
          </a:r>
        </a:p>
      </dsp:txBody>
      <dsp:txXfrm>
        <a:off x="7473007" y="2524640"/>
        <a:ext cx="3034531" cy="18207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55C94-60A8-4959-B0DA-84C5C4D283B0}">
      <dsp:nvSpPr>
        <dsp:cNvPr id="0" name=""/>
        <dsp:cNvSpPr/>
      </dsp:nvSpPr>
      <dsp:spPr>
        <a:xfrm rot="16200000">
          <a:off x="61418" y="-61418"/>
          <a:ext cx="2198594" cy="2321431"/>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Robust Infrastructure</a:t>
          </a:r>
        </a:p>
      </dsp:txBody>
      <dsp:txXfrm rot="5400000">
        <a:off x="-1" y="1"/>
        <a:ext cx="2321431" cy="1648945"/>
      </dsp:txXfrm>
    </dsp:sp>
    <dsp:sp modelId="{3404D5AC-2ED4-47C8-901F-5D1909114B4C}">
      <dsp:nvSpPr>
        <dsp:cNvPr id="0" name=""/>
        <dsp:cNvSpPr/>
      </dsp:nvSpPr>
      <dsp:spPr>
        <a:xfrm>
          <a:off x="2321431" y="0"/>
          <a:ext cx="2321431" cy="2198594"/>
        </a:xfrm>
        <a:prstGeom prst="round1Rect">
          <a:avLst/>
        </a:prstGeom>
        <a:solidFill>
          <a:schemeClr val="accent3">
            <a:hueOff val="480058"/>
            <a:satOff val="0"/>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Appropriate Devices</a:t>
          </a:r>
        </a:p>
      </dsp:txBody>
      <dsp:txXfrm>
        <a:off x="2321431" y="0"/>
        <a:ext cx="2321431" cy="1648945"/>
      </dsp:txXfrm>
    </dsp:sp>
    <dsp:sp modelId="{CB31BB8A-F1DF-43A6-A9A5-2018661A3FC8}">
      <dsp:nvSpPr>
        <dsp:cNvPr id="0" name=""/>
        <dsp:cNvSpPr/>
      </dsp:nvSpPr>
      <dsp:spPr>
        <a:xfrm rot="10800000">
          <a:off x="0" y="2198594"/>
          <a:ext cx="2321431" cy="2198594"/>
        </a:xfrm>
        <a:prstGeom prst="round1Rect">
          <a:avLst/>
        </a:prstGeom>
        <a:solidFill>
          <a:schemeClr val="accent3">
            <a:hueOff val="960116"/>
            <a:satOff val="0"/>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Affordable Connectivity</a:t>
          </a:r>
        </a:p>
      </dsp:txBody>
      <dsp:txXfrm rot="10800000">
        <a:off x="0" y="2748242"/>
        <a:ext cx="2321431" cy="1648945"/>
      </dsp:txXfrm>
    </dsp:sp>
    <dsp:sp modelId="{EAE1430D-435B-48C5-B0AE-A9DA9364DEED}">
      <dsp:nvSpPr>
        <dsp:cNvPr id="0" name=""/>
        <dsp:cNvSpPr/>
      </dsp:nvSpPr>
      <dsp:spPr>
        <a:xfrm rot="5400000">
          <a:off x="2382850" y="2137175"/>
          <a:ext cx="2198594" cy="2321431"/>
        </a:xfrm>
        <a:prstGeom prst="round1Rect">
          <a:avLst/>
        </a:prstGeom>
        <a:solidFill>
          <a:schemeClr val="accent3">
            <a:hueOff val="1440174"/>
            <a:satOff val="0"/>
            <a:lumOff val="-2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Digital Literacy Skills</a:t>
          </a:r>
        </a:p>
      </dsp:txBody>
      <dsp:txXfrm rot="-5400000">
        <a:off x="2321431" y="2748242"/>
        <a:ext cx="2321431" cy="1648945"/>
      </dsp:txXfrm>
    </dsp:sp>
    <dsp:sp modelId="{51FF7E24-4848-4535-8C60-6F11AA71C975}">
      <dsp:nvSpPr>
        <dsp:cNvPr id="0" name=""/>
        <dsp:cNvSpPr/>
      </dsp:nvSpPr>
      <dsp:spPr>
        <a:xfrm>
          <a:off x="1464732" y="1546463"/>
          <a:ext cx="1713397" cy="1304260"/>
        </a:xfrm>
        <a:prstGeom prst="roundRect">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Digital</a:t>
          </a:r>
        </a:p>
        <a:p>
          <a:pPr marL="0" lvl="0" indent="0" algn="ctr" defTabSz="711200">
            <a:lnSpc>
              <a:spcPct val="90000"/>
            </a:lnSpc>
            <a:spcBef>
              <a:spcPct val="0"/>
            </a:spcBef>
            <a:spcAft>
              <a:spcPct val="35000"/>
            </a:spcAft>
            <a:buNone/>
          </a:pPr>
          <a:r>
            <a:rPr lang="en-US" sz="1600" b="1" kern="1200" dirty="0"/>
            <a:t>Equity</a:t>
          </a:r>
        </a:p>
      </dsp:txBody>
      <dsp:txXfrm>
        <a:off x="1528401" y="1610132"/>
        <a:ext cx="1586059" cy="1176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08DA4-0D64-4FE4-AF87-49E3E2C1FB18}">
      <dsp:nvSpPr>
        <dsp:cNvPr id="0" name=""/>
        <dsp:cNvSpPr/>
      </dsp:nvSpPr>
      <dsp:spPr>
        <a:xfrm>
          <a:off x="0" y="122042"/>
          <a:ext cx="8128000" cy="3962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mj-lt"/>
            </a:rPr>
            <a:t>Project Proposal</a:t>
          </a:r>
        </a:p>
      </dsp:txBody>
      <dsp:txXfrm>
        <a:off x="19343" y="141385"/>
        <a:ext cx="8089314" cy="357563"/>
      </dsp:txXfrm>
    </dsp:sp>
    <dsp:sp modelId="{249E82EC-40E6-4DD6-9331-1A9FBAE577CA}">
      <dsp:nvSpPr>
        <dsp:cNvPr id="0" name=""/>
        <dsp:cNvSpPr/>
      </dsp:nvSpPr>
      <dsp:spPr>
        <a:xfrm>
          <a:off x="0" y="481181"/>
          <a:ext cx="8128000" cy="185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latin typeface="+mj-lt"/>
            </a:rPr>
            <a:t>Executive Summary of the Project</a:t>
          </a:r>
        </a:p>
        <a:p>
          <a:pPr marL="171450" lvl="1" indent="-171450" algn="l" defTabSz="711200">
            <a:lnSpc>
              <a:spcPct val="90000"/>
            </a:lnSpc>
            <a:spcBef>
              <a:spcPct val="0"/>
            </a:spcBef>
            <a:spcAft>
              <a:spcPct val="20000"/>
            </a:spcAft>
            <a:buChar char="•"/>
          </a:pPr>
          <a:r>
            <a:rPr lang="en-US" sz="1600" kern="1200">
              <a:latin typeface="+mj-lt"/>
            </a:rPr>
            <a:t>Service Area Maps</a:t>
          </a:r>
        </a:p>
        <a:p>
          <a:pPr marL="228600" lvl="2" indent="-114300" algn="l" defTabSz="622300">
            <a:lnSpc>
              <a:spcPct val="90000"/>
            </a:lnSpc>
            <a:spcBef>
              <a:spcPct val="0"/>
            </a:spcBef>
            <a:spcAft>
              <a:spcPct val="20000"/>
            </a:spcAft>
            <a:buSzPct val="70000"/>
            <a:buFont typeface="Courier New" panose="02070309020205020404" pitchFamily="49" charset="0"/>
            <a:buChar char="o"/>
          </a:pPr>
          <a:r>
            <a:rPr lang="en-US" sz="1400" kern="1200" dirty="0">
              <a:latin typeface="+mj-lt"/>
            </a:rPr>
            <a:t>Public Map</a:t>
          </a:r>
        </a:p>
        <a:p>
          <a:pPr marL="228600" lvl="2" indent="-114300" algn="l" defTabSz="622300">
            <a:lnSpc>
              <a:spcPct val="90000"/>
            </a:lnSpc>
            <a:spcBef>
              <a:spcPct val="0"/>
            </a:spcBef>
            <a:spcAft>
              <a:spcPct val="20000"/>
            </a:spcAft>
            <a:buSzPct val="70000"/>
            <a:buFont typeface="Courier New" panose="02070309020205020404" pitchFamily="49" charset="0"/>
            <a:buChar char="o"/>
          </a:pPr>
          <a:r>
            <a:rPr lang="en-US" sz="1400" kern="1200">
              <a:latin typeface="+mj-lt"/>
            </a:rPr>
            <a:t>Private Map</a:t>
          </a:r>
        </a:p>
        <a:p>
          <a:pPr marL="171450" lvl="1" indent="-171450" algn="l" defTabSz="711200">
            <a:lnSpc>
              <a:spcPct val="90000"/>
            </a:lnSpc>
            <a:spcBef>
              <a:spcPct val="0"/>
            </a:spcBef>
            <a:spcAft>
              <a:spcPct val="20000"/>
            </a:spcAft>
            <a:buChar char="•"/>
          </a:pPr>
          <a:r>
            <a:rPr lang="en-US" sz="1600" kern="1200" dirty="0">
              <a:latin typeface="+mj-lt"/>
            </a:rPr>
            <a:t>Community Partners, Roles &amp; Letters of Commitment</a:t>
          </a:r>
        </a:p>
        <a:p>
          <a:pPr marL="171450" lvl="1" indent="-171450" algn="l" defTabSz="711200">
            <a:lnSpc>
              <a:spcPct val="90000"/>
            </a:lnSpc>
            <a:spcBef>
              <a:spcPct val="0"/>
            </a:spcBef>
            <a:spcAft>
              <a:spcPct val="20000"/>
            </a:spcAft>
            <a:buChar char="•"/>
          </a:pPr>
          <a:r>
            <a:rPr lang="en-US" sz="1600" kern="1200" dirty="0">
              <a:latin typeface="+mj-lt"/>
            </a:rPr>
            <a:t>Justification for the Project</a:t>
          </a:r>
        </a:p>
        <a:p>
          <a:pPr marL="171450" lvl="1" indent="-171450" algn="l" defTabSz="711200">
            <a:lnSpc>
              <a:spcPct val="90000"/>
            </a:lnSpc>
            <a:spcBef>
              <a:spcPct val="0"/>
            </a:spcBef>
            <a:spcAft>
              <a:spcPct val="20000"/>
            </a:spcAft>
            <a:buChar char="•"/>
          </a:pPr>
          <a:r>
            <a:rPr lang="en-US" sz="1600" kern="1200" dirty="0">
              <a:latin typeface="+mj-lt"/>
            </a:rPr>
            <a:t>Adoption, Affordability, and Digital Inclusion Efforts (ACP participation required)</a:t>
          </a:r>
        </a:p>
      </dsp:txBody>
      <dsp:txXfrm>
        <a:off x="0" y="481181"/>
        <a:ext cx="8128000" cy="1852908"/>
      </dsp:txXfrm>
    </dsp:sp>
    <dsp:sp modelId="{EE3D068B-EE6F-4888-BD44-EC55E4982D42}">
      <dsp:nvSpPr>
        <dsp:cNvPr id="0" name=""/>
        <dsp:cNvSpPr/>
      </dsp:nvSpPr>
      <dsp:spPr>
        <a:xfrm>
          <a:off x="0" y="2299854"/>
          <a:ext cx="8128000" cy="3524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mj-lt"/>
            </a:rPr>
            <a:t>Technical Project Plan</a:t>
          </a:r>
        </a:p>
      </dsp:txBody>
      <dsp:txXfrm>
        <a:off x="17205" y="2317059"/>
        <a:ext cx="8093590" cy="318032"/>
      </dsp:txXfrm>
    </dsp:sp>
    <dsp:sp modelId="{AD008C4C-A98D-40FD-8462-ADA16595E4DD}">
      <dsp:nvSpPr>
        <dsp:cNvPr id="0" name=""/>
        <dsp:cNvSpPr/>
      </dsp:nvSpPr>
      <dsp:spPr>
        <a:xfrm>
          <a:off x="0" y="2699829"/>
          <a:ext cx="8128000" cy="601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latin typeface="+mj-lt"/>
            </a:rPr>
            <a:t>Technical Project Summary </a:t>
          </a:r>
        </a:p>
        <a:p>
          <a:pPr marL="171450" lvl="1" indent="-171450" algn="l" defTabSz="711200">
            <a:lnSpc>
              <a:spcPct val="90000"/>
            </a:lnSpc>
            <a:spcBef>
              <a:spcPct val="0"/>
            </a:spcBef>
            <a:spcAft>
              <a:spcPct val="20000"/>
            </a:spcAft>
            <a:buChar char="•"/>
          </a:pPr>
          <a:r>
            <a:rPr lang="en-US" sz="1600" kern="1200">
              <a:latin typeface="+mj-lt"/>
            </a:rPr>
            <a:t>Network Architecture </a:t>
          </a:r>
        </a:p>
        <a:p>
          <a:pPr marL="171450" lvl="1" indent="-171450" algn="l" defTabSz="711200">
            <a:lnSpc>
              <a:spcPct val="90000"/>
            </a:lnSpc>
            <a:spcBef>
              <a:spcPct val="0"/>
            </a:spcBef>
            <a:spcAft>
              <a:spcPct val="20000"/>
            </a:spcAft>
            <a:buChar char="•"/>
          </a:pPr>
          <a:r>
            <a:rPr lang="en-US" sz="1600" kern="1200">
              <a:latin typeface="+mj-lt"/>
            </a:rPr>
            <a:t>Public and Proprietary Detailed Map of the Proposed Area</a:t>
          </a:r>
        </a:p>
        <a:p>
          <a:pPr marL="171450" lvl="1" indent="-171450" algn="l" defTabSz="711200">
            <a:lnSpc>
              <a:spcPct val="90000"/>
            </a:lnSpc>
            <a:spcBef>
              <a:spcPct val="0"/>
            </a:spcBef>
            <a:spcAft>
              <a:spcPct val="20000"/>
            </a:spcAft>
            <a:buChar char="•"/>
          </a:pPr>
          <a:r>
            <a:rPr lang="en-US" sz="1600" kern="1200">
              <a:latin typeface="+mj-lt"/>
            </a:rPr>
            <a:t>List of Census Block Address Identifiers</a:t>
          </a:r>
        </a:p>
        <a:p>
          <a:pPr marL="171450" lvl="1" indent="-171450" algn="l" defTabSz="711200">
            <a:lnSpc>
              <a:spcPct val="90000"/>
            </a:lnSpc>
            <a:spcBef>
              <a:spcPct val="0"/>
            </a:spcBef>
            <a:spcAft>
              <a:spcPct val="20000"/>
            </a:spcAft>
            <a:buChar char="•"/>
          </a:pPr>
          <a:r>
            <a:rPr lang="en-US" sz="1600" kern="1200">
              <a:latin typeface="+mj-lt"/>
            </a:rPr>
            <a:t>Project Plan and Milestones</a:t>
          </a:r>
        </a:p>
        <a:p>
          <a:pPr marL="171450" lvl="1" indent="-171450" algn="l" defTabSz="711200">
            <a:lnSpc>
              <a:spcPct val="90000"/>
            </a:lnSpc>
            <a:spcBef>
              <a:spcPct val="0"/>
            </a:spcBef>
            <a:spcAft>
              <a:spcPct val="20000"/>
            </a:spcAft>
            <a:buChar char="•"/>
          </a:pPr>
          <a:r>
            <a:rPr lang="en-US" sz="1600" kern="1200">
              <a:latin typeface="+mj-lt"/>
            </a:rPr>
            <a:t>Long Term Investment Viability</a:t>
          </a:r>
        </a:p>
      </dsp:txBody>
      <dsp:txXfrm>
        <a:off x="0" y="2699829"/>
        <a:ext cx="8128000" cy="601517"/>
      </dsp:txXfrm>
    </dsp:sp>
    <dsp:sp modelId="{53358685-5D64-4C9E-AEA6-E44BBC411E06}">
      <dsp:nvSpPr>
        <dsp:cNvPr id="0" name=""/>
        <dsp:cNvSpPr/>
      </dsp:nvSpPr>
      <dsp:spPr>
        <a:xfrm>
          <a:off x="0" y="4357567"/>
          <a:ext cx="8128000" cy="3522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mj-lt"/>
            </a:rPr>
            <a:t>Financials</a:t>
          </a:r>
        </a:p>
      </dsp:txBody>
      <dsp:txXfrm>
        <a:off x="17194" y="4374761"/>
        <a:ext cx="8093612" cy="31783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0B61BE-3D88-7F9A-E592-2C281D5303E0}"/>
              </a:ext>
            </a:extLst>
          </p:cNvPr>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5D00B6-D8D5-9F5C-C8F2-7ECE466B08E9}"/>
              </a:ext>
            </a:extLst>
          </p:cNvPr>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EAEF7253-1CE1-454A-BE8A-69656C2FB8C3}" type="datetimeFigureOut">
              <a:rPr lang="en-US" smtClean="0"/>
              <a:t>4/20/2023</a:t>
            </a:fld>
            <a:endParaRPr lang="en-US"/>
          </a:p>
        </p:txBody>
      </p:sp>
      <p:sp>
        <p:nvSpPr>
          <p:cNvPr id="4" name="Footer Placeholder 3">
            <a:extLst>
              <a:ext uri="{FF2B5EF4-FFF2-40B4-BE49-F238E27FC236}">
                <a16:creationId xmlns:a16="http://schemas.microsoft.com/office/drawing/2014/main" id="{957B2190-5B50-D1D6-2AA3-AAB0C30D198E}"/>
              </a:ext>
            </a:extLst>
          </p:cNvPr>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9A2D28-4107-A365-F3F2-E925FCE33529}"/>
              </a:ext>
            </a:extLst>
          </p:cNvPr>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FA2A3D8E-5D02-48FE-BC3B-68DDA253E345}" type="slidenum">
              <a:rPr lang="en-US" smtClean="0"/>
              <a:t>‹#›</a:t>
            </a:fld>
            <a:endParaRPr lang="en-US"/>
          </a:p>
        </p:txBody>
      </p:sp>
    </p:spTree>
    <p:extLst>
      <p:ext uri="{BB962C8B-B14F-4D97-AF65-F5344CB8AC3E}">
        <p14:creationId xmlns:p14="http://schemas.microsoft.com/office/powerpoint/2010/main" val="221477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19139E45-3BF5-4644-A8CE-2528BE749BF6}" type="datetimeFigureOut">
              <a:rPr lang="en-US" smtClean="0"/>
              <a:t>4/20/2023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17EED298-95DC-4F86-9FC3-306DE730E531}" type="slidenum">
              <a:rPr lang="en-US" smtClean="0"/>
              <a:t>‹#›</a:t>
            </a:fld>
            <a:endParaRPr lang="en-US"/>
          </a:p>
        </p:txBody>
      </p:sp>
    </p:spTree>
    <p:extLst>
      <p:ext uri="{BB962C8B-B14F-4D97-AF65-F5344CB8AC3E}">
        <p14:creationId xmlns:p14="http://schemas.microsoft.com/office/powerpoint/2010/main" val="329250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ED298-95DC-4F86-9FC3-306DE730E531}" type="slidenum">
              <a:rPr lang="en-US" smtClean="0"/>
              <a:t>1</a:t>
            </a:fld>
            <a:endParaRPr lang="en-US"/>
          </a:p>
        </p:txBody>
      </p:sp>
    </p:spTree>
    <p:extLst>
      <p:ext uri="{BB962C8B-B14F-4D97-AF65-F5344CB8AC3E}">
        <p14:creationId xmlns:p14="http://schemas.microsoft.com/office/powerpoint/2010/main" val="64625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10</a:t>
            </a:fld>
            <a:endParaRPr lang="en-US"/>
          </a:p>
        </p:txBody>
      </p:sp>
    </p:spTree>
    <p:extLst>
      <p:ext uri="{BB962C8B-B14F-4D97-AF65-F5344CB8AC3E}">
        <p14:creationId xmlns:p14="http://schemas.microsoft.com/office/powerpoint/2010/main" val="3368169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14</a:t>
            </a:fld>
            <a:endParaRPr lang="en-US"/>
          </a:p>
        </p:txBody>
      </p:sp>
    </p:spTree>
    <p:extLst>
      <p:ext uri="{BB962C8B-B14F-4D97-AF65-F5344CB8AC3E}">
        <p14:creationId xmlns:p14="http://schemas.microsoft.com/office/powerpoint/2010/main" val="152995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Digital Equity (What) </a:t>
            </a:r>
          </a:p>
          <a:p>
            <a:pPr lvl="1"/>
            <a:r>
              <a:rPr lang="en-US" dirty="0"/>
              <a:t>NDIA: The condition in which all individuals and communities have the information technology capacity needed for </a:t>
            </a:r>
            <a:r>
              <a:rPr lang="en-US" b="1" dirty="0"/>
              <a:t>full participation </a:t>
            </a:r>
            <a:r>
              <a:rPr lang="en-US" dirty="0"/>
              <a:t>in our society, democracy, and economy</a:t>
            </a:r>
          </a:p>
          <a:p>
            <a:r>
              <a:rPr lang="en-US" b="1" dirty="0"/>
              <a:t>Digital Inclusion (How) </a:t>
            </a:r>
          </a:p>
          <a:p>
            <a:pPr lvl="1"/>
            <a:r>
              <a:rPr lang="en-US" dirty="0"/>
              <a:t>Includes affordable connectivity, devices, and digital skill literacy</a:t>
            </a:r>
          </a:p>
          <a:p>
            <a:pPr lvl="1"/>
            <a:r>
              <a:rPr lang="en-US" dirty="0"/>
              <a:t>The activities necessary to ensure that all, including most disadvantaged, have access to  robust broadband connections, internet-enabled devices that meet their needs; and the skills to explore, create and succeed in the digital world</a:t>
            </a:r>
          </a:p>
          <a:p>
            <a:r>
              <a:rPr lang="en-US" b="1" dirty="0"/>
              <a:t>Digital Adoption ( Are they Connected)  </a:t>
            </a:r>
          </a:p>
          <a:p>
            <a:pPr lvl="1"/>
            <a:r>
              <a:rPr lang="en-US" dirty="0"/>
              <a:t>Individuals and groups who have access to broadband and choose to subscribe to broadband</a:t>
            </a:r>
          </a:p>
          <a:p>
            <a:r>
              <a:rPr lang="en-US" b="1" dirty="0"/>
              <a:t>Digital Application (Education)  </a:t>
            </a:r>
          </a:p>
          <a:p>
            <a:pPr lvl="1"/>
            <a:r>
              <a:rPr lang="en-US" dirty="0"/>
              <a:t>An ability to find, evaluate, and clearly communicate information through typing and other media on various digital platforms</a:t>
            </a:r>
          </a:p>
          <a:p>
            <a:endParaRPr lang="en-US" dirty="0"/>
          </a:p>
        </p:txBody>
      </p:sp>
      <p:sp>
        <p:nvSpPr>
          <p:cNvPr id="4" name="Slide Number Placeholder 3"/>
          <p:cNvSpPr>
            <a:spLocks noGrp="1"/>
          </p:cNvSpPr>
          <p:nvPr>
            <p:ph type="sldNum" sz="quarter" idx="5"/>
          </p:nvPr>
        </p:nvSpPr>
        <p:spPr/>
        <p:txBody>
          <a:bodyPr/>
          <a:lstStyle/>
          <a:p>
            <a:fld id="{17EED298-95DC-4F86-9FC3-306DE730E531}" type="slidenum">
              <a:rPr lang="en-US" smtClean="0"/>
              <a:t>15</a:t>
            </a:fld>
            <a:endParaRPr lang="en-US"/>
          </a:p>
        </p:txBody>
      </p:sp>
    </p:spTree>
    <p:extLst>
      <p:ext uri="{BB962C8B-B14F-4D97-AF65-F5344CB8AC3E}">
        <p14:creationId xmlns:p14="http://schemas.microsoft.com/office/powerpoint/2010/main" val="68045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16</a:t>
            </a:fld>
            <a:endParaRPr lang="en-US"/>
          </a:p>
        </p:txBody>
      </p:sp>
    </p:spTree>
    <p:extLst>
      <p:ext uri="{BB962C8B-B14F-4D97-AF65-F5344CB8AC3E}">
        <p14:creationId xmlns:p14="http://schemas.microsoft.com/office/powerpoint/2010/main" val="384148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Kansas Office of Broadband Development with their consultant, </a:t>
            </a:r>
            <a:r>
              <a:rPr lang="en-US" sz="1200" kern="1200" dirty="0" err="1">
                <a:solidFill>
                  <a:schemeClr val="tx1"/>
                </a:solidFill>
                <a:effectLst/>
                <a:latin typeface="+mn-lt"/>
                <a:ea typeface="+mn-ea"/>
                <a:cs typeface="+mn-cs"/>
              </a:rPr>
              <a:t>Solarity</a:t>
            </a:r>
            <a:r>
              <a:rPr lang="en-US" sz="1200" kern="1200" dirty="0">
                <a:solidFill>
                  <a:schemeClr val="tx1"/>
                </a:solidFill>
                <a:effectLst/>
                <a:latin typeface="+mn-lt"/>
                <a:ea typeface="+mn-ea"/>
                <a:cs typeface="+mn-cs"/>
              </a:rPr>
              <a:t>, is building out the related BEAD and DEA programs (use full names of programs). </a:t>
            </a:r>
            <a:r>
              <a:rPr lang="en-US" sz="1200" kern="1200" dirty="0" err="1">
                <a:solidFill>
                  <a:schemeClr val="tx1"/>
                </a:solidFill>
                <a:effectLst/>
                <a:latin typeface="+mn-lt"/>
                <a:ea typeface="+mn-ea"/>
                <a:cs typeface="+mn-cs"/>
              </a:rPr>
              <a:t>Solarity</a:t>
            </a:r>
            <a:r>
              <a:rPr lang="en-US" sz="1200" kern="1200" dirty="0">
                <a:solidFill>
                  <a:schemeClr val="tx1"/>
                </a:solidFill>
                <a:effectLst/>
                <a:latin typeface="+mn-lt"/>
                <a:ea typeface="+mn-ea"/>
                <a:cs typeface="+mn-cs"/>
              </a:rPr>
              <a:t> is responsible for developing a 5-Year Action Plan to submit to the NTIA (National Telecommunications and Information Administration) in a few months to secure estimated funding of at least $100M to ensure universal broadband access in the state of Kansas. Currently, it looks like Kansas will receive around $350million for BEAD grant funds.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NTIA (National Telecommunications Information Association) administering these two programs</a:t>
            </a:r>
            <a:r>
              <a:rPr lang="en-US" b="0" i="0" dirty="0">
                <a:solidFill>
                  <a:srgbClr val="00629B"/>
                </a:solidFill>
                <a:effectLst/>
                <a:latin typeface="Arial" panose="020B0604020202020204" pitchFamily="34" charset="0"/>
              </a:rPr>
              <a:t>​</a:t>
            </a:r>
          </a:p>
          <a:p>
            <a:pPr lvl="1"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Rules issued to states outlining how to qualify and participate in funding</a:t>
            </a:r>
            <a:r>
              <a:rPr lang="en-US" b="0" i="0" dirty="0">
                <a:solidFill>
                  <a:srgbClr val="00629B"/>
                </a:solidFill>
                <a:effectLst/>
                <a:latin typeface="Arial" panose="020B0604020202020204" pitchFamily="34" charset="0"/>
              </a:rPr>
              <a:t>​</a:t>
            </a:r>
          </a:p>
          <a:p>
            <a:pPr lvl="2"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Kansas in line to receive approximately $500M</a:t>
            </a:r>
            <a:r>
              <a:rPr lang="en-US" b="0" i="0" dirty="0">
                <a:solidFill>
                  <a:srgbClr val="00629B"/>
                </a:solidFill>
                <a:effectLst/>
                <a:latin typeface="Arial" panose="020B0604020202020204" pitchFamily="34" charset="0"/>
              </a:rPr>
              <a:t>​</a:t>
            </a:r>
          </a:p>
          <a:p>
            <a:pPr lvl="1"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Strict reporting will be in place to ensure compliance to program requirements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State identifies all underserved and unserved areas </a:t>
            </a:r>
            <a:r>
              <a:rPr lang="en-US" b="0" i="0" dirty="0">
                <a:solidFill>
                  <a:srgbClr val="00629B"/>
                </a:solidFill>
                <a:effectLst/>
                <a:latin typeface="Arial" panose="020B0604020202020204" pitchFamily="34" charset="0"/>
              </a:rPr>
              <a:t>​</a:t>
            </a:r>
          </a:p>
          <a:p>
            <a:pPr lvl="1"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FCC Broadband Fabric Map is the baseline of acknowledged areas</a:t>
            </a:r>
            <a:r>
              <a:rPr lang="en-US" b="0" i="0" dirty="0">
                <a:solidFill>
                  <a:srgbClr val="00629B"/>
                </a:solidFill>
                <a:effectLst/>
                <a:latin typeface="Arial" panose="020B0604020202020204" pitchFamily="34" charset="0"/>
              </a:rPr>
              <a:t>​</a:t>
            </a:r>
          </a:p>
          <a:p>
            <a:pPr lvl="1"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State will work with residents and businesses to validate this map </a:t>
            </a:r>
            <a:r>
              <a:rPr lang="en-US" b="0" i="0" dirty="0">
                <a:solidFill>
                  <a:srgbClr val="00629B"/>
                </a:solidFill>
                <a:effectLst/>
                <a:latin typeface="Arial" panose="020B0604020202020204" pitchFamily="34" charset="0"/>
              </a:rPr>
              <a:t>​</a:t>
            </a:r>
          </a:p>
          <a:p>
            <a:pPr lvl="1"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Public map to be published so that personal addresses can be verified</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State challenge process to allow for errors to be corrected</a:t>
            </a:r>
            <a:r>
              <a:rPr lang="en-US" b="0" i="0" dirty="0">
                <a:solidFill>
                  <a:srgbClr val="00629B"/>
                </a:solidFill>
                <a:effectLst/>
                <a:latin typeface="Arial" panose="020B0604020202020204" pitchFamily="34" charset="0"/>
              </a:rPr>
              <a:t>​</a:t>
            </a:r>
          </a:p>
          <a:p>
            <a:pPr lvl="1"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KOBD works with consultant partner, </a:t>
            </a:r>
            <a:r>
              <a:rPr lang="en-US" b="0" i="0" u="none" strike="noStrike" dirty="0" err="1">
                <a:solidFill>
                  <a:srgbClr val="292929"/>
                </a:solidFill>
                <a:effectLst/>
                <a:latin typeface="Arial" panose="020B0604020202020204" pitchFamily="34" charset="0"/>
              </a:rPr>
              <a:t>Solarity</a:t>
            </a:r>
            <a:r>
              <a:rPr lang="en-US" b="0" i="0" u="none" strike="noStrike" dirty="0">
                <a:solidFill>
                  <a:srgbClr val="292929"/>
                </a:solidFill>
                <a:effectLst/>
                <a:latin typeface="Arial" panose="020B0604020202020204" pitchFamily="34" charset="0"/>
              </a:rPr>
              <a:t>, to conduct outreach </a:t>
            </a:r>
            <a:r>
              <a:rPr lang="en-US" b="0" i="0" dirty="0">
                <a:solidFill>
                  <a:srgbClr val="00629B"/>
                </a:solidFill>
                <a:effectLst/>
                <a:latin typeface="Arial" panose="020B0604020202020204" pitchFamily="34" charset="0"/>
              </a:rPr>
              <a:t>​</a:t>
            </a:r>
          </a:p>
          <a:p>
            <a:pPr lvl="1"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State Agencies, Providers, Economic Development Groups, City and County Leadership, Non-Profit Organizations, and Citizens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State needs are determined and aggregated into 5-Year Plans </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State submits plans to NTIA for approval and funding</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Communities, Counties, and Regions plan with Provider partners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State issues grants </a:t>
            </a:r>
            <a:r>
              <a:rPr lang="en-US" b="0" i="0" dirty="0">
                <a:solidFill>
                  <a:srgbClr val="00629B"/>
                </a:solidFill>
                <a:effectLst/>
                <a:latin typeface="Arial" panose="020B0604020202020204" pitchFamily="34" charset="0"/>
              </a:rPr>
              <a:t>​</a:t>
            </a:r>
          </a:p>
          <a:p>
            <a:pPr lvl="1"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Applications awarded based on strict criteria </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292929"/>
                </a:solidFill>
                <a:effectLst/>
                <a:latin typeface="Arial" panose="020B0604020202020204" pitchFamily="34" charset="0"/>
              </a:rPr>
              <a:t>Milestones to ensure progress and completion</a:t>
            </a:r>
            <a:endParaRPr lang="en-US" b="0" i="0" dirty="0">
              <a:solidFill>
                <a:srgbClr val="00629B"/>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EED298-95DC-4F86-9FC3-306DE730E531}" type="slidenum">
              <a:rPr lang="en-US" smtClean="0"/>
              <a:t>19</a:t>
            </a:fld>
            <a:endParaRPr lang="en-US"/>
          </a:p>
        </p:txBody>
      </p:sp>
    </p:spTree>
    <p:extLst>
      <p:ext uri="{BB962C8B-B14F-4D97-AF65-F5344CB8AC3E}">
        <p14:creationId xmlns:p14="http://schemas.microsoft.com/office/powerpoint/2010/main" val="310896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ED298-95DC-4F86-9FC3-306DE730E531}" type="slidenum">
              <a:rPr lang="en-US" smtClean="0"/>
              <a:t>20</a:t>
            </a:fld>
            <a:endParaRPr lang="en-US"/>
          </a:p>
        </p:txBody>
      </p:sp>
    </p:spTree>
    <p:extLst>
      <p:ext uri="{BB962C8B-B14F-4D97-AF65-F5344CB8AC3E}">
        <p14:creationId xmlns:p14="http://schemas.microsoft.com/office/powerpoint/2010/main" val="40514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21</a:t>
            </a:fld>
            <a:endParaRPr lang="en-US"/>
          </a:p>
        </p:txBody>
      </p:sp>
    </p:spTree>
    <p:extLst>
      <p:ext uri="{BB962C8B-B14F-4D97-AF65-F5344CB8AC3E}">
        <p14:creationId xmlns:p14="http://schemas.microsoft.com/office/powerpoint/2010/main" val="14519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22</a:t>
            </a:fld>
            <a:endParaRPr lang="en-US"/>
          </a:p>
        </p:txBody>
      </p:sp>
    </p:spTree>
    <p:extLst>
      <p:ext uri="{BB962C8B-B14F-4D97-AF65-F5344CB8AC3E}">
        <p14:creationId xmlns:p14="http://schemas.microsoft.com/office/powerpoint/2010/main" val="129592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23</a:t>
            </a:fld>
            <a:endParaRPr lang="en-US"/>
          </a:p>
        </p:txBody>
      </p:sp>
    </p:spTree>
    <p:extLst>
      <p:ext uri="{BB962C8B-B14F-4D97-AF65-F5344CB8AC3E}">
        <p14:creationId xmlns:p14="http://schemas.microsoft.com/office/powerpoint/2010/main" val="4073609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24</a:t>
            </a:fld>
            <a:endParaRPr lang="en-US"/>
          </a:p>
        </p:txBody>
      </p:sp>
    </p:spTree>
    <p:extLst>
      <p:ext uri="{BB962C8B-B14F-4D97-AF65-F5344CB8AC3E}">
        <p14:creationId xmlns:p14="http://schemas.microsoft.com/office/powerpoint/2010/main" val="260199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2</a:t>
            </a:fld>
            <a:endParaRPr lang="en-US"/>
          </a:p>
        </p:txBody>
      </p:sp>
    </p:spTree>
    <p:extLst>
      <p:ext uri="{BB962C8B-B14F-4D97-AF65-F5344CB8AC3E}">
        <p14:creationId xmlns:p14="http://schemas.microsoft.com/office/powerpoint/2010/main" val="1730880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Priotize</a:t>
            </a:r>
            <a:r>
              <a:rPr lang="en-US" sz="1200" kern="1200" dirty="0">
                <a:solidFill>
                  <a:schemeClr val="tx1"/>
                </a:solidFill>
                <a:effectLst/>
                <a:latin typeface="+mn-lt"/>
                <a:ea typeface="+mn-ea"/>
                <a:cs typeface="+mn-cs"/>
              </a:rPr>
              <a:t> this effort: KOBD and their consultants will be reaching out to you to help gather the County Commissioner and others to meet and discover information for BEAD/DEA.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Build Relationships</a:t>
            </a:r>
          </a:p>
          <a:p>
            <a:r>
              <a:rPr lang="en-US" sz="1200" kern="1200" dirty="0">
                <a:solidFill>
                  <a:schemeClr val="tx1"/>
                </a:solidFill>
                <a:effectLst/>
                <a:latin typeface="+mn-lt"/>
                <a:ea typeface="+mn-ea"/>
                <a:cs typeface="+mn-cs"/>
              </a:rPr>
              <a:t>KOBD and their consultants will be reaching out to you to help gather the County Commissioner and others to meet and discover information for BEAD/DEA</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Funding: Take a look at your current funding streams to see if funds can be used for projects now or for project match requirements in the future. For example, are there any ARPA allocations remaining?  If you are not sure, please 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baseline="0" dirty="0"/>
              <a:t>Invest match opportunities</a:t>
            </a:r>
            <a:endParaRPr lang="en-US" dirty="0"/>
          </a:p>
          <a:p>
            <a:r>
              <a:rPr lang="en-US" dirty="0"/>
              <a:t>Government bodies</a:t>
            </a:r>
            <a:endParaRPr lang="en-US" baseline="0" dirty="0"/>
          </a:p>
          <a:p>
            <a:r>
              <a:rPr lang="en-US" baseline="0" dirty="0"/>
              <a:t>Philanthropic means</a:t>
            </a:r>
          </a:p>
          <a:p>
            <a:r>
              <a:rPr lang="en-US" baseline="0" dirty="0"/>
              <a:t>Provider investment</a:t>
            </a:r>
          </a:p>
          <a:p>
            <a:r>
              <a:rPr lang="en-US" baseline="0" dirty="0"/>
              <a:t>In-kind asset offerings, </a:t>
            </a:r>
          </a:p>
          <a:p>
            <a:r>
              <a:rPr lang="en-US" baseline="0" dirty="0"/>
              <a:t>Combo-not a one size fits </a:t>
            </a:r>
          </a:p>
          <a:p>
            <a:endParaRPr lang="en-US" baseline="0" dirty="0"/>
          </a:p>
          <a:p>
            <a:endParaRPr lang="en-US" baseline="0" dirty="0"/>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Statewide Expanded Definition of Anchor Institutions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Drives for 1Gbs connectivity to each location</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Acknowledges importance of community support</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Supports increased Telehealth availability</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Ensures full educational availability</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Short term fix to physical infrastructure shortfalls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Economic Development Driven by Broadband Improvements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Population “stays in”, “returns to”, or “joins” the communities due to ease of operating globally via broadband</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Employers' workforce pool expands due to more citizens with remote working capabilities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Businesses relocate due to ease of operations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Jobs created in remote working, broadband deployment, training, and technical support</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Healthcare extended in rural and urban areas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Telehealth allows for 100% participation</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Cost to serve Medicaid patients reduced due to remote monitoring, information sharing, and compliance</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Education Equity </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Adult continuing education</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Student online education</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Social Services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Easier enrollment access and compliance</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Possible administration consolidation</a:t>
            </a:r>
            <a:endParaRPr lang="en-US" b="0" i="0" dirty="0">
              <a:solidFill>
                <a:srgbClr val="00629B"/>
              </a:solidFill>
              <a:effectLst/>
              <a:latin typeface="Arial" panose="020B0604020202020204" pitchFamily="34" charset="0"/>
            </a:endParaRP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CF9B4-1418-46F3-BF84-15BE835256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084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Priotize</a:t>
            </a:r>
            <a:r>
              <a:rPr lang="en-US" sz="1200" kern="1200" dirty="0">
                <a:solidFill>
                  <a:schemeClr val="tx1"/>
                </a:solidFill>
                <a:effectLst/>
                <a:latin typeface="+mn-lt"/>
                <a:ea typeface="+mn-ea"/>
                <a:cs typeface="+mn-cs"/>
              </a:rPr>
              <a:t> this effort: KOBD and their consultants will be reaching out to you to help gather the County Commissioner and others to meet and discover information for BEAD/DEA.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Build Relationships</a:t>
            </a:r>
          </a:p>
          <a:p>
            <a:r>
              <a:rPr lang="en-US" sz="1200" kern="1200" dirty="0">
                <a:solidFill>
                  <a:schemeClr val="tx1"/>
                </a:solidFill>
                <a:effectLst/>
                <a:latin typeface="+mn-lt"/>
                <a:ea typeface="+mn-ea"/>
                <a:cs typeface="+mn-cs"/>
              </a:rPr>
              <a:t>KOBD and their consultants will be reaching out to you to help gather the County Commissioner and others to meet and discover information for BEAD/DEA</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Funding: Take a look at your current funding streams to see if funds can be used for projects now or for project match requirements in the future. For example, are there any ARPA allocations remaining?  If you are not sure, please 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baseline="0" dirty="0"/>
              <a:t>Invest match opportunities</a:t>
            </a:r>
            <a:endParaRPr lang="en-US" dirty="0"/>
          </a:p>
          <a:p>
            <a:r>
              <a:rPr lang="en-US" dirty="0"/>
              <a:t>Government bodies</a:t>
            </a:r>
            <a:endParaRPr lang="en-US" baseline="0" dirty="0"/>
          </a:p>
          <a:p>
            <a:r>
              <a:rPr lang="en-US" baseline="0" dirty="0"/>
              <a:t>Philanthropic means</a:t>
            </a:r>
          </a:p>
          <a:p>
            <a:r>
              <a:rPr lang="en-US" baseline="0" dirty="0"/>
              <a:t>Provider investment</a:t>
            </a:r>
          </a:p>
          <a:p>
            <a:r>
              <a:rPr lang="en-US" baseline="0" dirty="0"/>
              <a:t>In-kind asset offerings, </a:t>
            </a:r>
          </a:p>
          <a:p>
            <a:r>
              <a:rPr lang="en-US" baseline="0" dirty="0"/>
              <a:t>Combo-not a one size fits </a:t>
            </a:r>
          </a:p>
          <a:p>
            <a:endParaRPr lang="en-US" baseline="0" dirty="0"/>
          </a:p>
          <a:p>
            <a:endParaRPr lang="en-US" baseline="0" dirty="0"/>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Statewide Expanded Definition of Anchor Institutions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Drives for 1Gbs connectivity to each location</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Acknowledges importance of community support</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Supports increased Telehealth availability</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Ensures full educational availability</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Short term fix to physical infrastructure shortfalls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Economic Development Driven by Broadband Improvements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Population “stays in”, “returns to”, or “joins” the communities due to ease of operating globally via broadband</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Employers' workforce pool expands due to more citizens with remote working capabilities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Businesses relocate due to ease of operations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Jobs created in remote working, broadband deployment, training, and technical support</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Healthcare extended in rural and urban areas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Telehealth allows for 100% participation</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Cost to serve Medicaid patients reduced due to remote monitoring, information sharing, and compliance</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Education Equity </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Adult continuing education</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Student online education</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Social Services</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Easier enrollment access and compliance</a:t>
            </a:r>
            <a:r>
              <a:rPr lang="en-US" b="0" i="0" dirty="0">
                <a:solidFill>
                  <a:srgbClr val="00629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629B"/>
                </a:solidFill>
                <a:effectLst/>
                <a:latin typeface="Arial" panose="020B0604020202020204" pitchFamily="34" charset="0"/>
              </a:rPr>
              <a:t>Possible administration consolidation</a:t>
            </a:r>
            <a:endParaRPr lang="en-US" b="0" i="0" dirty="0">
              <a:solidFill>
                <a:srgbClr val="00629B"/>
              </a:solidFill>
              <a:effectLst/>
              <a:latin typeface="Arial" panose="020B0604020202020204" pitchFamily="34" charset="0"/>
            </a:endParaRP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CF9B4-1418-46F3-BF84-15BE835256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272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D50F6-47A8-4053-A5D9-ACD61E5EA4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388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5BD50F6-47A8-4053-A5D9-ACD61E5EA40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50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D50F6-47A8-4053-A5D9-ACD61E5EA4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992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D50F6-47A8-4053-A5D9-ACD61E5EA4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797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ED298-95DC-4F86-9FC3-306DE730E531}" type="slidenum">
              <a:rPr lang="en-US" smtClean="0"/>
              <a:t>35</a:t>
            </a:fld>
            <a:endParaRPr lang="en-US"/>
          </a:p>
        </p:txBody>
      </p:sp>
    </p:spTree>
    <p:extLst>
      <p:ext uri="{BB962C8B-B14F-4D97-AF65-F5344CB8AC3E}">
        <p14:creationId xmlns:p14="http://schemas.microsoft.com/office/powerpoint/2010/main" val="252197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3</a:t>
            </a:fld>
            <a:endParaRPr lang="en-US"/>
          </a:p>
        </p:txBody>
      </p:sp>
    </p:spTree>
    <p:extLst>
      <p:ext uri="{BB962C8B-B14F-4D97-AF65-F5344CB8AC3E}">
        <p14:creationId xmlns:p14="http://schemas.microsoft.com/office/powerpoint/2010/main" val="350774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ED298-95DC-4F86-9FC3-306DE730E531}" type="slidenum">
              <a:rPr lang="en-US" smtClean="0"/>
              <a:t>4</a:t>
            </a:fld>
            <a:endParaRPr lang="en-US"/>
          </a:p>
        </p:txBody>
      </p:sp>
    </p:spTree>
    <p:extLst>
      <p:ext uri="{BB962C8B-B14F-4D97-AF65-F5344CB8AC3E}">
        <p14:creationId xmlns:p14="http://schemas.microsoft.com/office/powerpoint/2010/main" val="314846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5</a:t>
            </a:fld>
            <a:endParaRPr lang="en-US"/>
          </a:p>
        </p:txBody>
      </p:sp>
    </p:spTree>
    <p:extLst>
      <p:ext uri="{BB962C8B-B14F-4D97-AF65-F5344CB8AC3E}">
        <p14:creationId xmlns:p14="http://schemas.microsoft.com/office/powerpoint/2010/main" val="369850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6</a:t>
            </a:fld>
            <a:endParaRPr lang="en-US"/>
          </a:p>
        </p:txBody>
      </p:sp>
    </p:spTree>
    <p:extLst>
      <p:ext uri="{BB962C8B-B14F-4D97-AF65-F5344CB8AC3E}">
        <p14:creationId xmlns:p14="http://schemas.microsoft.com/office/powerpoint/2010/main" val="417557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7</a:t>
            </a:fld>
            <a:endParaRPr lang="en-US"/>
          </a:p>
        </p:txBody>
      </p:sp>
    </p:spTree>
    <p:extLst>
      <p:ext uri="{BB962C8B-B14F-4D97-AF65-F5344CB8AC3E}">
        <p14:creationId xmlns:p14="http://schemas.microsoft.com/office/powerpoint/2010/main" val="95983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The providers have stated where the return on investment is clear, those areas have been served. The remainder needs public-private partnership participation or provider incentives to close the gap. Local leadership is important for this reason.  </a:t>
            </a:r>
          </a:p>
          <a:p>
            <a:pPr lvl="0" fontAlgn="base"/>
            <a:r>
              <a:rPr lang="en-US" sz="1200" kern="1200" dirty="0">
                <a:solidFill>
                  <a:schemeClr val="tx1"/>
                </a:solidFill>
                <a:effectLst/>
                <a:latin typeface="+mn-lt"/>
                <a:ea typeface="+mn-ea"/>
                <a:cs typeface="+mn-cs"/>
              </a:rPr>
              <a:t>It is a cross-cutting community vibrancy issue- education, economics, emergency services, and health access.  </a:t>
            </a:r>
          </a:p>
          <a:p>
            <a:pPr lvl="0" fontAlgn="base"/>
            <a:r>
              <a:rPr lang="en-US" sz="1200" kern="1200" dirty="0">
                <a:solidFill>
                  <a:schemeClr val="tx1"/>
                </a:solidFill>
                <a:effectLst/>
                <a:latin typeface="+mn-lt"/>
                <a:ea typeface="+mn-ea"/>
                <a:cs typeface="+mn-cs"/>
              </a:rPr>
              <a:t>It is an equity issue. 21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services (including applying for jobs, submitting information for benefits, conducting telehealth visits, and so much more) all require broadband access. Those without access to broadband-- because it is not available in their area, they cannot afford the subscription, or they do not have or know how to use the technology-- are falling behind.  </a:t>
            </a:r>
          </a:p>
          <a:p>
            <a:pPr lvl="0" fontAlgn="base"/>
            <a:r>
              <a:rPr lang="en-US" sz="1200" kern="1200" dirty="0">
                <a:solidFill>
                  <a:schemeClr val="tx1"/>
                </a:solidFill>
                <a:effectLst/>
                <a:latin typeface="+mn-lt"/>
                <a:ea typeface="+mn-ea"/>
                <a:cs typeface="+mn-cs"/>
              </a:rPr>
              <a:t>The investment match may come from the local governmental bodies, philanthropic means, provider investment, in-kind asset offerings, or a combination of all of the above. </a:t>
            </a:r>
          </a:p>
          <a:p>
            <a:endParaRPr lang="en-US" dirty="0"/>
          </a:p>
        </p:txBody>
      </p:sp>
      <p:sp>
        <p:nvSpPr>
          <p:cNvPr id="4" name="Slide Number Placeholder 3"/>
          <p:cNvSpPr>
            <a:spLocks noGrp="1"/>
          </p:cNvSpPr>
          <p:nvPr>
            <p:ph type="sldNum" sz="quarter" idx="5"/>
          </p:nvPr>
        </p:nvSpPr>
        <p:spPr/>
        <p:txBody>
          <a:bodyPr/>
          <a:lstStyle/>
          <a:p>
            <a:fld id="{3D5CF9B4-1418-46F3-BF84-15BE835256C3}" type="slidenum">
              <a:rPr lang="en-US" smtClean="0"/>
              <a:t>8</a:t>
            </a:fld>
            <a:endParaRPr lang="en-US"/>
          </a:p>
        </p:txBody>
      </p:sp>
    </p:spTree>
    <p:extLst>
      <p:ext uri="{BB962C8B-B14F-4D97-AF65-F5344CB8AC3E}">
        <p14:creationId xmlns:p14="http://schemas.microsoft.com/office/powerpoint/2010/main" val="277409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EED298-95DC-4F86-9FC3-306DE730E531}" type="slidenum">
              <a:rPr lang="en-US" smtClean="0"/>
              <a:t>9</a:t>
            </a:fld>
            <a:endParaRPr lang="en-US"/>
          </a:p>
        </p:txBody>
      </p:sp>
    </p:spTree>
    <p:extLst>
      <p:ext uri="{BB962C8B-B14F-4D97-AF65-F5344CB8AC3E}">
        <p14:creationId xmlns:p14="http://schemas.microsoft.com/office/powerpoint/2010/main" val="28713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4D20-CAC0-A56C-C16F-532A623A0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8E3EE3-4E06-1275-9182-E773DC3A93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E80FB-1526-7362-A40E-862D0275F775}"/>
              </a:ext>
            </a:extLst>
          </p:cNvPr>
          <p:cNvSpPr>
            <a:spLocks noGrp="1"/>
          </p:cNvSpPr>
          <p:nvPr>
            <p:ph type="dt" sz="half" idx="10"/>
          </p:nvPr>
        </p:nvSpPr>
        <p:spPr>
          <a:xfrm>
            <a:off x="838200" y="6356350"/>
            <a:ext cx="2743200" cy="365125"/>
          </a:xfrm>
          <a:prstGeom prst="rect">
            <a:avLst/>
          </a:prstGeom>
        </p:spPr>
        <p:txBody>
          <a:bodyPr/>
          <a:lstStyle/>
          <a:p>
            <a:fld id="{851CB98F-8D2B-6C42-AC2A-14390D0B2632}" type="datetime1">
              <a:rPr lang="en-US" smtClean="0"/>
              <a:t>4/20/2023</a:t>
            </a:fld>
            <a:endParaRPr lang="en-US"/>
          </a:p>
        </p:txBody>
      </p:sp>
      <p:sp>
        <p:nvSpPr>
          <p:cNvPr id="5" name="Footer Placeholder 4">
            <a:extLst>
              <a:ext uri="{FF2B5EF4-FFF2-40B4-BE49-F238E27FC236}">
                <a16:creationId xmlns:a16="http://schemas.microsoft.com/office/drawing/2014/main" id="{8459A3B5-098E-C15E-ECA4-5063CD86CE22}"/>
              </a:ext>
            </a:extLst>
          </p:cNvPr>
          <p:cNvSpPr>
            <a:spLocks noGrp="1"/>
          </p:cNvSpPr>
          <p:nvPr>
            <p:ph type="ftr" sz="quarter" idx="11"/>
          </p:nvPr>
        </p:nvSpPr>
        <p:spPr>
          <a:xfrm>
            <a:off x="4038600" y="634607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01E4C3-B0E2-CCB6-B479-F760F43BC433}"/>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156160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B553-7B61-9DC7-8F3F-1D5DB55CA7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1265AE-CB83-A435-61C8-229AB39A03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E5D17-FF8B-738E-7475-42FFD4D7183C}"/>
              </a:ext>
            </a:extLst>
          </p:cNvPr>
          <p:cNvSpPr>
            <a:spLocks noGrp="1"/>
          </p:cNvSpPr>
          <p:nvPr>
            <p:ph type="dt" sz="half" idx="10"/>
          </p:nvPr>
        </p:nvSpPr>
        <p:spPr>
          <a:xfrm>
            <a:off x="838200" y="6356350"/>
            <a:ext cx="2743200" cy="365125"/>
          </a:xfrm>
          <a:prstGeom prst="rect">
            <a:avLst/>
          </a:prstGeom>
        </p:spPr>
        <p:txBody>
          <a:bodyPr/>
          <a:lstStyle/>
          <a:p>
            <a:fld id="{707DB97D-C18A-CF48-8716-4567B050AFC0}" type="datetime1">
              <a:rPr lang="en-US" smtClean="0"/>
              <a:t>4/20/2023</a:t>
            </a:fld>
            <a:endParaRPr lang="en-US"/>
          </a:p>
        </p:txBody>
      </p:sp>
      <p:sp>
        <p:nvSpPr>
          <p:cNvPr id="5" name="Footer Placeholder 4">
            <a:extLst>
              <a:ext uri="{FF2B5EF4-FFF2-40B4-BE49-F238E27FC236}">
                <a16:creationId xmlns:a16="http://schemas.microsoft.com/office/drawing/2014/main" id="{1F3372D8-A25B-D0C4-7003-AE2634564EB7}"/>
              </a:ext>
            </a:extLst>
          </p:cNvPr>
          <p:cNvSpPr>
            <a:spLocks noGrp="1"/>
          </p:cNvSpPr>
          <p:nvPr>
            <p:ph type="ftr" sz="quarter" idx="11"/>
          </p:nvPr>
        </p:nvSpPr>
        <p:spPr>
          <a:xfrm>
            <a:off x="4038600" y="634607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21091D-4C18-4538-2D2D-C57DE828E1F2}"/>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336921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80D89F-57FA-9FA8-66A8-F5D1C33BF6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07520-1F34-0482-695D-BCA486537A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E0EEB-2388-4598-4F45-C487A3DAEEBD}"/>
              </a:ext>
            </a:extLst>
          </p:cNvPr>
          <p:cNvSpPr>
            <a:spLocks noGrp="1"/>
          </p:cNvSpPr>
          <p:nvPr>
            <p:ph type="dt" sz="half" idx="10"/>
          </p:nvPr>
        </p:nvSpPr>
        <p:spPr>
          <a:xfrm>
            <a:off x="838200" y="6356350"/>
            <a:ext cx="2743200" cy="365125"/>
          </a:xfrm>
          <a:prstGeom prst="rect">
            <a:avLst/>
          </a:prstGeom>
        </p:spPr>
        <p:txBody>
          <a:bodyPr/>
          <a:lstStyle/>
          <a:p>
            <a:fld id="{CB324DBE-740E-3C47-8AB7-3836C2841319}" type="datetime1">
              <a:rPr lang="en-US" smtClean="0"/>
              <a:t>4/20/2023</a:t>
            </a:fld>
            <a:endParaRPr lang="en-US"/>
          </a:p>
        </p:txBody>
      </p:sp>
      <p:sp>
        <p:nvSpPr>
          <p:cNvPr id="5" name="Footer Placeholder 4">
            <a:extLst>
              <a:ext uri="{FF2B5EF4-FFF2-40B4-BE49-F238E27FC236}">
                <a16:creationId xmlns:a16="http://schemas.microsoft.com/office/drawing/2014/main" id="{8D7BF431-EBA4-4C81-9753-049C1DFE1EB1}"/>
              </a:ext>
            </a:extLst>
          </p:cNvPr>
          <p:cNvSpPr>
            <a:spLocks noGrp="1"/>
          </p:cNvSpPr>
          <p:nvPr>
            <p:ph type="ftr" sz="quarter" idx="11"/>
          </p:nvPr>
        </p:nvSpPr>
        <p:spPr>
          <a:xfrm>
            <a:off x="4038600" y="634607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B7D271-53D9-5654-FFA5-F01BAE3A5486}"/>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1993407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loral corner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9A4F8-9CFE-7197-9EC7-45FC89D27F02}"/>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1743318"/>
          </a:xfrm>
          <a:prstGeom prst="rect">
            <a:avLst/>
          </a:prstGeom>
        </p:spPr>
      </p:pic>
      <p:sp>
        <p:nvSpPr>
          <p:cNvPr id="3" name="Slide Number Placeholder 2">
            <a:extLst>
              <a:ext uri="{FF2B5EF4-FFF2-40B4-BE49-F238E27FC236}">
                <a16:creationId xmlns:a16="http://schemas.microsoft.com/office/drawing/2014/main" id="{608A4395-177A-A505-3ED7-4A6F3E7214F0}"/>
              </a:ext>
            </a:extLst>
          </p:cNvPr>
          <p:cNvSpPr>
            <a:spLocks noGrp="1"/>
          </p:cNvSpPr>
          <p:nvPr>
            <p:ph type="sldNum" sz="quarter" idx="10"/>
          </p:nvPr>
        </p:nvSpPr>
        <p:spPr>
          <a:xfrm>
            <a:off x="8610600" y="6356350"/>
            <a:ext cx="2743200" cy="365125"/>
          </a:xfrm>
          <a:prstGeom prst="rect">
            <a:avLst/>
          </a:prstGeom>
        </p:spPr>
        <p:txBody>
          <a:bodyPr/>
          <a:lstStyle>
            <a:lvl1pPr>
              <a:defRPr>
                <a:solidFill>
                  <a:srgbClr val="00B0F0"/>
                </a:solidFill>
              </a:defRPr>
            </a:lvl1pPr>
          </a:lstStyle>
          <a:p>
            <a:fld id="{6E587B8F-1A79-BD42-AC40-4DFF0815E8D1}" type="slidenum">
              <a:rPr lang="en-US" smtClean="0"/>
              <a:pPr/>
              <a:t>‹#›</a:t>
            </a:fld>
            <a:endParaRPr lang="en-US" dirty="0"/>
          </a:p>
        </p:txBody>
      </p:sp>
      <p:sp>
        <p:nvSpPr>
          <p:cNvPr id="9" name="object 5">
            <a:extLst>
              <a:ext uri="{FF2B5EF4-FFF2-40B4-BE49-F238E27FC236}">
                <a16:creationId xmlns:a16="http://schemas.microsoft.com/office/drawing/2014/main" id="{92E59E8C-2230-10E2-BFA7-966C98E1DA9B}"/>
              </a:ext>
            </a:extLst>
          </p:cNvPr>
          <p:cNvSpPr txBox="1"/>
          <p:nvPr userDrawn="1"/>
        </p:nvSpPr>
        <p:spPr>
          <a:xfrm>
            <a:off x="658678" y="2364191"/>
            <a:ext cx="8581016" cy="382156"/>
          </a:xfrm>
          <a:prstGeom prst="rect">
            <a:avLst/>
          </a:prstGeom>
        </p:spPr>
        <p:txBody>
          <a:bodyPr vert="horz" wrap="square" lIns="0" tIns="12700" rIns="0" bIns="0" rtlCol="0">
            <a:spAutoFit/>
          </a:bodyPr>
          <a:lstStyle/>
          <a:p>
            <a:pPr marL="186055" marR="5080" lvl="0" indent="-173990" algn="l" defTabSz="914400" rtl="0" eaLnBrk="1" fontAlgn="auto" latinLnBrk="0" hangingPunct="1">
              <a:lnSpc>
                <a:spcPct val="100000"/>
              </a:lnSpc>
              <a:spcBef>
                <a:spcPts val="100"/>
              </a:spcBef>
              <a:spcAft>
                <a:spcPts val="0"/>
              </a:spcAft>
              <a:buClr>
                <a:srgbClr val="00B0F0"/>
              </a:buClr>
              <a:buSzTx/>
              <a:buFont typeface="Arial"/>
              <a:buChar char="•"/>
              <a:tabLst>
                <a:tab pos="186690" algn="l"/>
              </a:tabLst>
              <a:defRPr/>
            </a:pPr>
            <a:endParaRPr kumimoji="0" lang="en-US" sz="2400" b="1" i="0" u="none" strike="noStrike" kern="1200" cap="none" spc="0" normalizeH="0" baseline="0" noProof="0" dirty="0">
              <a:ln>
                <a:noFill/>
              </a:ln>
              <a:solidFill>
                <a:srgbClr val="FFFFFF"/>
              </a:solidFill>
              <a:effectLst/>
              <a:uLnTx/>
              <a:uFillTx/>
              <a:latin typeface="Montserrat Semi Bold"/>
              <a:ea typeface="+mn-ea"/>
              <a:cs typeface="Calibri"/>
            </a:endParaRPr>
          </a:p>
        </p:txBody>
      </p:sp>
      <p:sp>
        <p:nvSpPr>
          <p:cNvPr id="8" name="Title 1">
            <a:extLst>
              <a:ext uri="{FF2B5EF4-FFF2-40B4-BE49-F238E27FC236}">
                <a16:creationId xmlns:a16="http://schemas.microsoft.com/office/drawing/2014/main" id="{33B747E9-D763-63C6-81BE-0FC30B93056F}"/>
              </a:ext>
            </a:extLst>
          </p:cNvPr>
          <p:cNvSpPr txBox="1">
            <a:spLocks/>
          </p:cNvSpPr>
          <p:nvPr userDrawn="1"/>
        </p:nvSpPr>
        <p:spPr>
          <a:xfrm>
            <a:off x="566928" y="1475034"/>
            <a:ext cx="11625072" cy="876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B0F0"/>
                </a:solidFill>
                <a:latin typeface="Montserrat Black" panose="00000A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00B0F0"/>
              </a:solidFill>
              <a:effectLst/>
              <a:uLnTx/>
              <a:uFillTx/>
              <a:latin typeface="Montserrat Semi Bold"/>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Montserrat Black" panose="00000A00000000000000" pitchFamily="2" charset="0"/>
              <a:ea typeface="+mj-ea"/>
              <a:cs typeface="+mj-cs"/>
            </a:endParaRPr>
          </a:p>
        </p:txBody>
      </p:sp>
      <p:sp>
        <p:nvSpPr>
          <p:cNvPr id="10" name="Content Placeholder 5">
            <a:extLst>
              <a:ext uri="{FF2B5EF4-FFF2-40B4-BE49-F238E27FC236}">
                <a16:creationId xmlns:a16="http://schemas.microsoft.com/office/drawing/2014/main" id="{5EC943C7-895D-1A96-59D0-503BEB291AC7}"/>
              </a:ext>
            </a:extLst>
          </p:cNvPr>
          <p:cNvSpPr>
            <a:spLocks noGrp="1"/>
          </p:cNvSpPr>
          <p:nvPr>
            <p:ph sz="quarter" idx="4"/>
          </p:nvPr>
        </p:nvSpPr>
        <p:spPr>
          <a:xfrm>
            <a:off x="1038224" y="1905001"/>
            <a:ext cx="10317164" cy="35687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BF3548F-686E-AE0D-CA59-74E35FC2F79F}"/>
              </a:ext>
            </a:extLst>
          </p:cNvPr>
          <p:cNvSpPr>
            <a:spLocks noGrp="1"/>
          </p:cNvSpPr>
          <p:nvPr>
            <p:ph type="title"/>
          </p:nvPr>
        </p:nvSpPr>
        <p:spPr>
          <a:xfrm>
            <a:off x="1961356" y="369617"/>
            <a:ext cx="8470900" cy="132556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860865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385E-9583-A355-0314-FDEA33DF41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AE9494-3731-1672-103A-18921B03A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9C8CE8-60C3-2C9A-5E15-911137035BE4}"/>
              </a:ext>
            </a:extLst>
          </p:cNvPr>
          <p:cNvSpPr>
            <a:spLocks noGrp="1"/>
          </p:cNvSpPr>
          <p:nvPr>
            <p:ph type="dt" sz="half" idx="10"/>
          </p:nvPr>
        </p:nvSpPr>
        <p:spPr/>
        <p:txBody>
          <a:bodyPr/>
          <a:lstStyle/>
          <a:p>
            <a:fld id="{D9876040-5A2E-4483-982F-B04CA2C18846}" type="datetimeFigureOut">
              <a:rPr lang="en-US" smtClean="0"/>
              <a:t>4/20/2023</a:t>
            </a:fld>
            <a:endParaRPr lang="en-US"/>
          </a:p>
        </p:txBody>
      </p:sp>
      <p:sp>
        <p:nvSpPr>
          <p:cNvPr id="5" name="Footer Placeholder 4">
            <a:extLst>
              <a:ext uri="{FF2B5EF4-FFF2-40B4-BE49-F238E27FC236}">
                <a16:creationId xmlns:a16="http://schemas.microsoft.com/office/drawing/2014/main" id="{CD6D8440-22DB-C599-45E6-D58232B7D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8AFF5-2FB3-59D1-C2E6-0FEA98B742AC}"/>
              </a:ext>
            </a:extLst>
          </p:cNvPr>
          <p:cNvSpPr>
            <a:spLocks noGrp="1"/>
          </p:cNvSpPr>
          <p:nvPr>
            <p:ph type="sldNum" sz="quarter" idx="12"/>
          </p:nvPr>
        </p:nvSpPr>
        <p:spPr/>
        <p:txBody>
          <a:bodyPr/>
          <a:lstStyle/>
          <a:p>
            <a:fld id="{FE3C77C9-809B-4391-814F-AD04254BFE28}" type="slidenum">
              <a:rPr lang="en-US" smtClean="0"/>
              <a:t>‹#›</a:t>
            </a:fld>
            <a:endParaRPr lang="en-US"/>
          </a:p>
        </p:txBody>
      </p:sp>
    </p:spTree>
    <p:extLst>
      <p:ext uri="{BB962C8B-B14F-4D97-AF65-F5344CB8AC3E}">
        <p14:creationId xmlns:p14="http://schemas.microsoft.com/office/powerpoint/2010/main" val="268321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5A3D-B424-1CFC-A162-B2E325DBE5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CE208F-6467-F8B7-FB6E-461A488646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CA206-907F-B0D1-AC08-B0E01A576EF2}"/>
              </a:ext>
            </a:extLst>
          </p:cNvPr>
          <p:cNvSpPr>
            <a:spLocks noGrp="1"/>
          </p:cNvSpPr>
          <p:nvPr>
            <p:ph type="dt" sz="half" idx="10"/>
          </p:nvPr>
        </p:nvSpPr>
        <p:spPr/>
        <p:txBody>
          <a:bodyPr/>
          <a:lstStyle/>
          <a:p>
            <a:fld id="{D9876040-5A2E-4483-982F-B04CA2C18846}" type="datetimeFigureOut">
              <a:rPr lang="en-US" smtClean="0"/>
              <a:t>4/20/2023</a:t>
            </a:fld>
            <a:endParaRPr lang="en-US"/>
          </a:p>
        </p:txBody>
      </p:sp>
      <p:sp>
        <p:nvSpPr>
          <p:cNvPr id="5" name="Footer Placeholder 4">
            <a:extLst>
              <a:ext uri="{FF2B5EF4-FFF2-40B4-BE49-F238E27FC236}">
                <a16:creationId xmlns:a16="http://schemas.microsoft.com/office/drawing/2014/main" id="{71E602CE-CC05-D6CD-F547-7425AFAEF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F4183-A594-6996-C527-6936E15E210E}"/>
              </a:ext>
            </a:extLst>
          </p:cNvPr>
          <p:cNvSpPr>
            <a:spLocks noGrp="1"/>
          </p:cNvSpPr>
          <p:nvPr>
            <p:ph type="sldNum" sz="quarter" idx="12"/>
          </p:nvPr>
        </p:nvSpPr>
        <p:spPr/>
        <p:txBody>
          <a:bodyPr/>
          <a:lstStyle/>
          <a:p>
            <a:fld id="{FE3C77C9-809B-4391-814F-AD04254BFE28}" type="slidenum">
              <a:rPr lang="en-US" smtClean="0"/>
              <a:t>‹#›</a:t>
            </a:fld>
            <a:endParaRPr lang="en-US"/>
          </a:p>
        </p:txBody>
      </p:sp>
    </p:spTree>
    <p:extLst>
      <p:ext uri="{BB962C8B-B14F-4D97-AF65-F5344CB8AC3E}">
        <p14:creationId xmlns:p14="http://schemas.microsoft.com/office/powerpoint/2010/main" val="297097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67A0-6E34-F6BB-85DE-C6FF11E90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8959AA-A28B-506D-162F-D557B1D36D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8ABB24-2A9D-5507-964A-424A3D97360F}"/>
              </a:ext>
            </a:extLst>
          </p:cNvPr>
          <p:cNvSpPr>
            <a:spLocks noGrp="1"/>
          </p:cNvSpPr>
          <p:nvPr>
            <p:ph type="dt" sz="half" idx="10"/>
          </p:nvPr>
        </p:nvSpPr>
        <p:spPr/>
        <p:txBody>
          <a:bodyPr/>
          <a:lstStyle/>
          <a:p>
            <a:fld id="{D9876040-5A2E-4483-982F-B04CA2C18846}" type="datetimeFigureOut">
              <a:rPr lang="en-US" smtClean="0"/>
              <a:t>4/20/2023</a:t>
            </a:fld>
            <a:endParaRPr lang="en-US"/>
          </a:p>
        </p:txBody>
      </p:sp>
      <p:sp>
        <p:nvSpPr>
          <p:cNvPr id="5" name="Footer Placeholder 4">
            <a:extLst>
              <a:ext uri="{FF2B5EF4-FFF2-40B4-BE49-F238E27FC236}">
                <a16:creationId xmlns:a16="http://schemas.microsoft.com/office/drawing/2014/main" id="{50D1F12A-C4AE-0B98-E587-039D7B600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254B5-FB81-D5A5-7CC8-CA9A3B8951BA}"/>
              </a:ext>
            </a:extLst>
          </p:cNvPr>
          <p:cNvSpPr>
            <a:spLocks noGrp="1"/>
          </p:cNvSpPr>
          <p:nvPr>
            <p:ph type="sldNum" sz="quarter" idx="12"/>
          </p:nvPr>
        </p:nvSpPr>
        <p:spPr/>
        <p:txBody>
          <a:bodyPr/>
          <a:lstStyle/>
          <a:p>
            <a:fld id="{FE3C77C9-809B-4391-814F-AD04254BFE28}" type="slidenum">
              <a:rPr lang="en-US" smtClean="0"/>
              <a:t>‹#›</a:t>
            </a:fld>
            <a:endParaRPr lang="en-US"/>
          </a:p>
        </p:txBody>
      </p:sp>
    </p:spTree>
    <p:extLst>
      <p:ext uri="{BB962C8B-B14F-4D97-AF65-F5344CB8AC3E}">
        <p14:creationId xmlns:p14="http://schemas.microsoft.com/office/powerpoint/2010/main" val="76048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05D4-F5DA-693D-F3C2-94213C1A7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791BB-3EE4-C228-F5EC-7CD59A2CC5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A1B8C-B4C9-C129-9ED5-9ADB7D6CD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BBE4B5-EAB1-53C3-CF0D-AE870F3563AE}"/>
              </a:ext>
            </a:extLst>
          </p:cNvPr>
          <p:cNvSpPr>
            <a:spLocks noGrp="1"/>
          </p:cNvSpPr>
          <p:nvPr>
            <p:ph type="dt" sz="half" idx="10"/>
          </p:nvPr>
        </p:nvSpPr>
        <p:spPr/>
        <p:txBody>
          <a:bodyPr/>
          <a:lstStyle/>
          <a:p>
            <a:fld id="{D9876040-5A2E-4483-982F-B04CA2C18846}" type="datetimeFigureOut">
              <a:rPr lang="en-US" smtClean="0"/>
              <a:t>4/20/2023</a:t>
            </a:fld>
            <a:endParaRPr lang="en-US"/>
          </a:p>
        </p:txBody>
      </p:sp>
      <p:sp>
        <p:nvSpPr>
          <p:cNvPr id="6" name="Footer Placeholder 5">
            <a:extLst>
              <a:ext uri="{FF2B5EF4-FFF2-40B4-BE49-F238E27FC236}">
                <a16:creationId xmlns:a16="http://schemas.microsoft.com/office/drawing/2014/main" id="{31485AF7-7E06-92A4-7B20-EDBF5FF5B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80B19-1F34-B88E-26D8-B1ADD2E4D6B1}"/>
              </a:ext>
            </a:extLst>
          </p:cNvPr>
          <p:cNvSpPr>
            <a:spLocks noGrp="1"/>
          </p:cNvSpPr>
          <p:nvPr>
            <p:ph type="sldNum" sz="quarter" idx="12"/>
          </p:nvPr>
        </p:nvSpPr>
        <p:spPr/>
        <p:txBody>
          <a:bodyPr/>
          <a:lstStyle/>
          <a:p>
            <a:fld id="{FE3C77C9-809B-4391-814F-AD04254BFE28}" type="slidenum">
              <a:rPr lang="en-US" smtClean="0"/>
              <a:t>‹#›</a:t>
            </a:fld>
            <a:endParaRPr lang="en-US"/>
          </a:p>
        </p:txBody>
      </p:sp>
    </p:spTree>
    <p:extLst>
      <p:ext uri="{BB962C8B-B14F-4D97-AF65-F5344CB8AC3E}">
        <p14:creationId xmlns:p14="http://schemas.microsoft.com/office/powerpoint/2010/main" val="191365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26DE-DEA2-DF3F-9596-9E7EDF694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7185F1-221A-2569-8717-E3A8F04720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027FD6-229E-FD70-7D87-A9F2DDCD9F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104E3A-19F2-24DB-C62B-DF1994CB1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974EC-932C-FE72-EB71-3879772D1C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94DA80-209D-1073-9684-363F605A0425}"/>
              </a:ext>
            </a:extLst>
          </p:cNvPr>
          <p:cNvSpPr>
            <a:spLocks noGrp="1"/>
          </p:cNvSpPr>
          <p:nvPr>
            <p:ph type="dt" sz="half" idx="10"/>
          </p:nvPr>
        </p:nvSpPr>
        <p:spPr/>
        <p:txBody>
          <a:bodyPr/>
          <a:lstStyle/>
          <a:p>
            <a:fld id="{D9876040-5A2E-4483-982F-B04CA2C18846}" type="datetimeFigureOut">
              <a:rPr lang="en-US" smtClean="0"/>
              <a:t>4/20/2023</a:t>
            </a:fld>
            <a:endParaRPr lang="en-US"/>
          </a:p>
        </p:txBody>
      </p:sp>
      <p:sp>
        <p:nvSpPr>
          <p:cNvPr id="8" name="Footer Placeholder 7">
            <a:extLst>
              <a:ext uri="{FF2B5EF4-FFF2-40B4-BE49-F238E27FC236}">
                <a16:creationId xmlns:a16="http://schemas.microsoft.com/office/drawing/2014/main" id="{E908F7F7-28D9-27BC-F6C5-984FF1991C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E7F7E-1237-F076-71B2-24DBBDCF7AE4}"/>
              </a:ext>
            </a:extLst>
          </p:cNvPr>
          <p:cNvSpPr>
            <a:spLocks noGrp="1"/>
          </p:cNvSpPr>
          <p:nvPr>
            <p:ph type="sldNum" sz="quarter" idx="12"/>
          </p:nvPr>
        </p:nvSpPr>
        <p:spPr/>
        <p:txBody>
          <a:bodyPr/>
          <a:lstStyle/>
          <a:p>
            <a:fld id="{FE3C77C9-809B-4391-814F-AD04254BFE28}" type="slidenum">
              <a:rPr lang="en-US" smtClean="0"/>
              <a:t>‹#›</a:t>
            </a:fld>
            <a:endParaRPr lang="en-US"/>
          </a:p>
        </p:txBody>
      </p:sp>
    </p:spTree>
    <p:extLst>
      <p:ext uri="{BB962C8B-B14F-4D97-AF65-F5344CB8AC3E}">
        <p14:creationId xmlns:p14="http://schemas.microsoft.com/office/powerpoint/2010/main" val="43446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7E0E-2F3D-BBA4-8938-12FB9C0F15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60775C-60C4-9221-407B-7BD8F7136CFA}"/>
              </a:ext>
            </a:extLst>
          </p:cNvPr>
          <p:cNvSpPr>
            <a:spLocks noGrp="1"/>
          </p:cNvSpPr>
          <p:nvPr>
            <p:ph type="dt" sz="half" idx="10"/>
          </p:nvPr>
        </p:nvSpPr>
        <p:spPr/>
        <p:txBody>
          <a:bodyPr/>
          <a:lstStyle/>
          <a:p>
            <a:fld id="{D9876040-5A2E-4483-982F-B04CA2C18846}" type="datetimeFigureOut">
              <a:rPr lang="en-US" smtClean="0"/>
              <a:t>4/20/2023</a:t>
            </a:fld>
            <a:endParaRPr lang="en-US"/>
          </a:p>
        </p:txBody>
      </p:sp>
      <p:sp>
        <p:nvSpPr>
          <p:cNvPr id="4" name="Footer Placeholder 3">
            <a:extLst>
              <a:ext uri="{FF2B5EF4-FFF2-40B4-BE49-F238E27FC236}">
                <a16:creationId xmlns:a16="http://schemas.microsoft.com/office/drawing/2014/main" id="{95F28FE7-D4A3-97BD-FEBF-DFAE6FA856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7D8BB-DB39-9B85-3F86-C969C0ACF77C}"/>
              </a:ext>
            </a:extLst>
          </p:cNvPr>
          <p:cNvSpPr>
            <a:spLocks noGrp="1"/>
          </p:cNvSpPr>
          <p:nvPr>
            <p:ph type="sldNum" sz="quarter" idx="12"/>
          </p:nvPr>
        </p:nvSpPr>
        <p:spPr/>
        <p:txBody>
          <a:bodyPr/>
          <a:lstStyle/>
          <a:p>
            <a:fld id="{FE3C77C9-809B-4391-814F-AD04254BFE28}" type="slidenum">
              <a:rPr lang="en-US" smtClean="0"/>
              <a:t>‹#›</a:t>
            </a:fld>
            <a:endParaRPr lang="en-US"/>
          </a:p>
        </p:txBody>
      </p:sp>
    </p:spTree>
    <p:extLst>
      <p:ext uri="{BB962C8B-B14F-4D97-AF65-F5344CB8AC3E}">
        <p14:creationId xmlns:p14="http://schemas.microsoft.com/office/powerpoint/2010/main" val="2579040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2C795-B49A-ADF7-04AB-1169A4831836}"/>
              </a:ext>
            </a:extLst>
          </p:cNvPr>
          <p:cNvSpPr>
            <a:spLocks noGrp="1"/>
          </p:cNvSpPr>
          <p:nvPr>
            <p:ph type="dt" sz="half" idx="10"/>
          </p:nvPr>
        </p:nvSpPr>
        <p:spPr/>
        <p:txBody>
          <a:bodyPr/>
          <a:lstStyle/>
          <a:p>
            <a:fld id="{D9876040-5A2E-4483-982F-B04CA2C18846}" type="datetimeFigureOut">
              <a:rPr lang="en-US" smtClean="0"/>
              <a:t>4/20/2023</a:t>
            </a:fld>
            <a:endParaRPr lang="en-US"/>
          </a:p>
        </p:txBody>
      </p:sp>
      <p:sp>
        <p:nvSpPr>
          <p:cNvPr id="3" name="Footer Placeholder 2">
            <a:extLst>
              <a:ext uri="{FF2B5EF4-FFF2-40B4-BE49-F238E27FC236}">
                <a16:creationId xmlns:a16="http://schemas.microsoft.com/office/drawing/2014/main" id="{0A8E7AC4-C7F5-50CF-12A1-CD4D7F0EA0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DAE5D1-91D0-FA3B-EE7D-84BE667E8966}"/>
              </a:ext>
            </a:extLst>
          </p:cNvPr>
          <p:cNvSpPr>
            <a:spLocks noGrp="1"/>
          </p:cNvSpPr>
          <p:nvPr>
            <p:ph type="sldNum" sz="quarter" idx="12"/>
          </p:nvPr>
        </p:nvSpPr>
        <p:spPr/>
        <p:txBody>
          <a:bodyPr/>
          <a:lstStyle/>
          <a:p>
            <a:fld id="{FE3C77C9-809B-4391-814F-AD04254BFE28}" type="slidenum">
              <a:rPr lang="en-US" smtClean="0"/>
              <a:t>‹#›</a:t>
            </a:fld>
            <a:endParaRPr lang="en-US"/>
          </a:p>
        </p:txBody>
      </p:sp>
    </p:spTree>
    <p:extLst>
      <p:ext uri="{BB962C8B-B14F-4D97-AF65-F5344CB8AC3E}">
        <p14:creationId xmlns:p14="http://schemas.microsoft.com/office/powerpoint/2010/main" val="87276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AC64-6DEB-06F4-3BCD-5DE84F0486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1CB32-F5B6-BFFD-F0B9-FBC3900050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EF133-A918-5350-82F6-C152976D6B37}"/>
              </a:ext>
            </a:extLst>
          </p:cNvPr>
          <p:cNvSpPr>
            <a:spLocks noGrp="1"/>
          </p:cNvSpPr>
          <p:nvPr>
            <p:ph type="dt" sz="half" idx="10"/>
          </p:nvPr>
        </p:nvSpPr>
        <p:spPr>
          <a:xfrm>
            <a:off x="838200" y="6356350"/>
            <a:ext cx="2743200" cy="365125"/>
          </a:xfrm>
          <a:prstGeom prst="rect">
            <a:avLst/>
          </a:prstGeom>
        </p:spPr>
        <p:txBody>
          <a:bodyPr/>
          <a:lstStyle/>
          <a:p>
            <a:fld id="{5FCC0EC5-C40D-B946-834E-2D1AEA602130}" type="datetime1">
              <a:rPr lang="en-US" smtClean="0"/>
              <a:t>4/20/2023</a:t>
            </a:fld>
            <a:endParaRPr lang="en-US"/>
          </a:p>
        </p:txBody>
      </p:sp>
      <p:sp>
        <p:nvSpPr>
          <p:cNvPr id="5" name="Footer Placeholder 4">
            <a:extLst>
              <a:ext uri="{FF2B5EF4-FFF2-40B4-BE49-F238E27FC236}">
                <a16:creationId xmlns:a16="http://schemas.microsoft.com/office/drawing/2014/main" id="{AF97AFA2-8C30-36E4-A7AC-AF657224704A}"/>
              </a:ext>
            </a:extLst>
          </p:cNvPr>
          <p:cNvSpPr>
            <a:spLocks noGrp="1"/>
          </p:cNvSpPr>
          <p:nvPr>
            <p:ph type="ftr" sz="quarter" idx="11"/>
          </p:nvPr>
        </p:nvSpPr>
        <p:spPr>
          <a:xfrm>
            <a:off x="4038600" y="634607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85223B-F2A8-899C-6A80-0B8A6E9B4894}"/>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135311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AD8C-8812-8C5E-C552-58E90AD99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85650F-4BAF-E3E8-9014-4CD76876D0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43DEF7-8BA6-5DEE-5807-C5EC8255B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ACE43-6F26-4421-AA06-C60B4D711870}"/>
              </a:ext>
            </a:extLst>
          </p:cNvPr>
          <p:cNvSpPr>
            <a:spLocks noGrp="1"/>
          </p:cNvSpPr>
          <p:nvPr>
            <p:ph type="dt" sz="half" idx="10"/>
          </p:nvPr>
        </p:nvSpPr>
        <p:spPr/>
        <p:txBody>
          <a:bodyPr/>
          <a:lstStyle/>
          <a:p>
            <a:fld id="{D9876040-5A2E-4483-982F-B04CA2C18846}" type="datetimeFigureOut">
              <a:rPr lang="en-US" smtClean="0"/>
              <a:t>4/20/2023</a:t>
            </a:fld>
            <a:endParaRPr lang="en-US"/>
          </a:p>
        </p:txBody>
      </p:sp>
      <p:sp>
        <p:nvSpPr>
          <p:cNvPr id="6" name="Footer Placeholder 5">
            <a:extLst>
              <a:ext uri="{FF2B5EF4-FFF2-40B4-BE49-F238E27FC236}">
                <a16:creationId xmlns:a16="http://schemas.microsoft.com/office/drawing/2014/main" id="{D70466EC-2EE5-BA39-2473-9298A9BC4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E07C66-891C-7C74-117C-C6B60D2C73B1}"/>
              </a:ext>
            </a:extLst>
          </p:cNvPr>
          <p:cNvSpPr>
            <a:spLocks noGrp="1"/>
          </p:cNvSpPr>
          <p:nvPr>
            <p:ph type="sldNum" sz="quarter" idx="12"/>
          </p:nvPr>
        </p:nvSpPr>
        <p:spPr/>
        <p:txBody>
          <a:bodyPr/>
          <a:lstStyle/>
          <a:p>
            <a:fld id="{FE3C77C9-809B-4391-814F-AD04254BFE28}" type="slidenum">
              <a:rPr lang="en-US" smtClean="0"/>
              <a:t>‹#›</a:t>
            </a:fld>
            <a:endParaRPr lang="en-US"/>
          </a:p>
        </p:txBody>
      </p:sp>
    </p:spTree>
    <p:extLst>
      <p:ext uri="{BB962C8B-B14F-4D97-AF65-F5344CB8AC3E}">
        <p14:creationId xmlns:p14="http://schemas.microsoft.com/office/powerpoint/2010/main" val="265986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AD65-70BF-0979-574A-5CF24B5C0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407169-A2F0-804C-EE99-0C2CF39FFF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9B42A-1298-8142-2C8F-B12E1E2A8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E8C1F-9D50-D2EF-CCDF-6230828A6603}"/>
              </a:ext>
            </a:extLst>
          </p:cNvPr>
          <p:cNvSpPr>
            <a:spLocks noGrp="1"/>
          </p:cNvSpPr>
          <p:nvPr>
            <p:ph type="dt" sz="half" idx="10"/>
          </p:nvPr>
        </p:nvSpPr>
        <p:spPr/>
        <p:txBody>
          <a:bodyPr/>
          <a:lstStyle/>
          <a:p>
            <a:fld id="{D9876040-5A2E-4483-982F-B04CA2C18846}" type="datetimeFigureOut">
              <a:rPr lang="en-US" smtClean="0"/>
              <a:t>4/20/2023</a:t>
            </a:fld>
            <a:endParaRPr lang="en-US"/>
          </a:p>
        </p:txBody>
      </p:sp>
      <p:sp>
        <p:nvSpPr>
          <p:cNvPr id="6" name="Footer Placeholder 5">
            <a:extLst>
              <a:ext uri="{FF2B5EF4-FFF2-40B4-BE49-F238E27FC236}">
                <a16:creationId xmlns:a16="http://schemas.microsoft.com/office/drawing/2014/main" id="{3F88DFFE-C03F-38BE-E526-F8F111F53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FAB14-92D1-922E-D100-3733D545E992}"/>
              </a:ext>
            </a:extLst>
          </p:cNvPr>
          <p:cNvSpPr>
            <a:spLocks noGrp="1"/>
          </p:cNvSpPr>
          <p:nvPr>
            <p:ph type="sldNum" sz="quarter" idx="12"/>
          </p:nvPr>
        </p:nvSpPr>
        <p:spPr/>
        <p:txBody>
          <a:bodyPr/>
          <a:lstStyle/>
          <a:p>
            <a:fld id="{FE3C77C9-809B-4391-814F-AD04254BFE28}" type="slidenum">
              <a:rPr lang="en-US" smtClean="0"/>
              <a:t>‹#›</a:t>
            </a:fld>
            <a:endParaRPr lang="en-US"/>
          </a:p>
        </p:txBody>
      </p:sp>
    </p:spTree>
    <p:extLst>
      <p:ext uri="{BB962C8B-B14F-4D97-AF65-F5344CB8AC3E}">
        <p14:creationId xmlns:p14="http://schemas.microsoft.com/office/powerpoint/2010/main" val="3142839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07F-7EA9-9629-574A-1BE6B14ABC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0A969D-4B6E-AA55-8414-E785B9A57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90086-99C2-4304-D527-DDCB14BA54EF}"/>
              </a:ext>
            </a:extLst>
          </p:cNvPr>
          <p:cNvSpPr>
            <a:spLocks noGrp="1"/>
          </p:cNvSpPr>
          <p:nvPr>
            <p:ph type="dt" sz="half" idx="10"/>
          </p:nvPr>
        </p:nvSpPr>
        <p:spPr/>
        <p:txBody>
          <a:bodyPr/>
          <a:lstStyle/>
          <a:p>
            <a:fld id="{D9876040-5A2E-4483-982F-B04CA2C18846}" type="datetimeFigureOut">
              <a:rPr lang="en-US" smtClean="0"/>
              <a:t>4/20/2023</a:t>
            </a:fld>
            <a:endParaRPr lang="en-US"/>
          </a:p>
        </p:txBody>
      </p:sp>
      <p:sp>
        <p:nvSpPr>
          <p:cNvPr id="5" name="Footer Placeholder 4">
            <a:extLst>
              <a:ext uri="{FF2B5EF4-FFF2-40B4-BE49-F238E27FC236}">
                <a16:creationId xmlns:a16="http://schemas.microsoft.com/office/drawing/2014/main" id="{E46E39BE-6D2B-3993-7FA7-0F6149FE9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7AE18-20CB-8655-E62A-F85F0D9F7D64}"/>
              </a:ext>
            </a:extLst>
          </p:cNvPr>
          <p:cNvSpPr>
            <a:spLocks noGrp="1"/>
          </p:cNvSpPr>
          <p:nvPr>
            <p:ph type="sldNum" sz="quarter" idx="12"/>
          </p:nvPr>
        </p:nvSpPr>
        <p:spPr/>
        <p:txBody>
          <a:bodyPr/>
          <a:lstStyle/>
          <a:p>
            <a:fld id="{FE3C77C9-809B-4391-814F-AD04254BFE28}" type="slidenum">
              <a:rPr lang="en-US" smtClean="0"/>
              <a:t>‹#›</a:t>
            </a:fld>
            <a:endParaRPr lang="en-US"/>
          </a:p>
        </p:txBody>
      </p:sp>
    </p:spTree>
    <p:extLst>
      <p:ext uri="{BB962C8B-B14F-4D97-AF65-F5344CB8AC3E}">
        <p14:creationId xmlns:p14="http://schemas.microsoft.com/office/powerpoint/2010/main" val="3701814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13EB2A-FC84-6525-9960-3994E5618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41A0BD-23A9-ED4C-E32E-9288CC9DFA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1FEC0-5574-C6C8-05CA-ABC6CD3D173D}"/>
              </a:ext>
            </a:extLst>
          </p:cNvPr>
          <p:cNvSpPr>
            <a:spLocks noGrp="1"/>
          </p:cNvSpPr>
          <p:nvPr>
            <p:ph type="dt" sz="half" idx="10"/>
          </p:nvPr>
        </p:nvSpPr>
        <p:spPr/>
        <p:txBody>
          <a:bodyPr/>
          <a:lstStyle/>
          <a:p>
            <a:fld id="{D9876040-5A2E-4483-982F-B04CA2C18846}" type="datetimeFigureOut">
              <a:rPr lang="en-US" smtClean="0"/>
              <a:t>4/20/2023</a:t>
            </a:fld>
            <a:endParaRPr lang="en-US"/>
          </a:p>
        </p:txBody>
      </p:sp>
      <p:sp>
        <p:nvSpPr>
          <p:cNvPr id="5" name="Footer Placeholder 4">
            <a:extLst>
              <a:ext uri="{FF2B5EF4-FFF2-40B4-BE49-F238E27FC236}">
                <a16:creationId xmlns:a16="http://schemas.microsoft.com/office/drawing/2014/main" id="{14F021C4-4E13-C9BA-149A-8ED0719F9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7D744-B3F0-2B4D-EA60-150EB0D091FE}"/>
              </a:ext>
            </a:extLst>
          </p:cNvPr>
          <p:cNvSpPr>
            <a:spLocks noGrp="1"/>
          </p:cNvSpPr>
          <p:nvPr>
            <p:ph type="sldNum" sz="quarter" idx="12"/>
          </p:nvPr>
        </p:nvSpPr>
        <p:spPr/>
        <p:txBody>
          <a:bodyPr/>
          <a:lstStyle/>
          <a:p>
            <a:fld id="{FE3C77C9-809B-4391-814F-AD04254BFE28}" type="slidenum">
              <a:rPr lang="en-US" smtClean="0"/>
              <a:t>‹#›</a:t>
            </a:fld>
            <a:endParaRPr lang="en-US"/>
          </a:p>
        </p:txBody>
      </p:sp>
    </p:spTree>
    <p:extLst>
      <p:ext uri="{BB962C8B-B14F-4D97-AF65-F5344CB8AC3E}">
        <p14:creationId xmlns:p14="http://schemas.microsoft.com/office/powerpoint/2010/main" val="1513575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1CB98F-8D2B-6C42-AC2A-14390D0B2632}" type="datetime1">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298172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C0EC5-C40D-B946-834E-2D1AEA602130}" type="datetime1">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3960292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4F0167-D027-4344-A775-51A6EE9153F1}" type="datetime1">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1028104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818DA2-41CC-9B4F-8428-F5C8E7D6021E}" type="datetime1">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2832728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C13813-0BB8-1548-8672-8D092106BB83}" type="datetime1">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13288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6639EB-2597-B242-BF47-0523F70BF693}" type="datetime1">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358136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94E7-A5F3-0C65-3E76-5A247DA6C5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BEF24A-B5A8-71C7-8D91-C08F2D040C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76184-5ADB-7FF0-CD57-3EBEAE23900B}"/>
              </a:ext>
            </a:extLst>
          </p:cNvPr>
          <p:cNvSpPr>
            <a:spLocks noGrp="1"/>
          </p:cNvSpPr>
          <p:nvPr>
            <p:ph type="dt" sz="half" idx="10"/>
          </p:nvPr>
        </p:nvSpPr>
        <p:spPr>
          <a:xfrm>
            <a:off x="838200" y="6356350"/>
            <a:ext cx="2743200" cy="365125"/>
          </a:xfrm>
          <a:prstGeom prst="rect">
            <a:avLst/>
          </a:prstGeom>
        </p:spPr>
        <p:txBody>
          <a:bodyPr/>
          <a:lstStyle/>
          <a:p>
            <a:fld id="{7B4F0167-D027-4344-A775-51A6EE9153F1}" type="datetime1">
              <a:rPr lang="en-US" smtClean="0"/>
              <a:t>4/20/2023</a:t>
            </a:fld>
            <a:endParaRPr lang="en-US"/>
          </a:p>
        </p:txBody>
      </p:sp>
      <p:sp>
        <p:nvSpPr>
          <p:cNvPr id="5" name="Footer Placeholder 4">
            <a:extLst>
              <a:ext uri="{FF2B5EF4-FFF2-40B4-BE49-F238E27FC236}">
                <a16:creationId xmlns:a16="http://schemas.microsoft.com/office/drawing/2014/main" id="{BD979F75-905A-49FE-C47C-7D4B679048FB}"/>
              </a:ext>
            </a:extLst>
          </p:cNvPr>
          <p:cNvSpPr>
            <a:spLocks noGrp="1"/>
          </p:cNvSpPr>
          <p:nvPr>
            <p:ph type="ftr" sz="quarter" idx="11"/>
          </p:nvPr>
        </p:nvSpPr>
        <p:spPr>
          <a:xfrm>
            <a:off x="4038600" y="634607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3E345B-1BA1-8F6A-DB7D-BDEE5A2C4329}"/>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3798570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EB47D-5B56-AD4F-9020-67583DCA964A}" type="datetime1">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2917933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387E04-8241-9A4C-9E44-9FA913AF5D7F}" type="datetime1">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719447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56284-7797-5941-9148-6F6EF07D88D3}" type="datetime1">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481898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7DB97D-C18A-CF48-8716-4567B050AFC0}" type="datetime1">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3473400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24DBE-740E-3C47-8AB7-3836C2841319}" type="datetime1">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3001626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 Offset Righ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A5E9CF7-CEF9-4FE0-A901-FD669A684FD8}"/>
              </a:ext>
            </a:extLst>
          </p:cNvPr>
          <p:cNvSpPr>
            <a:spLocks noGrp="1"/>
          </p:cNvSpPr>
          <p:nvPr>
            <p:ph sz="quarter" idx="10"/>
          </p:nvPr>
        </p:nvSpPr>
        <p:spPr>
          <a:xfrm>
            <a:off x="5181600" y="1444871"/>
            <a:ext cx="6172200" cy="3968257"/>
          </a:xfrm>
          <a:prstGeom prst="rect">
            <a:avLst/>
          </a:prstGeom>
          <a:solidFill>
            <a:schemeClr val="bg2"/>
          </a:solidFill>
        </p:spPr>
        <p:txBody>
          <a:bodyPr lIns="1097280" tIns="457200" rIns="457200" bIns="457200"/>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82CABFE-6A21-412D-93FB-F8E46B2F42AF}"/>
              </a:ext>
            </a:extLst>
          </p:cNvPr>
          <p:cNvSpPr>
            <a:spLocks noGrp="1"/>
          </p:cNvSpPr>
          <p:nvPr>
            <p:ph type="pic" sz="quarter" idx="11" hasCustomPrompt="1"/>
          </p:nvPr>
        </p:nvSpPr>
        <p:spPr>
          <a:xfrm>
            <a:off x="838200" y="1669308"/>
            <a:ext cx="5029200" cy="3519384"/>
          </a:xfrm>
          <a:prstGeom prst="rect">
            <a:avLst/>
          </a:prstGeom>
        </p:spPr>
        <p:txBody>
          <a:bodyPr anchor="ctr"/>
          <a:lstStyle>
            <a:lvl1pPr marL="0" indent="0" algn="ctr">
              <a:buNone/>
              <a:defRPr/>
            </a:lvl1pPr>
          </a:lstStyle>
          <a:p>
            <a:r>
              <a:rPr lang="en-US"/>
              <a:t>Click icon to add a picture</a:t>
            </a:r>
          </a:p>
        </p:txBody>
      </p:sp>
      <p:sp>
        <p:nvSpPr>
          <p:cNvPr id="17" name="Title 5">
            <a:extLst>
              <a:ext uri="{FF2B5EF4-FFF2-40B4-BE49-F238E27FC236}">
                <a16:creationId xmlns:a16="http://schemas.microsoft.com/office/drawing/2014/main" id="{18D0239B-F48F-B7A5-ACFE-6B12A115C010}"/>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A7B7E936-B9C3-5343-6C0D-3C6C294F61AF}"/>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61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 Single Colum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p:nvPr>
        </p:nvSpPr>
        <p:spPr>
          <a:xfrm>
            <a:off x="838199" y="1371600"/>
            <a:ext cx="10515599" cy="4114800"/>
          </a:xfrm>
          <a:prstGeom prst="rect">
            <a:avLst/>
          </a:prstGeom>
        </p:spPr>
        <p:txBody>
          <a:bodyPr wrap="square" lIns="0" tIns="0" rIns="0" bIns="0" anchor="ctr">
            <a:noAutofit/>
          </a:bodyPr>
          <a:lstStyle>
            <a:lvl1pPr marL="0" indent="0">
              <a:lnSpc>
                <a:spcPct val="150000"/>
              </a:lnSpc>
              <a:buNone/>
              <a:defRPr sz="1600" b="0">
                <a:solidFill>
                  <a:schemeClr val="tx1"/>
                </a:solidFill>
              </a:defRPr>
            </a:lvl1pPr>
            <a:lvl2pPr marL="742950" indent="-285750">
              <a:lnSpc>
                <a:spcPct val="150000"/>
              </a:lnSpc>
              <a:buFont typeface="Arial" panose="020B0604020202020204" pitchFamily="34" charset="0"/>
              <a:buChar char="•"/>
              <a:defRPr sz="1600">
                <a:solidFill>
                  <a:schemeClr val="tx1"/>
                </a:solidFill>
              </a:defRPr>
            </a:lvl2pPr>
            <a:lvl3pPr marL="1200150" indent="-285750">
              <a:lnSpc>
                <a:spcPct val="150000"/>
              </a:lnSpc>
              <a:buFont typeface="Arial" panose="020B0604020202020204" pitchFamily="34" charset="0"/>
              <a:buChar char="•"/>
              <a:defRPr sz="1600">
                <a:solidFill>
                  <a:schemeClr val="tx1"/>
                </a:solidFill>
              </a:defRPr>
            </a:lvl3pPr>
            <a:lvl4pPr marL="1657350" indent="-285750">
              <a:lnSpc>
                <a:spcPct val="150000"/>
              </a:lnSpc>
              <a:buFont typeface="Arial" panose="020B0604020202020204" pitchFamily="34" charset="0"/>
              <a:buChar char="•"/>
              <a:defRPr sz="1600">
                <a:solidFill>
                  <a:schemeClr val="tx1"/>
                </a:solidFill>
              </a:defRPr>
            </a:lvl4pPr>
            <a:lvl5pPr marL="2114550" indent="-285750">
              <a:lnSpc>
                <a:spcPct val="150000"/>
              </a:lnSpc>
              <a:buFont typeface="Arial" panose="020B0604020202020204" pitchFamily="34" charset="0"/>
              <a:buChar cha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5">
            <a:extLst>
              <a:ext uri="{FF2B5EF4-FFF2-40B4-BE49-F238E27FC236}">
                <a16:creationId xmlns:a16="http://schemas.microsoft.com/office/drawing/2014/main" id="{3D69FB04-9463-529D-71A9-2C780B05F99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6FF069B8-833A-CA8E-B57E-38B3D9638C54}"/>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728079"/>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7186-62FB-02B1-F167-CE718C33C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B81193-70D2-233B-F5D5-509556B3B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D679B1-A88B-B50A-27AE-E3CA5F0FD64B}"/>
              </a:ext>
            </a:extLst>
          </p:cNvPr>
          <p:cNvSpPr>
            <a:spLocks noGrp="1"/>
          </p:cNvSpPr>
          <p:nvPr>
            <p:ph type="dt" sz="half" idx="10"/>
          </p:nvPr>
        </p:nvSpPr>
        <p:spPr/>
        <p:txBody>
          <a:bodyPr/>
          <a:lstStyle/>
          <a:p>
            <a:fld id="{851CB98F-8D2B-6C42-AC2A-14390D0B2632}" type="datetime1">
              <a:rPr lang="en-US" smtClean="0"/>
              <a:t>4/20/2023</a:t>
            </a:fld>
            <a:endParaRPr lang="en-US"/>
          </a:p>
        </p:txBody>
      </p:sp>
      <p:sp>
        <p:nvSpPr>
          <p:cNvPr id="5" name="Footer Placeholder 4">
            <a:extLst>
              <a:ext uri="{FF2B5EF4-FFF2-40B4-BE49-F238E27FC236}">
                <a16:creationId xmlns:a16="http://schemas.microsoft.com/office/drawing/2014/main" id="{2C837ADD-4A80-69E3-06AB-7569D78D2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ADC76-B264-4D00-087A-E037B8C69E77}"/>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342811173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B08D-BF50-8A87-3236-FEC97E407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642B3-E7EB-2A34-DE44-E695A11853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EEB03-7D9E-E9CE-6AD0-4DD84520775C}"/>
              </a:ext>
            </a:extLst>
          </p:cNvPr>
          <p:cNvSpPr>
            <a:spLocks noGrp="1"/>
          </p:cNvSpPr>
          <p:nvPr>
            <p:ph type="dt" sz="half" idx="10"/>
          </p:nvPr>
        </p:nvSpPr>
        <p:spPr/>
        <p:txBody>
          <a:bodyPr/>
          <a:lstStyle/>
          <a:p>
            <a:fld id="{5FCC0EC5-C40D-B946-834E-2D1AEA602130}" type="datetime1">
              <a:rPr lang="en-US" smtClean="0"/>
              <a:t>4/20/2023</a:t>
            </a:fld>
            <a:endParaRPr lang="en-US"/>
          </a:p>
        </p:txBody>
      </p:sp>
      <p:sp>
        <p:nvSpPr>
          <p:cNvPr id="5" name="Footer Placeholder 4">
            <a:extLst>
              <a:ext uri="{FF2B5EF4-FFF2-40B4-BE49-F238E27FC236}">
                <a16:creationId xmlns:a16="http://schemas.microsoft.com/office/drawing/2014/main" id="{5362808B-C6B4-F2DC-72F0-216B514E2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2E198-B932-33CE-D8CD-7C936210E123}"/>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259359172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2E37-DECC-590A-72D5-D330F793A5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B7982C-EE46-0816-F51D-A7F0AA5F08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B2DE94-299B-C59E-4D04-082564E386B7}"/>
              </a:ext>
            </a:extLst>
          </p:cNvPr>
          <p:cNvSpPr>
            <a:spLocks noGrp="1"/>
          </p:cNvSpPr>
          <p:nvPr>
            <p:ph type="dt" sz="half" idx="10"/>
          </p:nvPr>
        </p:nvSpPr>
        <p:spPr/>
        <p:txBody>
          <a:bodyPr/>
          <a:lstStyle/>
          <a:p>
            <a:fld id="{7B4F0167-D027-4344-A775-51A6EE9153F1}" type="datetime1">
              <a:rPr lang="en-US" smtClean="0"/>
              <a:t>4/20/2023</a:t>
            </a:fld>
            <a:endParaRPr lang="en-US"/>
          </a:p>
        </p:txBody>
      </p:sp>
      <p:sp>
        <p:nvSpPr>
          <p:cNvPr id="5" name="Footer Placeholder 4">
            <a:extLst>
              <a:ext uri="{FF2B5EF4-FFF2-40B4-BE49-F238E27FC236}">
                <a16:creationId xmlns:a16="http://schemas.microsoft.com/office/drawing/2014/main" id="{A2E453D2-0D83-1807-530F-20D2507DC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3BBDB-87BE-5CC7-895A-D98A73FF2463}"/>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872476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CF54-80E8-58AD-5685-81DDBAB06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0749D-A221-236A-7FCC-299217FDE0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9F5721-5CFC-371A-CFD9-63A0B2F5E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1D3597-3E6F-1BCD-AFDE-D5F24F5636C2}"/>
              </a:ext>
            </a:extLst>
          </p:cNvPr>
          <p:cNvSpPr>
            <a:spLocks noGrp="1"/>
          </p:cNvSpPr>
          <p:nvPr>
            <p:ph type="dt" sz="half" idx="10"/>
          </p:nvPr>
        </p:nvSpPr>
        <p:spPr>
          <a:xfrm>
            <a:off x="838200" y="6356350"/>
            <a:ext cx="2743200" cy="365125"/>
          </a:xfrm>
          <a:prstGeom prst="rect">
            <a:avLst/>
          </a:prstGeom>
        </p:spPr>
        <p:txBody>
          <a:bodyPr/>
          <a:lstStyle/>
          <a:p>
            <a:fld id="{B2818DA2-41CC-9B4F-8428-F5C8E7D6021E}" type="datetime1">
              <a:rPr lang="en-US" smtClean="0"/>
              <a:t>4/20/2023</a:t>
            </a:fld>
            <a:endParaRPr lang="en-US"/>
          </a:p>
        </p:txBody>
      </p:sp>
      <p:sp>
        <p:nvSpPr>
          <p:cNvPr id="6" name="Footer Placeholder 5">
            <a:extLst>
              <a:ext uri="{FF2B5EF4-FFF2-40B4-BE49-F238E27FC236}">
                <a16:creationId xmlns:a16="http://schemas.microsoft.com/office/drawing/2014/main" id="{F44D867E-5E88-191D-A15F-76E1D2462637}"/>
              </a:ext>
            </a:extLst>
          </p:cNvPr>
          <p:cNvSpPr>
            <a:spLocks noGrp="1"/>
          </p:cNvSpPr>
          <p:nvPr>
            <p:ph type="ftr" sz="quarter" idx="11"/>
          </p:nvPr>
        </p:nvSpPr>
        <p:spPr>
          <a:xfrm>
            <a:off x="4038600" y="6346076"/>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7D9639-5620-689A-3285-AE8B55862425}"/>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3634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6641-22A0-C95E-C820-661F8F547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72B89-5BB2-AFCF-E69D-8D5ED15D8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A9372B-2BDC-9966-4603-68CC76278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0CC16C-1C15-C727-27A8-44A95ADBCC24}"/>
              </a:ext>
            </a:extLst>
          </p:cNvPr>
          <p:cNvSpPr>
            <a:spLocks noGrp="1"/>
          </p:cNvSpPr>
          <p:nvPr>
            <p:ph type="dt" sz="half" idx="10"/>
          </p:nvPr>
        </p:nvSpPr>
        <p:spPr/>
        <p:txBody>
          <a:bodyPr/>
          <a:lstStyle/>
          <a:p>
            <a:fld id="{B2818DA2-41CC-9B4F-8428-F5C8E7D6021E}" type="datetime1">
              <a:rPr lang="en-US" smtClean="0"/>
              <a:t>4/20/2023</a:t>
            </a:fld>
            <a:endParaRPr lang="en-US"/>
          </a:p>
        </p:txBody>
      </p:sp>
      <p:sp>
        <p:nvSpPr>
          <p:cNvPr id="6" name="Footer Placeholder 5">
            <a:extLst>
              <a:ext uri="{FF2B5EF4-FFF2-40B4-BE49-F238E27FC236}">
                <a16:creationId xmlns:a16="http://schemas.microsoft.com/office/drawing/2014/main" id="{856EB5B8-7130-7A53-96DB-5946DB1EA3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D297FB-7799-3350-9A23-A894491CB29B}"/>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1121221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BB32-901B-3FC6-6FE0-CCCFF1017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2FDC0-D0F8-C591-B3ED-66F2D5137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50A06-E143-D4D5-C412-81199AC198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BB923B-66B1-C4B7-B750-64F4056C76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01B8EC-D200-404A-050F-26A8DF1DE6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49764-89F2-A898-8085-8FEE556212E2}"/>
              </a:ext>
            </a:extLst>
          </p:cNvPr>
          <p:cNvSpPr>
            <a:spLocks noGrp="1"/>
          </p:cNvSpPr>
          <p:nvPr>
            <p:ph type="dt" sz="half" idx="10"/>
          </p:nvPr>
        </p:nvSpPr>
        <p:spPr/>
        <p:txBody>
          <a:bodyPr/>
          <a:lstStyle/>
          <a:p>
            <a:fld id="{ACC13813-0BB8-1548-8672-8D092106BB83}" type="datetime1">
              <a:rPr lang="en-US" smtClean="0"/>
              <a:t>4/20/2023</a:t>
            </a:fld>
            <a:endParaRPr lang="en-US"/>
          </a:p>
        </p:txBody>
      </p:sp>
      <p:sp>
        <p:nvSpPr>
          <p:cNvPr id="8" name="Footer Placeholder 7">
            <a:extLst>
              <a:ext uri="{FF2B5EF4-FFF2-40B4-BE49-F238E27FC236}">
                <a16:creationId xmlns:a16="http://schemas.microsoft.com/office/drawing/2014/main" id="{18FB8A4F-1C1E-B978-3C68-671FF625CB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0A0877-93BD-FA06-A1DA-D18FC1D14C0D}"/>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4135758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AD9A-1396-96C1-691F-20A559DEB9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E79141-164A-F975-979D-435DD4172246}"/>
              </a:ext>
            </a:extLst>
          </p:cNvPr>
          <p:cNvSpPr>
            <a:spLocks noGrp="1"/>
          </p:cNvSpPr>
          <p:nvPr>
            <p:ph type="dt" sz="half" idx="10"/>
          </p:nvPr>
        </p:nvSpPr>
        <p:spPr/>
        <p:txBody>
          <a:bodyPr/>
          <a:lstStyle/>
          <a:p>
            <a:fld id="{376639EB-2597-B242-BF47-0523F70BF693}" type="datetime1">
              <a:rPr lang="en-US" smtClean="0"/>
              <a:t>4/20/2023</a:t>
            </a:fld>
            <a:endParaRPr lang="en-US"/>
          </a:p>
        </p:txBody>
      </p:sp>
      <p:sp>
        <p:nvSpPr>
          <p:cNvPr id="4" name="Footer Placeholder 3">
            <a:extLst>
              <a:ext uri="{FF2B5EF4-FFF2-40B4-BE49-F238E27FC236}">
                <a16:creationId xmlns:a16="http://schemas.microsoft.com/office/drawing/2014/main" id="{92A10D7F-C8CE-3AE3-3802-B9D3DE5D27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4E056F-7B30-BD6A-69FB-B480B53D5DF6}"/>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2151205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36FB04-E55A-2665-F5F6-C4B1CEDD021D}"/>
              </a:ext>
            </a:extLst>
          </p:cNvPr>
          <p:cNvSpPr>
            <a:spLocks noGrp="1"/>
          </p:cNvSpPr>
          <p:nvPr>
            <p:ph type="dt" sz="half" idx="10"/>
          </p:nvPr>
        </p:nvSpPr>
        <p:spPr/>
        <p:txBody>
          <a:bodyPr/>
          <a:lstStyle/>
          <a:p>
            <a:fld id="{A37EB47D-5B56-AD4F-9020-67583DCA964A}" type="datetime1">
              <a:rPr lang="en-US" smtClean="0"/>
              <a:t>4/20/2023</a:t>
            </a:fld>
            <a:endParaRPr lang="en-US"/>
          </a:p>
        </p:txBody>
      </p:sp>
      <p:sp>
        <p:nvSpPr>
          <p:cNvPr id="3" name="Footer Placeholder 2">
            <a:extLst>
              <a:ext uri="{FF2B5EF4-FFF2-40B4-BE49-F238E27FC236}">
                <a16:creationId xmlns:a16="http://schemas.microsoft.com/office/drawing/2014/main" id="{0752E464-4DF5-2CE2-9EF9-FC53901CB3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FACD83-14BD-9586-D9B7-85B230785339}"/>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878833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F190-D817-94C0-3CD9-49097C7EF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6CCE9B-257A-7417-154A-B16466A61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D2683D-97F1-3741-ADA6-CA33B72CA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F4449-F278-29B5-9A8A-D6F374ACD9E4}"/>
              </a:ext>
            </a:extLst>
          </p:cNvPr>
          <p:cNvSpPr>
            <a:spLocks noGrp="1"/>
          </p:cNvSpPr>
          <p:nvPr>
            <p:ph type="dt" sz="half" idx="10"/>
          </p:nvPr>
        </p:nvSpPr>
        <p:spPr/>
        <p:txBody>
          <a:bodyPr/>
          <a:lstStyle/>
          <a:p>
            <a:fld id="{78387E04-8241-9A4C-9E44-9FA913AF5D7F}" type="datetime1">
              <a:rPr lang="en-US" smtClean="0"/>
              <a:t>4/20/2023</a:t>
            </a:fld>
            <a:endParaRPr lang="en-US"/>
          </a:p>
        </p:txBody>
      </p:sp>
      <p:sp>
        <p:nvSpPr>
          <p:cNvPr id="6" name="Footer Placeholder 5">
            <a:extLst>
              <a:ext uri="{FF2B5EF4-FFF2-40B4-BE49-F238E27FC236}">
                <a16:creationId xmlns:a16="http://schemas.microsoft.com/office/drawing/2014/main" id="{526CB54B-CD54-297C-C910-654A5674AE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F012E-20E5-589C-C0FC-3155DCC25CFD}"/>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3168646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FBCD-5B4D-4ACF-2BB8-178BCF5E5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70C007-7EFD-7793-3417-476C8F801C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695988-56F2-0CF4-C88E-BC3799B97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21D24-BD98-22A3-04B8-4AD118080AC2}"/>
              </a:ext>
            </a:extLst>
          </p:cNvPr>
          <p:cNvSpPr>
            <a:spLocks noGrp="1"/>
          </p:cNvSpPr>
          <p:nvPr>
            <p:ph type="dt" sz="half" idx="10"/>
          </p:nvPr>
        </p:nvSpPr>
        <p:spPr/>
        <p:txBody>
          <a:bodyPr/>
          <a:lstStyle/>
          <a:p>
            <a:fld id="{7FB56284-7797-5941-9148-6F6EF07D88D3}" type="datetime1">
              <a:rPr lang="en-US" smtClean="0"/>
              <a:t>4/20/2023</a:t>
            </a:fld>
            <a:endParaRPr lang="en-US"/>
          </a:p>
        </p:txBody>
      </p:sp>
      <p:sp>
        <p:nvSpPr>
          <p:cNvPr id="6" name="Footer Placeholder 5">
            <a:extLst>
              <a:ext uri="{FF2B5EF4-FFF2-40B4-BE49-F238E27FC236}">
                <a16:creationId xmlns:a16="http://schemas.microsoft.com/office/drawing/2014/main" id="{8239AC65-C4A3-4851-E09D-AEC9DF1A4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83954-299B-7638-8984-1EB3D74CFB66}"/>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2030667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BC6F-50F5-3868-DA0F-D1B20E865F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869169-20BB-F2AA-3852-CABE8BDD88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B5FCC-5A5A-2A47-640B-B270D699D6CC}"/>
              </a:ext>
            </a:extLst>
          </p:cNvPr>
          <p:cNvSpPr>
            <a:spLocks noGrp="1"/>
          </p:cNvSpPr>
          <p:nvPr>
            <p:ph type="dt" sz="half" idx="10"/>
          </p:nvPr>
        </p:nvSpPr>
        <p:spPr/>
        <p:txBody>
          <a:bodyPr/>
          <a:lstStyle/>
          <a:p>
            <a:fld id="{707DB97D-C18A-CF48-8716-4567B050AFC0}" type="datetime1">
              <a:rPr lang="en-US" smtClean="0"/>
              <a:t>4/20/2023</a:t>
            </a:fld>
            <a:endParaRPr lang="en-US"/>
          </a:p>
        </p:txBody>
      </p:sp>
      <p:sp>
        <p:nvSpPr>
          <p:cNvPr id="5" name="Footer Placeholder 4">
            <a:extLst>
              <a:ext uri="{FF2B5EF4-FFF2-40B4-BE49-F238E27FC236}">
                <a16:creationId xmlns:a16="http://schemas.microsoft.com/office/drawing/2014/main" id="{56A4DC4D-8FDE-6AAE-0852-A24D2C1E2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12006-4031-2C40-52F8-87EA0E093674}"/>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11656046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09F1E-4BEF-2A1E-B0DC-E93B18EA98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0D3EDD-6CE7-3A38-C86C-DFC3B3B12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F1CB3-BB75-6008-7F2D-6BBC91B480C2}"/>
              </a:ext>
            </a:extLst>
          </p:cNvPr>
          <p:cNvSpPr>
            <a:spLocks noGrp="1"/>
          </p:cNvSpPr>
          <p:nvPr>
            <p:ph type="dt" sz="half" idx="10"/>
          </p:nvPr>
        </p:nvSpPr>
        <p:spPr/>
        <p:txBody>
          <a:bodyPr/>
          <a:lstStyle/>
          <a:p>
            <a:fld id="{CB324DBE-740E-3C47-8AB7-3836C2841319}" type="datetime1">
              <a:rPr lang="en-US" smtClean="0"/>
              <a:t>4/20/2023</a:t>
            </a:fld>
            <a:endParaRPr lang="en-US"/>
          </a:p>
        </p:txBody>
      </p:sp>
      <p:sp>
        <p:nvSpPr>
          <p:cNvPr id="5" name="Footer Placeholder 4">
            <a:extLst>
              <a:ext uri="{FF2B5EF4-FFF2-40B4-BE49-F238E27FC236}">
                <a16:creationId xmlns:a16="http://schemas.microsoft.com/office/drawing/2014/main" id="{05A96906-8761-6A4D-1F4C-4DD279C55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D7C0A-DA58-2BDB-C475-FD4F826BA17D}"/>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25023423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1_Cover Slide">
    <p:bg>
      <p:bgRef idx="1001">
        <a:schemeClr val="bg2"/>
      </p:bgRef>
    </p:bg>
    <p:spTree>
      <p:nvGrpSpPr>
        <p:cNvPr id="1" name=""/>
        <p:cNvGrpSpPr/>
        <p:nvPr/>
      </p:nvGrpSpPr>
      <p:grpSpPr>
        <a:xfrm>
          <a:off x="0" y="0"/>
          <a:ext cx="0" cy="0"/>
          <a:chOff x="0" y="0"/>
          <a:chExt cx="0" cy="0"/>
        </a:xfrm>
      </p:grpSpPr>
      <p:pic>
        <p:nvPicPr>
          <p:cNvPr id="14" name="Picture 13" descr="Graphical user interface&#10;&#10;Description automatically generated with low confidence">
            <a:extLst>
              <a:ext uri="{FF2B5EF4-FFF2-40B4-BE49-F238E27FC236}">
                <a16:creationId xmlns:a16="http://schemas.microsoft.com/office/drawing/2014/main" id="{1FEEF4E9-AE85-3830-3FB9-66D7A3850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6"/>
          <a:stretch/>
        </p:blipFill>
        <p:spPr>
          <a:xfrm>
            <a:off x="1" y="1"/>
            <a:ext cx="12192000" cy="6858000"/>
          </a:xfrm>
          <a:prstGeom prst="rect">
            <a:avLst/>
          </a:prstGeom>
        </p:spPr>
      </p:pic>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6876" y="2670974"/>
            <a:ext cx="7318248" cy="1218795"/>
          </a:xfrm>
          <a:prstGeom prst="rect">
            <a:avLst/>
          </a:prstGeom>
        </p:spPr>
        <p:txBody>
          <a:bodyPr wrap="square" lIns="0" tIns="0" rIns="0" bIns="0" anchor="ctr">
            <a:spAutoFit/>
          </a:bodyPr>
          <a:lstStyle>
            <a:lvl1pPr algn="ctr">
              <a:lnSpc>
                <a:spcPct val="90000"/>
              </a:lnSpc>
              <a:defRPr sz="44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spcBef>
                <a:spcPts val="400"/>
              </a:spcBef>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15256563-754B-5352-D109-5B8D0D68FAC3}"/>
              </a:ext>
            </a:extLst>
          </p:cNvPr>
          <p:cNvSpPr/>
          <p:nvPr userDrawn="1"/>
        </p:nvSpPr>
        <p:spPr>
          <a:xfrm>
            <a:off x="2436876"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6876"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Text&#10;&#10;Description automatically generated">
            <a:extLst>
              <a:ext uri="{FF2B5EF4-FFF2-40B4-BE49-F238E27FC236}">
                <a16:creationId xmlns:a16="http://schemas.microsoft.com/office/drawing/2014/main" id="{FB6F9782-2C33-4968-B436-BF10D6E4A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12614" y="165100"/>
            <a:ext cx="2523744" cy="1261872"/>
          </a:xfrm>
          <a:prstGeom prst="rect">
            <a:avLst/>
          </a:prstGeom>
        </p:spPr>
      </p:pic>
    </p:spTree>
    <p:extLst>
      <p:ext uri="{BB962C8B-B14F-4D97-AF65-F5344CB8AC3E}">
        <p14:creationId xmlns:p14="http://schemas.microsoft.com/office/powerpoint/2010/main" val="2105845309"/>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319140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F962-7F2B-CA5D-1196-2B50C90EF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98CDD4-7CE7-C257-879C-4CCB596364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6D85B0-68BC-9D82-47AD-332C16183C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7B5DF-4C73-D124-7CC8-EE2C643079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CBFA9-6179-653A-78C2-AA77E2BD52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12723F-9D86-B318-7583-7F9E877BE9C1}"/>
              </a:ext>
            </a:extLst>
          </p:cNvPr>
          <p:cNvSpPr>
            <a:spLocks noGrp="1"/>
          </p:cNvSpPr>
          <p:nvPr>
            <p:ph type="dt" sz="half" idx="10"/>
          </p:nvPr>
        </p:nvSpPr>
        <p:spPr>
          <a:xfrm>
            <a:off x="838200" y="6356350"/>
            <a:ext cx="2743200" cy="365125"/>
          </a:xfrm>
          <a:prstGeom prst="rect">
            <a:avLst/>
          </a:prstGeom>
        </p:spPr>
        <p:txBody>
          <a:bodyPr/>
          <a:lstStyle/>
          <a:p>
            <a:fld id="{ACC13813-0BB8-1548-8672-8D092106BB83}" type="datetime1">
              <a:rPr lang="en-US" smtClean="0"/>
              <a:t>4/20/2023</a:t>
            </a:fld>
            <a:endParaRPr lang="en-US"/>
          </a:p>
        </p:txBody>
      </p:sp>
      <p:sp>
        <p:nvSpPr>
          <p:cNvPr id="8" name="Footer Placeholder 7">
            <a:extLst>
              <a:ext uri="{FF2B5EF4-FFF2-40B4-BE49-F238E27FC236}">
                <a16:creationId xmlns:a16="http://schemas.microsoft.com/office/drawing/2014/main" id="{55E3BC6D-2AA4-47DF-9294-19A56F7FC17F}"/>
              </a:ext>
            </a:extLst>
          </p:cNvPr>
          <p:cNvSpPr>
            <a:spLocks noGrp="1"/>
          </p:cNvSpPr>
          <p:nvPr>
            <p:ph type="ftr" sz="quarter" idx="11"/>
          </p:nvPr>
        </p:nvSpPr>
        <p:spPr>
          <a:xfrm>
            <a:off x="4038600" y="634607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DA6F73F-B23A-3EA9-A712-E4A4BCDA8DE9}"/>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2941975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53324306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Single Colum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p:nvPr>
        </p:nvSpPr>
        <p:spPr>
          <a:xfrm>
            <a:off x="838199" y="1371600"/>
            <a:ext cx="10515599" cy="4114800"/>
          </a:xfrm>
          <a:prstGeom prst="rect">
            <a:avLst/>
          </a:prstGeom>
        </p:spPr>
        <p:txBody>
          <a:bodyPr wrap="square" lIns="0" tIns="0" rIns="0" bIns="0" anchor="ctr">
            <a:noAutofit/>
          </a:bodyPr>
          <a:lstStyle>
            <a:lvl1pPr marL="0" indent="0">
              <a:lnSpc>
                <a:spcPct val="150000"/>
              </a:lnSpc>
              <a:buNone/>
              <a:defRPr sz="1600" b="0">
                <a:solidFill>
                  <a:schemeClr val="tx1"/>
                </a:solidFill>
              </a:defRPr>
            </a:lvl1pPr>
            <a:lvl2pPr marL="742950" indent="-285750">
              <a:lnSpc>
                <a:spcPct val="150000"/>
              </a:lnSpc>
              <a:buFont typeface="Arial" panose="020B0604020202020204" pitchFamily="34" charset="0"/>
              <a:buChar char="•"/>
              <a:defRPr sz="1600">
                <a:solidFill>
                  <a:schemeClr val="tx1"/>
                </a:solidFill>
              </a:defRPr>
            </a:lvl2pPr>
            <a:lvl3pPr marL="1200150" indent="-285750">
              <a:lnSpc>
                <a:spcPct val="150000"/>
              </a:lnSpc>
              <a:buFont typeface="Arial" panose="020B0604020202020204" pitchFamily="34" charset="0"/>
              <a:buChar char="•"/>
              <a:defRPr sz="1600">
                <a:solidFill>
                  <a:schemeClr val="tx1"/>
                </a:solidFill>
              </a:defRPr>
            </a:lvl3pPr>
            <a:lvl4pPr marL="1657350" indent="-285750">
              <a:lnSpc>
                <a:spcPct val="150000"/>
              </a:lnSpc>
              <a:buFont typeface="Arial" panose="020B0604020202020204" pitchFamily="34" charset="0"/>
              <a:buChar char="•"/>
              <a:defRPr sz="1600">
                <a:solidFill>
                  <a:schemeClr val="tx1"/>
                </a:solidFill>
              </a:defRPr>
            </a:lvl4pPr>
            <a:lvl5pPr marL="2114550" indent="-285750">
              <a:lnSpc>
                <a:spcPct val="150000"/>
              </a:lnSpc>
              <a:buFont typeface="Arial" panose="020B0604020202020204" pitchFamily="34" charset="0"/>
              <a:buChar cha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5">
            <a:extLst>
              <a:ext uri="{FF2B5EF4-FFF2-40B4-BE49-F238E27FC236}">
                <a16:creationId xmlns:a16="http://schemas.microsoft.com/office/drawing/2014/main" id="{3D69FB04-9463-529D-71A9-2C780B05F99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6FF069B8-833A-CA8E-B57E-38B3D9638C54}"/>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178631"/>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Full Width w/ Sub Columns">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85BC9EB2-D177-5A32-B65A-7970CC883F54}"/>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206EC3E3-3A37-6D69-818D-D272FF84919A}"/>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52A6D4F-A4C0-2165-9773-15B3D439814B}"/>
              </a:ext>
            </a:extLst>
          </p:cNvPr>
          <p:cNvSpPr>
            <a:spLocks noGrp="1"/>
          </p:cNvSpPr>
          <p:nvPr>
            <p:ph sz="quarter" idx="13"/>
          </p:nvPr>
        </p:nvSpPr>
        <p:spPr>
          <a:xfrm>
            <a:off x="838200" y="1103313"/>
            <a:ext cx="10515600" cy="2325687"/>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BC59B73-D18F-D37F-3C45-9896921B4DAB}"/>
              </a:ext>
            </a:extLst>
          </p:cNvPr>
          <p:cNvSpPr>
            <a:spLocks noGrp="1"/>
          </p:cNvSpPr>
          <p:nvPr>
            <p:ph sz="quarter" idx="14"/>
          </p:nvPr>
        </p:nvSpPr>
        <p:spPr>
          <a:xfrm>
            <a:off x="838200"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8">
            <a:extLst>
              <a:ext uri="{FF2B5EF4-FFF2-40B4-BE49-F238E27FC236}">
                <a16:creationId xmlns:a16="http://schemas.microsoft.com/office/drawing/2014/main" id="{3204A7C8-63B2-E87C-86C8-CAE7742D0A59}"/>
              </a:ext>
            </a:extLst>
          </p:cNvPr>
          <p:cNvSpPr>
            <a:spLocks noGrp="1"/>
          </p:cNvSpPr>
          <p:nvPr>
            <p:ph sz="quarter" idx="15"/>
          </p:nvPr>
        </p:nvSpPr>
        <p:spPr>
          <a:xfrm>
            <a:off x="6324602"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0308963"/>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67B4999-E2E9-7122-EF23-4A18851C1339}"/>
              </a:ext>
            </a:extLst>
          </p:cNvPr>
          <p:cNvSpPr>
            <a:spLocks noGrp="1"/>
          </p:cNvSpPr>
          <p:nvPr>
            <p:ph idx="12" hasCustomPrompt="1"/>
          </p:nvPr>
        </p:nvSpPr>
        <p:spPr>
          <a:xfrm>
            <a:off x="8382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63DC55B4-5BE8-1FB9-13BE-19DD0005A516}"/>
              </a:ext>
            </a:extLst>
          </p:cNvPr>
          <p:cNvSpPr>
            <a:spLocks noGrp="1"/>
          </p:cNvSpPr>
          <p:nvPr>
            <p:ph idx="10"/>
          </p:nvPr>
        </p:nvSpPr>
        <p:spPr>
          <a:xfrm>
            <a:off x="8382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501F63DD-BFF1-8C23-C884-FE041305F435}"/>
              </a:ext>
            </a:extLst>
          </p:cNvPr>
          <p:cNvSpPr>
            <a:spLocks noGrp="1"/>
          </p:cNvSpPr>
          <p:nvPr>
            <p:ph idx="16" hasCustomPrompt="1"/>
          </p:nvPr>
        </p:nvSpPr>
        <p:spPr>
          <a:xfrm>
            <a:off x="63246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30" name="Content Placeholder 2">
            <a:extLst>
              <a:ext uri="{FF2B5EF4-FFF2-40B4-BE49-F238E27FC236}">
                <a16:creationId xmlns:a16="http://schemas.microsoft.com/office/drawing/2014/main" id="{8E9F50DA-9ABE-C1F8-6323-8C88F70BFEBC}"/>
              </a:ext>
            </a:extLst>
          </p:cNvPr>
          <p:cNvSpPr>
            <a:spLocks noGrp="1"/>
          </p:cNvSpPr>
          <p:nvPr>
            <p:ph idx="17"/>
          </p:nvPr>
        </p:nvSpPr>
        <p:spPr>
          <a:xfrm>
            <a:off x="63246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5">
            <a:extLst>
              <a:ext uri="{FF2B5EF4-FFF2-40B4-BE49-F238E27FC236}">
                <a16:creationId xmlns:a16="http://schemas.microsoft.com/office/drawing/2014/main" id="{865B0D71-31A2-5A7F-C432-272A9F680486}"/>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6" name="Straight Connector 15">
            <a:extLst>
              <a:ext uri="{FF2B5EF4-FFF2-40B4-BE49-F238E27FC236}">
                <a16:creationId xmlns:a16="http://schemas.microsoft.com/office/drawing/2014/main" id="{D60B78A4-1E47-42F8-4A3E-0B1E9C89637D}"/>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97411"/>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Offset Righ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A5E9CF7-CEF9-4FE0-A901-FD669A684FD8}"/>
              </a:ext>
            </a:extLst>
          </p:cNvPr>
          <p:cNvSpPr>
            <a:spLocks noGrp="1"/>
          </p:cNvSpPr>
          <p:nvPr>
            <p:ph sz="quarter" idx="10"/>
          </p:nvPr>
        </p:nvSpPr>
        <p:spPr>
          <a:xfrm>
            <a:off x="5181600" y="1444871"/>
            <a:ext cx="6172200" cy="3968257"/>
          </a:xfrm>
          <a:prstGeom prst="rect">
            <a:avLst/>
          </a:prstGeom>
          <a:solidFill>
            <a:schemeClr val="bg2"/>
          </a:solidFill>
        </p:spPr>
        <p:txBody>
          <a:bodyPr lIns="1097280" tIns="457200" rIns="457200" bIns="457200"/>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82CABFE-6A21-412D-93FB-F8E46B2F42AF}"/>
              </a:ext>
            </a:extLst>
          </p:cNvPr>
          <p:cNvSpPr>
            <a:spLocks noGrp="1"/>
          </p:cNvSpPr>
          <p:nvPr>
            <p:ph type="pic" sz="quarter" idx="11" hasCustomPrompt="1"/>
          </p:nvPr>
        </p:nvSpPr>
        <p:spPr>
          <a:xfrm>
            <a:off x="838200" y="1669308"/>
            <a:ext cx="5029200" cy="3519384"/>
          </a:xfrm>
          <a:prstGeom prst="rect">
            <a:avLst/>
          </a:prstGeom>
        </p:spPr>
        <p:txBody>
          <a:bodyPr anchor="ctr"/>
          <a:lstStyle>
            <a:lvl1pPr marL="0" indent="0" algn="ctr">
              <a:buNone/>
              <a:defRPr/>
            </a:lvl1pPr>
          </a:lstStyle>
          <a:p>
            <a:r>
              <a:rPr lang="en-US"/>
              <a:t>Click icon to add a picture</a:t>
            </a:r>
          </a:p>
        </p:txBody>
      </p:sp>
      <p:sp>
        <p:nvSpPr>
          <p:cNvPr id="17" name="Title 5">
            <a:extLst>
              <a:ext uri="{FF2B5EF4-FFF2-40B4-BE49-F238E27FC236}">
                <a16:creationId xmlns:a16="http://schemas.microsoft.com/office/drawing/2014/main" id="{18D0239B-F48F-B7A5-ACFE-6B12A115C010}"/>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A7B7E936-B9C3-5343-6C0D-3C6C294F61AF}"/>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256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Lar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398465"/>
            <a:ext cx="3870960"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BC73F804-805A-F8AF-863B-26F44DCFF55A}"/>
              </a:ext>
            </a:extLst>
          </p:cNvPr>
          <p:cNvSpPr>
            <a:spLocks noGrp="1"/>
          </p:cNvSpPr>
          <p:nvPr>
            <p:ph type="pic" sz="quarter" idx="10" hasCustomPrompt="1"/>
          </p:nvPr>
        </p:nvSpPr>
        <p:spPr>
          <a:xfrm>
            <a:off x="5181600" y="914400"/>
            <a:ext cx="6172200" cy="5029199"/>
          </a:xfrm>
          <a:prstGeom prst="rect">
            <a:avLst/>
          </a:prstGeom>
        </p:spPr>
        <p:txBody>
          <a:bodyPr anchor="ctr" anchorCtr="0"/>
          <a:lstStyle>
            <a:lvl1pPr marL="0" indent="0" algn="ctr">
              <a:buNone/>
              <a:defRPr/>
            </a:lvl1pPr>
          </a:lstStyle>
          <a:p>
            <a:r>
              <a:rPr lang="en-US"/>
              <a:t>Click icon to add a picture</a:t>
            </a:r>
          </a:p>
        </p:txBody>
      </p:sp>
      <p:sp>
        <p:nvSpPr>
          <p:cNvPr id="14" name="Title 5">
            <a:extLst>
              <a:ext uri="{FF2B5EF4-FFF2-40B4-BE49-F238E27FC236}">
                <a16:creationId xmlns:a16="http://schemas.microsoft.com/office/drawing/2014/main" id="{DC279675-97FD-9B83-AE25-52FB2567B10E}"/>
              </a:ext>
            </a:extLst>
          </p:cNvPr>
          <p:cNvSpPr>
            <a:spLocks noGrp="1"/>
          </p:cNvSpPr>
          <p:nvPr>
            <p:ph type="title" hasCustomPrompt="1"/>
          </p:nvPr>
        </p:nvSpPr>
        <p:spPr>
          <a:xfrm>
            <a:off x="838200" y="429768"/>
            <a:ext cx="3870960" cy="79705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72462599"/>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itle, Subtitle, and 3-Column Box">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E151D2CA-3068-2E3A-3FFD-6F01EFFD0ECC}"/>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0" name="Title 5">
            <a:extLst>
              <a:ext uri="{FF2B5EF4-FFF2-40B4-BE49-F238E27FC236}">
                <a16:creationId xmlns:a16="http://schemas.microsoft.com/office/drawing/2014/main" id="{CEEF04FF-AE48-7992-F69E-85EF1ACF0FB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1" name="Straight Connector 20">
            <a:extLst>
              <a:ext uri="{FF2B5EF4-FFF2-40B4-BE49-F238E27FC236}">
                <a16:creationId xmlns:a16="http://schemas.microsoft.com/office/drawing/2014/main" id="{2FFFAB17-1D67-F12D-43E6-3B203F3001AB}"/>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659CF8D-2F8E-140F-45C1-99BBFE39F466}"/>
              </a:ext>
            </a:extLst>
          </p:cNvPr>
          <p:cNvSpPr>
            <a:spLocks noGrp="1"/>
          </p:cNvSpPr>
          <p:nvPr>
            <p:ph sz="quarter" idx="23"/>
          </p:nvPr>
        </p:nvSpPr>
        <p:spPr>
          <a:xfrm>
            <a:off x="838200"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5">
            <a:extLst>
              <a:ext uri="{FF2B5EF4-FFF2-40B4-BE49-F238E27FC236}">
                <a16:creationId xmlns:a16="http://schemas.microsoft.com/office/drawing/2014/main" id="{376D340F-7597-D08A-1EC7-8960092E9FC6}"/>
              </a:ext>
            </a:extLst>
          </p:cNvPr>
          <p:cNvSpPr>
            <a:spLocks noGrp="1"/>
          </p:cNvSpPr>
          <p:nvPr>
            <p:ph sz="quarter" idx="24"/>
          </p:nvPr>
        </p:nvSpPr>
        <p:spPr>
          <a:xfrm>
            <a:off x="8059293"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5">
            <a:extLst>
              <a:ext uri="{FF2B5EF4-FFF2-40B4-BE49-F238E27FC236}">
                <a16:creationId xmlns:a16="http://schemas.microsoft.com/office/drawing/2014/main" id="{EF033D62-7235-A0FB-1AF9-AE6BB8C072F0}"/>
              </a:ext>
            </a:extLst>
          </p:cNvPr>
          <p:cNvSpPr>
            <a:spLocks noGrp="1"/>
          </p:cNvSpPr>
          <p:nvPr>
            <p:ph sz="quarter" idx="25"/>
          </p:nvPr>
        </p:nvSpPr>
        <p:spPr>
          <a:xfrm>
            <a:off x="4448746" y="2511040"/>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711112"/>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itle, Subtitle, and 3-Column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hasCustomPrompt="1"/>
          </p:nvPr>
        </p:nvSpPr>
        <p:spPr>
          <a:xfrm>
            <a:off x="1592223" y="3525243"/>
            <a:ext cx="2447117"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9" name="Content Placeholder 2">
            <a:extLst>
              <a:ext uri="{FF2B5EF4-FFF2-40B4-BE49-F238E27FC236}">
                <a16:creationId xmlns:a16="http://schemas.microsoft.com/office/drawing/2014/main" id="{2D95F00E-D266-98D3-8C1E-636CE2D87DD4}"/>
              </a:ext>
            </a:extLst>
          </p:cNvPr>
          <p:cNvSpPr>
            <a:spLocks noGrp="1"/>
          </p:cNvSpPr>
          <p:nvPr>
            <p:ph idx="11" hasCustomPrompt="1"/>
          </p:nvPr>
        </p:nvSpPr>
        <p:spPr>
          <a:xfrm>
            <a:off x="52669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0" name="Content Placeholder 2">
            <a:extLst>
              <a:ext uri="{FF2B5EF4-FFF2-40B4-BE49-F238E27FC236}">
                <a16:creationId xmlns:a16="http://schemas.microsoft.com/office/drawing/2014/main" id="{56B79BE4-B698-C8A5-7260-8DB56142B276}"/>
              </a:ext>
            </a:extLst>
          </p:cNvPr>
          <p:cNvSpPr>
            <a:spLocks noGrp="1"/>
          </p:cNvSpPr>
          <p:nvPr>
            <p:ph idx="12" hasCustomPrompt="1"/>
          </p:nvPr>
        </p:nvSpPr>
        <p:spPr>
          <a:xfrm>
            <a:off x="89245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1" name="Content Placeholder 2">
            <a:extLst>
              <a:ext uri="{FF2B5EF4-FFF2-40B4-BE49-F238E27FC236}">
                <a16:creationId xmlns:a16="http://schemas.microsoft.com/office/drawing/2014/main" id="{D462A6E2-B3B0-A336-E5F0-B6D7B1CFC4A0}"/>
              </a:ext>
            </a:extLst>
          </p:cNvPr>
          <p:cNvSpPr>
            <a:spLocks noGrp="1"/>
          </p:cNvSpPr>
          <p:nvPr>
            <p:ph idx="13" hasCustomPrompt="1"/>
          </p:nvPr>
        </p:nvSpPr>
        <p:spPr>
          <a:xfrm>
            <a:off x="1591474"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dirty="0"/>
              <a:t>HEADER GOES HERE IN TWO LINES</a:t>
            </a:r>
          </a:p>
        </p:txBody>
      </p:sp>
      <p:sp>
        <p:nvSpPr>
          <p:cNvPr id="14" name="Content Placeholder 2">
            <a:extLst>
              <a:ext uri="{FF2B5EF4-FFF2-40B4-BE49-F238E27FC236}">
                <a16:creationId xmlns:a16="http://schemas.microsoft.com/office/drawing/2014/main" id="{BDA7EF2D-AD24-6C5B-1C07-F1A6FF535E90}"/>
              </a:ext>
            </a:extLst>
          </p:cNvPr>
          <p:cNvSpPr>
            <a:spLocks noGrp="1"/>
          </p:cNvSpPr>
          <p:nvPr>
            <p:ph idx="14" hasCustomPrompt="1"/>
          </p:nvPr>
        </p:nvSpPr>
        <p:spPr>
          <a:xfrm>
            <a:off x="5266007"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dirty="0"/>
              <a:t>HEADER GOES HERE IN TWO LINES</a:t>
            </a:r>
          </a:p>
        </p:txBody>
      </p:sp>
      <p:sp>
        <p:nvSpPr>
          <p:cNvPr id="19" name="Content Placeholder 2">
            <a:extLst>
              <a:ext uri="{FF2B5EF4-FFF2-40B4-BE49-F238E27FC236}">
                <a16:creationId xmlns:a16="http://schemas.microsoft.com/office/drawing/2014/main" id="{B825D11E-A5BB-CC0C-F4FB-40A6A00D8295}"/>
              </a:ext>
            </a:extLst>
          </p:cNvPr>
          <p:cNvSpPr>
            <a:spLocks noGrp="1"/>
          </p:cNvSpPr>
          <p:nvPr>
            <p:ph idx="15" hasCustomPrompt="1"/>
          </p:nvPr>
        </p:nvSpPr>
        <p:spPr>
          <a:xfrm>
            <a:off x="8924544" y="2940615"/>
            <a:ext cx="2412324"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dirty="0"/>
              <a:t>HEADER GOES HERE IN TWO LINES</a:t>
            </a:r>
          </a:p>
        </p:txBody>
      </p:sp>
      <p:sp>
        <p:nvSpPr>
          <p:cNvPr id="24" name="Content Placeholder 2">
            <a:extLst>
              <a:ext uri="{FF2B5EF4-FFF2-40B4-BE49-F238E27FC236}">
                <a16:creationId xmlns:a16="http://schemas.microsoft.com/office/drawing/2014/main" id="{A40569BB-E7EF-E6CA-26A5-D5879C745B6E}"/>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5" name="Title 5">
            <a:extLst>
              <a:ext uri="{FF2B5EF4-FFF2-40B4-BE49-F238E27FC236}">
                <a16:creationId xmlns:a16="http://schemas.microsoft.com/office/drawing/2014/main" id="{50AF2EA4-078D-45CC-C99A-BAB6F77BDC3D}"/>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E255C47B-407A-D334-70D1-56E27DFF22F3}"/>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E934C6C0-01B9-63B4-17E5-A44B3E4B6648}"/>
              </a:ext>
            </a:extLst>
          </p:cNvPr>
          <p:cNvSpPr>
            <a:spLocks noGrp="1"/>
          </p:cNvSpPr>
          <p:nvPr>
            <p:ph type="body" sz="quarter" idx="23" hasCustomPrompt="1"/>
          </p:nvPr>
        </p:nvSpPr>
        <p:spPr>
          <a:xfrm>
            <a:off x="855132" y="2815981"/>
            <a:ext cx="611293" cy="613020"/>
          </a:xfrm>
          <a:prstGeom prst="ellipse">
            <a:avLst/>
          </a:prstGeom>
          <a:solidFill>
            <a:schemeClr val="accent5"/>
          </a:solidFill>
        </p:spPr>
        <p:txBody>
          <a:bodyPr anchor="ctr"/>
          <a:lstStyle>
            <a:lvl1pPr marL="0" indent="0" algn="ctr">
              <a:buNone/>
              <a:defRPr sz="2400" b="1">
                <a:latin typeface="+mj-lt"/>
              </a:defRPr>
            </a:lvl1pPr>
          </a:lstStyle>
          <a:p>
            <a:pPr lvl="0"/>
            <a:r>
              <a:rPr lang="en-US" dirty="0"/>
              <a:t>1</a:t>
            </a:r>
          </a:p>
        </p:txBody>
      </p:sp>
      <p:sp>
        <p:nvSpPr>
          <p:cNvPr id="28" name="Text Placeholder 16">
            <a:extLst>
              <a:ext uri="{FF2B5EF4-FFF2-40B4-BE49-F238E27FC236}">
                <a16:creationId xmlns:a16="http://schemas.microsoft.com/office/drawing/2014/main" id="{5F87A599-D4D5-483F-5C16-8B9F7ACA4509}"/>
              </a:ext>
            </a:extLst>
          </p:cNvPr>
          <p:cNvSpPr>
            <a:spLocks noGrp="1"/>
          </p:cNvSpPr>
          <p:nvPr>
            <p:ph type="body" sz="quarter" idx="24" hasCustomPrompt="1"/>
          </p:nvPr>
        </p:nvSpPr>
        <p:spPr>
          <a:xfrm>
            <a:off x="4512732" y="2815980"/>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dirty="0"/>
              <a:t>2</a:t>
            </a:r>
          </a:p>
        </p:txBody>
      </p:sp>
      <p:sp>
        <p:nvSpPr>
          <p:cNvPr id="30" name="Text Placeholder 16">
            <a:extLst>
              <a:ext uri="{FF2B5EF4-FFF2-40B4-BE49-F238E27FC236}">
                <a16:creationId xmlns:a16="http://schemas.microsoft.com/office/drawing/2014/main" id="{05966511-885D-98E7-6878-9EEB559B18BA}"/>
              </a:ext>
            </a:extLst>
          </p:cNvPr>
          <p:cNvSpPr>
            <a:spLocks noGrp="1"/>
          </p:cNvSpPr>
          <p:nvPr>
            <p:ph type="body" sz="quarter" idx="25" hasCustomPrompt="1"/>
          </p:nvPr>
        </p:nvSpPr>
        <p:spPr>
          <a:xfrm>
            <a:off x="8170331" y="2815981"/>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dirty="0"/>
              <a:t>3</a:t>
            </a:r>
          </a:p>
        </p:txBody>
      </p:sp>
    </p:spTree>
    <p:extLst>
      <p:ext uri="{BB962C8B-B14F-4D97-AF65-F5344CB8AC3E}">
        <p14:creationId xmlns:p14="http://schemas.microsoft.com/office/powerpoint/2010/main" val="2795891891"/>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401009"/>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Content - 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356871"/>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230985"/>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5937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black&#10;&#10;Description automatically generated">
            <a:extLst>
              <a:ext uri="{FF2B5EF4-FFF2-40B4-BE49-F238E27FC236}">
                <a16:creationId xmlns:a16="http://schemas.microsoft.com/office/drawing/2014/main" id="{A9A9FDF1-EEF0-4079-A1F4-F98F21C10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33994" y="24050"/>
            <a:ext cx="1353312" cy="676656"/>
          </a:xfrm>
          <a:prstGeom prst="rect">
            <a:avLst/>
          </a:prstGeom>
        </p:spPr>
      </p:pic>
      <p:sp>
        <p:nvSpPr>
          <p:cNvPr id="8" name="TextBox 7">
            <a:extLst>
              <a:ext uri="{FF2B5EF4-FFF2-40B4-BE49-F238E27FC236}">
                <a16:creationId xmlns:a16="http://schemas.microsoft.com/office/drawing/2014/main" id="{F67808EA-0703-4B69-B12E-79C6972285A7}"/>
              </a:ext>
            </a:extLst>
          </p:cNvPr>
          <p:cNvSpPr txBox="1"/>
          <p:nvPr userDrawn="1"/>
        </p:nvSpPr>
        <p:spPr>
          <a:xfrm>
            <a:off x="832588" y="6460425"/>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9" name="TextBox 8">
            <a:extLst>
              <a:ext uri="{FF2B5EF4-FFF2-40B4-BE49-F238E27FC236}">
                <a16:creationId xmlns:a16="http://schemas.microsoft.com/office/drawing/2014/main" id="{3298E6F9-5167-4156-8B52-6193BAA16002}"/>
              </a:ext>
            </a:extLst>
          </p:cNvPr>
          <p:cNvSpPr txBox="1"/>
          <p:nvPr userDrawn="1"/>
        </p:nvSpPr>
        <p:spPr>
          <a:xfrm>
            <a:off x="1234831" y="6460425"/>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
        <p:nvSpPr>
          <p:cNvPr id="12" name="TextBox 11">
            <a:extLst>
              <a:ext uri="{FF2B5EF4-FFF2-40B4-BE49-F238E27FC236}">
                <a16:creationId xmlns:a16="http://schemas.microsoft.com/office/drawing/2014/main" id="{3EBC63A1-B6C5-4961-A8F6-B1A9CF259468}"/>
              </a:ext>
            </a:extLst>
          </p:cNvPr>
          <p:cNvSpPr txBox="1"/>
          <p:nvPr userDrawn="1"/>
        </p:nvSpPr>
        <p:spPr>
          <a:xfrm>
            <a:off x="4267201" y="6460424"/>
            <a:ext cx="3657599" cy="246221"/>
          </a:xfrm>
          <a:prstGeom prst="rect">
            <a:avLst/>
          </a:prstGeom>
          <a:noFill/>
        </p:spPr>
        <p:txBody>
          <a:bodyPr wrap="square" rtlCol="0">
            <a:spAutoFit/>
          </a:bodyPr>
          <a:lstStyle/>
          <a:p>
            <a:pPr algn="ctr"/>
            <a:r>
              <a:rPr lang="en-US" sz="1000" b="1" cap="all" baseline="0">
                <a:solidFill>
                  <a:srgbClr val="C00000"/>
                </a:solidFill>
              </a:rPr>
              <a:t>Draft | Pre-decisional</a:t>
            </a:r>
          </a:p>
        </p:txBody>
      </p:sp>
    </p:spTree>
    <p:extLst>
      <p:ext uri="{BB962C8B-B14F-4D97-AF65-F5344CB8AC3E}">
        <p14:creationId xmlns:p14="http://schemas.microsoft.com/office/powerpoint/2010/main" val="1261244033"/>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CA9A-B74B-1619-FCB8-EF37887058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55E025-6306-21DC-30C8-85FAF5056E45}"/>
              </a:ext>
            </a:extLst>
          </p:cNvPr>
          <p:cNvSpPr>
            <a:spLocks noGrp="1"/>
          </p:cNvSpPr>
          <p:nvPr>
            <p:ph type="dt" sz="half" idx="10"/>
          </p:nvPr>
        </p:nvSpPr>
        <p:spPr>
          <a:xfrm>
            <a:off x="838200" y="6356350"/>
            <a:ext cx="2743200" cy="365125"/>
          </a:xfrm>
          <a:prstGeom prst="rect">
            <a:avLst/>
          </a:prstGeom>
        </p:spPr>
        <p:txBody>
          <a:bodyPr/>
          <a:lstStyle/>
          <a:p>
            <a:fld id="{376639EB-2597-B242-BF47-0523F70BF693}" type="datetime1">
              <a:rPr lang="en-US" smtClean="0"/>
              <a:t>4/20/2023</a:t>
            </a:fld>
            <a:endParaRPr lang="en-US"/>
          </a:p>
        </p:txBody>
      </p:sp>
      <p:sp>
        <p:nvSpPr>
          <p:cNvPr id="4" name="Footer Placeholder 3">
            <a:extLst>
              <a:ext uri="{FF2B5EF4-FFF2-40B4-BE49-F238E27FC236}">
                <a16:creationId xmlns:a16="http://schemas.microsoft.com/office/drawing/2014/main" id="{3774CFAE-89CB-4BA8-6316-70DE7703BDBF}"/>
              </a:ext>
            </a:extLst>
          </p:cNvPr>
          <p:cNvSpPr>
            <a:spLocks noGrp="1"/>
          </p:cNvSpPr>
          <p:nvPr>
            <p:ph type="ftr" sz="quarter" idx="11"/>
          </p:nvPr>
        </p:nvSpPr>
        <p:spPr>
          <a:xfrm>
            <a:off x="4038600" y="6346076"/>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28B2E75-5EBE-6904-268C-E442E6A116E6}"/>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6307515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855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7299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3" name="Picture 12" descr="Text&#10;&#10;Description automatically generated">
            <a:extLst>
              <a:ext uri="{FF2B5EF4-FFF2-40B4-BE49-F238E27FC236}">
                <a16:creationId xmlns:a16="http://schemas.microsoft.com/office/drawing/2014/main" id="{94C2C830-22A3-4F18-8FDA-0D73F5C4C8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12614" y="165100"/>
            <a:ext cx="2523744" cy="1261872"/>
          </a:xfrm>
          <a:prstGeom prst="rect">
            <a:avLst/>
          </a:prstGeom>
        </p:spPr>
      </p:pic>
    </p:spTree>
    <p:extLst>
      <p:ext uri="{BB962C8B-B14F-4D97-AF65-F5344CB8AC3E}">
        <p14:creationId xmlns:p14="http://schemas.microsoft.com/office/powerpoint/2010/main" val="321618517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93C80-0958-8F17-3BD9-65C3D65099BE}"/>
              </a:ext>
            </a:extLst>
          </p:cNvPr>
          <p:cNvSpPr>
            <a:spLocks noGrp="1"/>
          </p:cNvSpPr>
          <p:nvPr>
            <p:ph type="dt" sz="half" idx="10"/>
          </p:nvPr>
        </p:nvSpPr>
        <p:spPr>
          <a:xfrm>
            <a:off x="838200" y="6356350"/>
            <a:ext cx="2743200" cy="365125"/>
          </a:xfrm>
          <a:prstGeom prst="rect">
            <a:avLst/>
          </a:prstGeom>
        </p:spPr>
        <p:txBody>
          <a:bodyPr/>
          <a:lstStyle/>
          <a:p>
            <a:fld id="{A37EB47D-5B56-AD4F-9020-67583DCA964A}" type="datetime1">
              <a:rPr lang="en-US" smtClean="0"/>
              <a:t>4/20/2023</a:t>
            </a:fld>
            <a:endParaRPr lang="en-US"/>
          </a:p>
        </p:txBody>
      </p:sp>
      <p:sp>
        <p:nvSpPr>
          <p:cNvPr id="3" name="Footer Placeholder 2">
            <a:extLst>
              <a:ext uri="{FF2B5EF4-FFF2-40B4-BE49-F238E27FC236}">
                <a16:creationId xmlns:a16="http://schemas.microsoft.com/office/drawing/2014/main" id="{C2A8FDF6-3989-BF5D-3473-17F86D38F4FD}"/>
              </a:ext>
            </a:extLst>
          </p:cNvPr>
          <p:cNvSpPr>
            <a:spLocks noGrp="1"/>
          </p:cNvSpPr>
          <p:nvPr>
            <p:ph type="ftr" sz="quarter" idx="11"/>
          </p:nvPr>
        </p:nvSpPr>
        <p:spPr>
          <a:xfrm>
            <a:off x="4038600" y="6346076"/>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BCE9521-209F-4918-C20D-6BE757C99E8F}"/>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389648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06D2-B4E7-7EC6-2132-426F3E3F3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CE7A9D-25B8-F115-6510-82FA608C59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FBB21A-DCC9-5DD0-5BB2-D9AB4ECED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A0F35F-A250-D83D-A0F2-E526501E5DE6}"/>
              </a:ext>
            </a:extLst>
          </p:cNvPr>
          <p:cNvSpPr>
            <a:spLocks noGrp="1"/>
          </p:cNvSpPr>
          <p:nvPr>
            <p:ph type="dt" sz="half" idx="10"/>
          </p:nvPr>
        </p:nvSpPr>
        <p:spPr>
          <a:xfrm>
            <a:off x="838200" y="6356350"/>
            <a:ext cx="2743200" cy="365125"/>
          </a:xfrm>
          <a:prstGeom prst="rect">
            <a:avLst/>
          </a:prstGeom>
        </p:spPr>
        <p:txBody>
          <a:bodyPr/>
          <a:lstStyle/>
          <a:p>
            <a:fld id="{78387E04-8241-9A4C-9E44-9FA913AF5D7F}" type="datetime1">
              <a:rPr lang="en-US" smtClean="0"/>
              <a:t>4/20/2023</a:t>
            </a:fld>
            <a:endParaRPr lang="en-US"/>
          </a:p>
        </p:txBody>
      </p:sp>
      <p:sp>
        <p:nvSpPr>
          <p:cNvPr id="6" name="Footer Placeholder 5">
            <a:extLst>
              <a:ext uri="{FF2B5EF4-FFF2-40B4-BE49-F238E27FC236}">
                <a16:creationId xmlns:a16="http://schemas.microsoft.com/office/drawing/2014/main" id="{873555DD-E07E-EDFD-CBB4-DF08D6EFF3A7}"/>
              </a:ext>
            </a:extLst>
          </p:cNvPr>
          <p:cNvSpPr>
            <a:spLocks noGrp="1"/>
          </p:cNvSpPr>
          <p:nvPr>
            <p:ph type="ftr" sz="quarter" idx="11"/>
          </p:nvPr>
        </p:nvSpPr>
        <p:spPr>
          <a:xfrm>
            <a:off x="4038600" y="6346076"/>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D1DBEE-E85C-F84C-7460-A1DC393200DC}"/>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95385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76AD-4B88-276E-B9A6-473CDA0A1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D71DDB-3E6F-157C-A673-F3D5975F6A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5C7229-8262-0F46-468D-D0444B8BA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FFEF7-203A-524E-2FAA-68B7D18CAEDE}"/>
              </a:ext>
            </a:extLst>
          </p:cNvPr>
          <p:cNvSpPr>
            <a:spLocks noGrp="1"/>
          </p:cNvSpPr>
          <p:nvPr>
            <p:ph type="dt" sz="half" idx="10"/>
          </p:nvPr>
        </p:nvSpPr>
        <p:spPr>
          <a:xfrm>
            <a:off x="838200" y="6356350"/>
            <a:ext cx="2743200" cy="365125"/>
          </a:xfrm>
          <a:prstGeom prst="rect">
            <a:avLst/>
          </a:prstGeom>
        </p:spPr>
        <p:txBody>
          <a:bodyPr/>
          <a:lstStyle/>
          <a:p>
            <a:fld id="{7FB56284-7797-5941-9148-6F6EF07D88D3}" type="datetime1">
              <a:rPr lang="en-US" smtClean="0"/>
              <a:t>4/20/2023</a:t>
            </a:fld>
            <a:endParaRPr lang="en-US"/>
          </a:p>
        </p:txBody>
      </p:sp>
      <p:sp>
        <p:nvSpPr>
          <p:cNvPr id="6" name="Footer Placeholder 5">
            <a:extLst>
              <a:ext uri="{FF2B5EF4-FFF2-40B4-BE49-F238E27FC236}">
                <a16:creationId xmlns:a16="http://schemas.microsoft.com/office/drawing/2014/main" id="{108BFEBC-97BC-012E-1FDF-449C854B9BFB}"/>
              </a:ext>
            </a:extLst>
          </p:cNvPr>
          <p:cNvSpPr>
            <a:spLocks noGrp="1"/>
          </p:cNvSpPr>
          <p:nvPr>
            <p:ph type="ftr" sz="quarter" idx="11"/>
          </p:nvPr>
        </p:nvSpPr>
        <p:spPr>
          <a:xfrm>
            <a:off x="4038600" y="6346076"/>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2A4847-9999-B0D0-4C25-5CF2C019BD46}"/>
              </a:ext>
            </a:extLst>
          </p:cNvPr>
          <p:cNvSpPr>
            <a:spLocks noGrp="1"/>
          </p:cNvSpPr>
          <p:nvPr>
            <p:ph type="sldNum" sz="quarter" idx="12"/>
          </p:nvPr>
        </p:nvSpPr>
        <p:spPr/>
        <p:txBody>
          <a:bodyPr/>
          <a:lstStyle/>
          <a:p>
            <a:fld id="{6E587B8F-1A79-BD42-AC40-4DFF0815E8D1}" type="slidenum">
              <a:rPr lang="en-US" smtClean="0"/>
              <a:t>‹#›</a:t>
            </a:fld>
            <a:endParaRPr lang="en-US"/>
          </a:p>
        </p:txBody>
      </p:sp>
    </p:spTree>
    <p:extLst>
      <p:ext uri="{BB962C8B-B14F-4D97-AF65-F5344CB8AC3E}">
        <p14:creationId xmlns:p14="http://schemas.microsoft.com/office/powerpoint/2010/main" val="249642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4.png"/><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6.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275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B62BAA-4661-543E-6448-E1090FD48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3E042B-8D3C-C663-BCE4-DC4878506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823B15-5440-0ABC-AC83-7D2717705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mj-lt"/>
              </a:defRPr>
            </a:lvl1pPr>
          </a:lstStyle>
          <a:p>
            <a:fld id="{6E587B8F-1A79-BD42-AC40-4DFF0815E8D1}" type="slidenum">
              <a:rPr lang="en-US" smtClean="0"/>
              <a:pPr/>
              <a:t>‹#›</a:t>
            </a:fld>
            <a:endParaRPr lang="en-US"/>
          </a:p>
        </p:txBody>
      </p:sp>
      <p:pic>
        <p:nvPicPr>
          <p:cNvPr id="8" name="Picture 7" descr="Text&#10;&#10;Description automatically generated">
            <a:extLst>
              <a:ext uri="{FF2B5EF4-FFF2-40B4-BE49-F238E27FC236}">
                <a16:creationId xmlns:a16="http://schemas.microsoft.com/office/drawing/2014/main" id="{D9ED8A42-EC5F-43A4-9C17-B00F30F3039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8200" y="5572037"/>
            <a:ext cx="1272997" cy="622702"/>
          </a:xfrm>
          <a:prstGeom prst="rect">
            <a:avLst/>
          </a:prstGeom>
        </p:spPr>
      </p:pic>
      <p:pic>
        <p:nvPicPr>
          <p:cNvPr id="12" name="Picture 11" descr="Logo&#10;&#10;Description automatically generated">
            <a:extLst>
              <a:ext uri="{FF2B5EF4-FFF2-40B4-BE49-F238E27FC236}">
                <a16:creationId xmlns:a16="http://schemas.microsoft.com/office/drawing/2014/main" id="{5484D075-5A10-4D1B-9F54-4EF6BBDB84B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48554" y="5572037"/>
            <a:ext cx="905246" cy="593132"/>
          </a:xfrm>
          <a:prstGeom prst="rect">
            <a:avLst/>
          </a:prstGeom>
        </p:spPr>
      </p:pic>
    </p:spTree>
    <p:extLst>
      <p:ext uri="{BB962C8B-B14F-4D97-AF65-F5344CB8AC3E}">
        <p14:creationId xmlns:p14="http://schemas.microsoft.com/office/powerpoint/2010/main" val="108060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1" r:id="rId12"/>
  </p:sldLayoutIdLst>
  <p:hf hdr="0" ftr="0" dt="0"/>
  <p:txStyles>
    <p:titleStyle>
      <a:lvl1pPr algn="l" defTabSz="914400" rtl="0" eaLnBrk="1" latinLnBrk="0" hangingPunct="1">
        <a:lnSpc>
          <a:spcPct val="90000"/>
        </a:lnSpc>
        <a:spcBef>
          <a:spcPct val="0"/>
        </a:spcBef>
        <a:buNone/>
        <a:defRPr sz="3600" b="1" kern="1200">
          <a:solidFill>
            <a:srgbClr val="00B0F0"/>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7E10D-2BBA-1F1A-9750-28F722415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EF504E-3999-909D-8C7E-AD08C27B9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8D806-05D6-72A5-8002-6FA3C3C76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76040-5A2E-4483-982F-B04CA2C18846}" type="datetimeFigureOut">
              <a:rPr lang="en-US" smtClean="0"/>
              <a:t>4/20/2023</a:t>
            </a:fld>
            <a:endParaRPr lang="en-US"/>
          </a:p>
        </p:txBody>
      </p:sp>
      <p:sp>
        <p:nvSpPr>
          <p:cNvPr id="5" name="Footer Placeholder 4">
            <a:extLst>
              <a:ext uri="{FF2B5EF4-FFF2-40B4-BE49-F238E27FC236}">
                <a16:creationId xmlns:a16="http://schemas.microsoft.com/office/drawing/2014/main" id="{D81AAA7C-4B7B-0A4A-9A01-82A46888CD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787F1B-0226-3306-B179-BC1A4C832C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C77C9-809B-4391-814F-AD04254BFE28}" type="slidenum">
              <a:rPr lang="en-US" smtClean="0"/>
              <a:t>‹#›</a:t>
            </a:fld>
            <a:endParaRPr lang="en-US"/>
          </a:p>
        </p:txBody>
      </p:sp>
    </p:spTree>
    <p:extLst>
      <p:ext uri="{BB962C8B-B14F-4D97-AF65-F5344CB8AC3E}">
        <p14:creationId xmlns:p14="http://schemas.microsoft.com/office/powerpoint/2010/main" val="4022082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B6309-4D87-4FE7-94A3-BEAFD2421346}"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3792F-0B88-4631-892C-BF91DB2CAF9F}" type="slidenum">
              <a:rPr lang="en-US" smtClean="0"/>
              <a:t>‹#›</a:t>
            </a:fld>
            <a:endParaRPr lang="en-US"/>
          </a:p>
        </p:txBody>
      </p:sp>
      <p:pic>
        <p:nvPicPr>
          <p:cNvPr id="7" name="Picture 6" descr="Text&#10;&#10;Description automatically generated">
            <a:extLst>
              <a:ext uri="{FF2B5EF4-FFF2-40B4-BE49-F238E27FC236}">
                <a16:creationId xmlns:a16="http://schemas.microsoft.com/office/drawing/2014/main" id="{8B0F6ED3-A732-8D93-14ED-31864250625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8200" y="5572037"/>
            <a:ext cx="1272997" cy="622702"/>
          </a:xfrm>
          <a:prstGeom prst="rect">
            <a:avLst/>
          </a:prstGeom>
        </p:spPr>
      </p:pic>
      <p:pic>
        <p:nvPicPr>
          <p:cNvPr id="8" name="Picture 7" descr="Logo&#10;&#10;Description automatically generated">
            <a:extLst>
              <a:ext uri="{FF2B5EF4-FFF2-40B4-BE49-F238E27FC236}">
                <a16:creationId xmlns:a16="http://schemas.microsoft.com/office/drawing/2014/main" id="{4D518563-CCC1-1496-D565-238A23EFF2B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448554" y="5572037"/>
            <a:ext cx="905246" cy="593132"/>
          </a:xfrm>
          <a:prstGeom prst="rect">
            <a:avLst/>
          </a:prstGeom>
        </p:spPr>
      </p:pic>
    </p:spTree>
    <p:extLst>
      <p:ext uri="{BB962C8B-B14F-4D97-AF65-F5344CB8AC3E}">
        <p14:creationId xmlns:p14="http://schemas.microsoft.com/office/powerpoint/2010/main" val="342324608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33" r:id="rId12"/>
    <p:sldLayoutId id="214748375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E9567F-59A5-C942-82D8-5C7C2F684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792425-9B5E-ACD9-651D-B7D6473D3B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32BB1-6754-B284-192A-656F6A680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244AF-35E8-43ED-B17F-7F3109470963}" type="datetimeFigureOut">
              <a:rPr lang="en-US" smtClean="0"/>
              <a:t>4/20/2023</a:t>
            </a:fld>
            <a:endParaRPr lang="en-US"/>
          </a:p>
        </p:txBody>
      </p:sp>
      <p:sp>
        <p:nvSpPr>
          <p:cNvPr id="5" name="Footer Placeholder 4">
            <a:extLst>
              <a:ext uri="{FF2B5EF4-FFF2-40B4-BE49-F238E27FC236}">
                <a16:creationId xmlns:a16="http://schemas.microsoft.com/office/drawing/2014/main" id="{CE5D6734-855E-B700-9E09-997A27109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C93158-CCAB-36D7-8DFF-419BCF342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87B8F-1A79-BD42-AC40-4DFF0815E8D1}" type="slidenum">
              <a:rPr lang="en-US" smtClean="0"/>
              <a:pPr/>
              <a:t>‹#›</a:t>
            </a:fld>
            <a:endParaRPr lang="en-US"/>
          </a:p>
        </p:txBody>
      </p:sp>
      <p:pic>
        <p:nvPicPr>
          <p:cNvPr id="7" name="Picture 6" descr="Text&#10;&#10;Description automatically generated">
            <a:extLst>
              <a:ext uri="{FF2B5EF4-FFF2-40B4-BE49-F238E27FC236}">
                <a16:creationId xmlns:a16="http://schemas.microsoft.com/office/drawing/2014/main" id="{3BE383D2-3D8D-96EA-FD35-F7769E2D8CA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5572037"/>
            <a:ext cx="1272997" cy="622702"/>
          </a:xfrm>
          <a:prstGeom prst="rect">
            <a:avLst/>
          </a:prstGeom>
        </p:spPr>
      </p:pic>
      <p:pic>
        <p:nvPicPr>
          <p:cNvPr id="8" name="Picture 7" descr="Logo&#10;&#10;Description automatically generated">
            <a:extLst>
              <a:ext uri="{FF2B5EF4-FFF2-40B4-BE49-F238E27FC236}">
                <a16:creationId xmlns:a16="http://schemas.microsoft.com/office/drawing/2014/main" id="{A4DE9908-DA27-107C-62E5-E26073D1011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48554" y="5572037"/>
            <a:ext cx="905246" cy="593132"/>
          </a:xfrm>
          <a:prstGeom prst="rect">
            <a:avLst/>
          </a:prstGeom>
        </p:spPr>
      </p:pic>
    </p:spTree>
    <p:extLst>
      <p:ext uri="{BB962C8B-B14F-4D97-AF65-F5344CB8AC3E}">
        <p14:creationId xmlns:p14="http://schemas.microsoft.com/office/powerpoint/2010/main" val="369729378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7263D-47F7-604B-89CC-9ECF27938489}"/>
              </a:ext>
            </a:extLst>
          </p:cNvPr>
          <p:cNvSpPr>
            <a:spLocks noGrp="1"/>
          </p:cNvSpPr>
          <p:nvPr>
            <p:ph type="title"/>
          </p:nvPr>
        </p:nvSpPr>
        <p:spPr>
          <a:xfrm>
            <a:off x="838200" y="429768"/>
            <a:ext cx="8229600" cy="387798"/>
          </a:xfrm>
          <a:prstGeom prst="rect">
            <a:avLst/>
          </a:prstGeom>
        </p:spPr>
        <p:txBody>
          <a:bodyPr vert="horz" wrap="square" lIns="0" tIns="0" rIns="0" bIns="0" rtlCol="0" anchor="t">
            <a:spAutoFit/>
          </a:bodyPr>
          <a:lstStyle/>
          <a:p>
            <a:r>
              <a:rPr lang="en-US"/>
              <a:t>Click To Edit Master Title Style</a:t>
            </a:r>
          </a:p>
        </p:txBody>
      </p:sp>
      <p:grpSp>
        <p:nvGrpSpPr>
          <p:cNvPr id="14" name="Group 13">
            <a:extLst>
              <a:ext uri="{FF2B5EF4-FFF2-40B4-BE49-F238E27FC236}">
                <a16:creationId xmlns:a16="http://schemas.microsoft.com/office/drawing/2014/main" id="{DDB27612-887A-9E2C-6EC8-FC5F3D12887B}"/>
              </a:ext>
            </a:extLst>
          </p:cNvPr>
          <p:cNvGrpSpPr/>
          <p:nvPr userDrawn="1"/>
        </p:nvGrpSpPr>
        <p:grpSpPr>
          <a:xfrm>
            <a:off x="10271154" y="6177967"/>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91728E27-83C6-8089-E5ED-AE191BA47C7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C71F6662-F0C4-BF41-1430-8AD214A9747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6" name="TextBox 5">
            <a:extLst>
              <a:ext uri="{FF2B5EF4-FFF2-40B4-BE49-F238E27FC236}">
                <a16:creationId xmlns:a16="http://schemas.microsoft.com/office/drawing/2014/main" id="{68AEB411-2FE7-14C9-81B2-CB3B3F6C021D}"/>
              </a:ext>
            </a:extLst>
          </p:cNvPr>
          <p:cNvSpPr txBox="1"/>
          <p:nvPr userDrawn="1"/>
        </p:nvSpPr>
        <p:spPr>
          <a:xfrm>
            <a:off x="832588" y="6281521"/>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3" name="TextBox 2">
            <a:extLst>
              <a:ext uri="{FF2B5EF4-FFF2-40B4-BE49-F238E27FC236}">
                <a16:creationId xmlns:a16="http://schemas.microsoft.com/office/drawing/2014/main" id="{E246745A-4634-EC79-AF99-0F19105B0A71}"/>
              </a:ext>
            </a:extLst>
          </p:cNvPr>
          <p:cNvSpPr txBox="1"/>
          <p:nvPr userDrawn="1"/>
        </p:nvSpPr>
        <p:spPr>
          <a:xfrm>
            <a:off x="1234831" y="6281521"/>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
        <p:nvSpPr>
          <p:cNvPr id="10" name="TextBox 9">
            <a:extLst>
              <a:ext uri="{FF2B5EF4-FFF2-40B4-BE49-F238E27FC236}">
                <a16:creationId xmlns:a16="http://schemas.microsoft.com/office/drawing/2014/main" id="{0D3A54ED-B1DF-19E5-FAFC-9B8C1248CA89}"/>
              </a:ext>
            </a:extLst>
          </p:cNvPr>
          <p:cNvSpPr txBox="1"/>
          <p:nvPr userDrawn="1"/>
        </p:nvSpPr>
        <p:spPr>
          <a:xfrm>
            <a:off x="4267201" y="6281520"/>
            <a:ext cx="3657599" cy="246221"/>
          </a:xfrm>
          <a:prstGeom prst="rect">
            <a:avLst/>
          </a:prstGeom>
          <a:noFill/>
        </p:spPr>
        <p:txBody>
          <a:bodyPr wrap="square" rtlCol="0">
            <a:spAutoFit/>
          </a:bodyPr>
          <a:lstStyle/>
          <a:p>
            <a:pPr algn="ctr"/>
            <a:r>
              <a:rPr lang="en-US" sz="1000" b="1" cap="all" baseline="0">
                <a:solidFill>
                  <a:srgbClr val="C00000"/>
                </a:solidFill>
              </a:rPr>
              <a:t>Draft | Pre-decisional</a:t>
            </a:r>
          </a:p>
        </p:txBody>
      </p:sp>
      <p:pic>
        <p:nvPicPr>
          <p:cNvPr id="11" name="Picture 2" descr="Internet for All">
            <a:extLst>
              <a:ext uri="{FF2B5EF4-FFF2-40B4-BE49-F238E27FC236}">
                <a16:creationId xmlns:a16="http://schemas.microsoft.com/office/drawing/2014/main" id="{8E52B0A0-1F6A-4CA4-AB28-B8A07D3E5741}"/>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273562" y="351259"/>
            <a:ext cx="1085850"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1948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hf sldNum="0" hdr="0" dt="0"/>
  <p:txStyles>
    <p:titleStyle>
      <a:lvl1pPr algn="l" defTabSz="914400" rtl="0" eaLnBrk="1" latinLnBrk="0" hangingPunct="1">
        <a:lnSpc>
          <a:spcPct val="90000"/>
        </a:lnSpc>
        <a:spcBef>
          <a:spcPct val="0"/>
        </a:spcBef>
        <a:buNone/>
        <a:defRPr sz="2800" b="0" i="0" kern="1200" spc="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28">
          <p15:clr>
            <a:srgbClr val="F26B43"/>
          </p15:clr>
        </p15:guide>
        <p15:guide id="4" orient="horz" pos="264">
          <p15:clr>
            <a:srgbClr val="F26B43"/>
          </p15:clr>
        </p15:guide>
        <p15:guide id="5" orient="horz" pos="3888">
          <p15:clr>
            <a:srgbClr val="F26B43"/>
          </p15:clr>
        </p15:guide>
        <p15:guide id="6" pos="7152">
          <p15:clr>
            <a:srgbClr val="F26B43"/>
          </p15:clr>
        </p15:guide>
        <p15:guide id="7" pos="4416">
          <p15:clr>
            <a:srgbClr val="F26B43"/>
          </p15:clr>
        </p15:guide>
        <p15:guide id="9" pos="2688">
          <p15:clr>
            <a:srgbClr val="F26B43"/>
          </p15:clr>
        </p15:guide>
        <p15:guide id="10" pos="3840">
          <p15:clr>
            <a:srgbClr val="F26B43"/>
          </p15:clr>
        </p15:guide>
        <p15:guide id="11" pos="3264">
          <p15:clr>
            <a:srgbClr val="F26B43"/>
          </p15:clr>
        </p15:guide>
        <p15:guide id="12" pos="4992">
          <p15:clr>
            <a:srgbClr val="F26B43"/>
          </p15:clr>
        </p15:guide>
        <p15:guide id="13" orient="horz" pos="216">
          <p15:clr>
            <a:srgbClr val="F26B43"/>
          </p15:clr>
        </p15:guide>
        <p15:guide id="14" pos="3696">
          <p15:clr>
            <a:srgbClr val="F26B43"/>
          </p15:clr>
        </p15:guide>
        <p15:guide id="15" pos="3984">
          <p15:clr>
            <a:srgbClr val="F26B43"/>
          </p15:clr>
        </p15:guide>
        <p15:guide id="16" pos="5712">
          <p15:clr>
            <a:srgbClr val="F26B43"/>
          </p15:clr>
        </p15:guide>
        <p15:guide id="17" pos="1968">
          <p15:clr>
            <a:srgbClr val="F26B43"/>
          </p15:clr>
        </p15:guide>
        <p15:guide id="18" orient="horz" pos="576">
          <p15:clr>
            <a:srgbClr val="F26B43"/>
          </p15:clr>
        </p15:guide>
        <p15:guide id="19"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4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7.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51.png"/><Relationship Id="rId17" Type="http://schemas.openxmlformats.org/officeDocument/2006/relationships/image" Target="../media/image56.svg"/><Relationship Id="rId2" Type="http://schemas.openxmlformats.org/officeDocument/2006/relationships/notesSlide" Target="../notesSlides/notesSlide14.xml"/><Relationship Id="rId16" Type="http://schemas.openxmlformats.org/officeDocument/2006/relationships/image" Target="../media/image55.png"/><Relationship Id="rId1" Type="http://schemas.openxmlformats.org/officeDocument/2006/relationships/slideLayout" Target="../slideLayouts/slideLayout25.xml"/><Relationship Id="rId6" Type="http://schemas.openxmlformats.org/officeDocument/2006/relationships/diagramColors" Target="../diagrams/colors4.xml"/><Relationship Id="rId11" Type="http://schemas.openxmlformats.org/officeDocument/2006/relationships/image" Target="../media/image50.svg"/><Relationship Id="rId5" Type="http://schemas.openxmlformats.org/officeDocument/2006/relationships/diagramQuickStyle" Target="../diagrams/quickStyle4.xml"/><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58.svg"/><Relationship Id="rId4" Type="http://schemas.openxmlformats.org/officeDocument/2006/relationships/diagramLayout" Target="../diagrams/layout4.xml"/><Relationship Id="rId9" Type="http://schemas.openxmlformats.org/officeDocument/2006/relationships/image" Target="../media/image48.svg"/><Relationship Id="rId1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notesSlide" Target="../notesSlides/notesSlide15.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3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9.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4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openxmlformats.org/officeDocument/2006/relationships/hyperlink" Target="mailto:kimberlyn.jones@ks.gov" TargetMode="External"/><Relationship Id="rId3" Type="http://schemas.openxmlformats.org/officeDocument/2006/relationships/image" Target="../media/image64.jpeg"/><Relationship Id="rId7" Type="http://schemas.openxmlformats.org/officeDocument/2006/relationships/hyperlink" Target="mailto:joseph.le@ks.gov"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mailto:jade.piros@ks.gov" TargetMode="External"/><Relationship Id="rId5" Type="http://schemas.openxmlformats.org/officeDocument/2006/relationships/image" Target="../media/image65.png"/><Relationship Id="rId10" Type="http://schemas.openxmlformats.org/officeDocument/2006/relationships/hyperlink" Target="mailto:Stephen.shelton@ks.gov" TargetMode="External"/><Relationship Id="rId4" Type="http://schemas.openxmlformats.org/officeDocument/2006/relationships/image" Target="../media/image14.png"/><Relationship Id="rId9" Type="http://schemas.openxmlformats.org/officeDocument/2006/relationships/hyperlink" Target="mailto:morgan.a.barnes@ks.gov"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jpe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8009-644C-4CAB-B496-6878878FBE14}"/>
              </a:ext>
            </a:extLst>
          </p:cNvPr>
          <p:cNvSpPr>
            <a:spLocks noGrp="1"/>
          </p:cNvSpPr>
          <p:nvPr>
            <p:ph type="ctrTitle"/>
          </p:nvPr>
        </p:nvSpPr>
        <p:spPr>
          <a:xfrm>
            <a:off x="2026920" y="3199666"/>
            <a:ext cx="8477794" cy="2196445"/>
          </a:xfrm>
        </p:spPr>
        <p:txBody>
          <a:bodyPr>
            <a:normAutofit fontScale="90000"/>
          </a:bodyPr>
          <a:lstStyle/>
          <a:p>
            <a:r>
              <a:rPr lang="en-US" sz="4400">
                <a:solidFill>
                  <a:schemeClr val="bg1"/>
                </a:solidFill>
                <a:latin typeface="Montserrat Black"/>
              </a:rPr>
              <a:t>Kansas Office of Broadband Development:</a:t>
            </a:r>
            <a:br>
              <a:rPr lang="en-US" sz="4400">
                <a:solidFill>
                  <a:schemeClr val="bg1"/>
                </a:solidFill>
                <a:latin typeface="Montserrat Black"/>
              </a:rPr>
            </a:br>
            <a:r>
              <a:rPr lang="en-US" sz="4400">
                <a:solidFill>
                  <a:schemeClr val="bg1"/>
                </a:solidFill>
                <a:latin typeface="Montserrat Black"/>
              </a:rPr>
              <a:t> </a:t>
            </a:r>
            <a:r>
              <a:rPr lang="en-US" sz="3600">
                <a:solidFill>
                  <a:schemeClr val="bg1"/>
                </a:solidFill>
                <a:latin typeface="Montserrat Black"/>
              </a:rPr>
              <a:t>Digital Equity + Broadband Equity Access and Deployment </a:t>
            </a:r>
            <a:br>
              <a:rPr lang="en-US" sz="4400"/>
            </a:br>
            <a:endParaRPr lang="en-US" sz="4400">
              <a:solidFill>
                <a:schemeClr val="bg1"/>
              </a:solidFill>
            </a:endParaRPr>
          </a:p>
        </p:txBody>
      </p:sp>
      <p:sp>
        <p:nvSpPr>
          <p:cNvPr id="4" name="Slide Number Placeholder 3">
            <a:extLst>
              <a:ext uri="{FF2B5EF4-FFF2-40B4-BE49-F238E27FC236}">
                <a16:creationId xmlns:a16="http://schemas.microsoft.com/office/drawing/2014/main" id="{59BBABA3-0C56-4699-BA05-CE9EA0FD15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srgbClr val="00B0F0"/>
                </a:solidFill>
                <a:effectLst/>
                <a:uLnTx/>
                <a:uFillTx/>
                <a:latin typeface="Montserrat Semi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B0F0"/>
              </a:solidFill>
              <a:effectLst/>
              <a:uLnTx/>
              <a:uFillTx/>
              <a:latin typeface="Montserrat Semi Bold"/>
              <a:ea typeface="+mn-ea"/>
              <a:cs typeface="+mn-cs"/>
            </a:endParaRPr>
          </a:p>
        </p:txBody>
      </p:sp>
      <p:pic>
        <p:nvPicPr>
          <p:cNvPr id="9" name="Picture 8" descr="Icon&#10;&#10;Description automatically generated">
            <a:extLst>
              <a:ext uri="{FF2B5EF4-FFF2-40B4-BE49-F238E27FC236}">
                <a16:creationId xmlns:a16="http://schemas.microsoft.com/office/drawing/2014/main" id="{F419DF40-952D-4146-9A54-EE9A64A84A39}"/>
              </a:ext>
            </a:extLst>
          </p:cNvPr>
          <p:cNvPicPr>
            <a:picLocks noChangeAspect="1"/>
          </p:cNvPicPr>
          <p:nvPr/>
        </p:nvPicPr>
        <p:blipFill rotWithShape="1">
          <a:blip r:embed="rId3">
            <a:extLst>
              <a:ext uri="{28A0092B-C50C-407E-A947-70E740481C1C}">
                <a14:useLocalDpi xmlns:a14="http://schemas.microsoft.com/office/drawing/2010/main" val="0"/>
              </a:ext>
            </a:extLst>
          </a:blip>
          <a:srcRect l="30433" t="42481"/>
          <a:stretch/>
        </p:blipFill>
        <p:spPr>
          <a:xfrm>
            <a:off x="-1" y="0"/>
            <a:ext cx="4243227" cy="3508318"/>
          </a:xfrm>
          <a:prstGeom prst="rect">
            <a:avLst/>
          </a:prstGeom>
        </p:spPr>
      </p:pic>
      <p:pic>
        <p:nvPicPr>
          <p:cNvPr id="10" name="Picture 9" descr="Icon&#10;&#10;Description automatically generated">
            <a:extLst>
              <a:ext uri="{FF2B5EF4-FFF2-40B4-BE49-F238E27FC236}">
                <a16:creationId xmlns:a16="http://schemas.microsoft.com/office/drawing/2014/main" id="{55CC2FFF-18CD-4FD9-8E1B-C023567122D7}"/>
              </a:ext>
            </a:extLst>
          </p:cNvPr>
          <p:cNvPicPr>
            <a:picLocks noChangeAspect="1"/>
          </p:cNvPicPr>
          <p:nvPr/>
        </p:nvPicPr>
        <p:blipFill rotWithShape="1">
          <a:blip r:embed="rId3">
            <a:extLst>
              <a:ext uri="{28A0092B-C50C-407E-A947-70E740481C1C}">
                <a14:useLocalDpi xmlns:a14="http://schemas.microsoft.com/office/drawing/2010/main" val="0"/>
              </a:ext>
            </a:extLst>
          </a:blip>
          <a:srcRect l="579" t="8973" r="63770" b="5776"/>
          <a:stretch/>
        </p:blipFill>
        <p:spPr>
          <a:xfrm>
            <a:off x="10017457" y="-1"/>
            <a:ext cx="2174544" cy="5199798"/>
          </a:xfrm>
          <a:prstGeom prst="rect">
            <a:avLst/>
          </a:prstGeom>
        </p:spPr>
      </p:pic>
    </p:spTree>
    <p:extLst>
      <p:ext uri="{BB962C8B-B14F-4D97-AF65-F5344CB8AC3E}">
        <p14:creationId xmlns:p14="http://schemas.microsoft.com/office/powerpoint/2010/main" val="3231803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34000"/>
          </a:schemeClr>
        </a:solidFill>
        <a:effectLst/>
      </p:bgPr>
    </p:bg>
    <p:spTree>
      <p:nvGrpSpPr>
        <p:cNvPr id="1" name=""/>
        <p:cNvGrpSpPr/>
        <p:nvPr/>
      </p:nvGrpSpPr>
      <p:grpSpPr>
        <a:xfrm>
          <a:off x="0" y="0"/>
          <a:ext cx="0" cy="0"/>
          <a:chOff x="0" y="0"/>
          <a:chExt cx="0" cy="0"/>
        </a:xfrm>
      </p:grpSpPr>
      <p:pic>
        <p:nvPicPr>
          <p:cNvPr id="5" name="Content Placeholder 4" descr="Umbrella with solid fill">
            <a:extLst>
              <a:ext uri="{FF2B5EF4-FFF2-40B4-BE49-F238E27FC236}">
                <a16:creationId xmlns:a16="http://schemas.microsoft.com/office/drawing/2014/main" id="{949F66F5-F879-88B5-C792-A3E1661F6975}"/>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3986" y="-379298"/>
            <a:ext cx="7766779" cy="7766779"/>
          </a:xfrm>
        </p:spPr>
      </p:pic>
      <p:sp>
        <p:nvSpPr>
          <p:cNvPr id="6" name="TextBox 5">
            <a:extLst>
              <a:ext uri="{FF2B5EF4-FFF2-40B4-BE49-F238E27FC236}">
                <a16:creationId xmlns:a16="http://schemas.microsoft.com/office/drawing/2014/main" id="{EF360BAC-5EAA-9BB5-659E-B76276BB3005}"/>
              </a:ext>
            </a:extLst>
          </p:cNvPr>
          <p:cNvSpPr txBox="1"/>
          <p:nvPr/>
        </p:nvSpPr>
        <p:spPr>
          <a:xfrm>
            <a:off x="4212236" y="1237116"/>
            <a:ext cx="43016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Infrastructure Investment and Jobs 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$65 BILLION - BROADBAND</a:t>
            </a:r>
          </a:p>
        </p:txBody>
      </p:sp>
      <p:sp>
        <p:nvSpPr>
          <p:cNvPr id="13" name="TextBox 12">
            <a:extLst>
              <a:ext uri="{FF2B5EF4-FFF2-40B4-BE49-F238E27FC236}">
                <a16:creationId xmlns:a16="http://schemas.microsoft.com/office/drawing/2014/main" id="{9953A075-7B98-11ED-2B81-247F4E95CD76}"/>
              </a:ext>
            </a:extLst>
          </p:cNvPr>
          <p:cNvSpPr txBox="1"/>
          <p:nvPr/>
        </p:nvSpPr>
        <p:spPr>
          <a:xfrm>
            <a:off x="3464099" y="3613422"/>
            <a:ext cx="197788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Broadband Equity Access and Deployment  (BEAD)  Infrastructure</a:t>
            </a:r>
          </a:p>
        </p:txBody>
      </p:sp>
      <p:sp>
        <p:nvSpPr>
          <p:cNvPr id="14" name="TextBox 13">
            <a:extLst>
              <a:ext uri="{FF2B5EF4-FFF2-40B4-BE49-F238E27FC236}">
                <a16:creationId xmlns:a16="http://schemas.microsoft.com/office/drawing/2014/main" id="{0DB57E2D-F1DE-944A-8F32-DE2940294F6F}"/>
              </a:ext>
            </a:extLst>
          </p:cNvPr>
          <p:cNvSpPr txBox="1"/>
          <p:nvPr/>
        </p:nvSpPr>
        <p:spPr>
          <a:xfrm>
            <a:off x="7049823" y="4028920"/>
            <a:ext cx="19778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Digital Equity Act (DEA) </a:t>
            </a:r>
          </a:p>
        </p:txBody>
      </p:sp>
    </p:spTree>
    <p:extLst>
      <p:ext uri="{BB962C8B-B14F-4D97-AF65-F5344CB8AC3E}">
        <p14:creationId xmlns:p14="http://schemas.microsoft.com/office/powerpoint/2010/main" val="341163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53E98F-21B6-E3C2-A1D6-5F5A533AFAC0}"/>
              </a:ext>
            </a:extLst>
          </p:cNvPr>
          <p:cNvSpPr>
            <a:spLocks noGrp="1"/>
          </p:cNvSpPr>
          <p:nvPr>
            <p:ph type="title"/>
          </p:nvPr>
        </p:nvSpPr>
        <p:spPr>
          <a:xfrm>
            <a:off x="627994" y="170195"/>
            <a:ext cx="10988563" cy="1325563"/>
          </a:xfrm>
        </p:spPr>
        <p:txBody>
          <a:bodyPr>
            <a:normAutofit fontScale="90000"/>
          </a:bodyPr>
          <a:lstStyle/>
          <a:p>
            <a:r>
              <a:rPr lang="en-US" sz="2800" b="0">
                <a:latin typeface="Montserrat Black"/>
              </a:rPr>
              <a:t>National Telecommunications and Information Agency (NTIA) Administers Two Programs for Every State and Territory</a:t>
            </a:r>
            <a:br>
              <a:rPr lang="en-US" sz="2800" b="0"/>
            </a:br>
            <a:r>
              <a:rPr lang="en-US" sz="2400" i="1">
                <a:latin typeface="Montserrat Black"/>
              </a:rPr>
              <a:t>Focusing on Access, Affordability, and Adoption</a:t>
            </a:r>
            <a:endParaRPr lang="en-US">
              <a:latin typeface="Montserrat Black"/>
            </a:endParaRPr>
          </a:p>
        </p:txBody>
      </p:sp>
      <p:sp>
        <p:nvSpPr>
          <p:cNvPr id="3" name="Content Placeholder 2">
            <a:extLst>
              <a:ext uri="{FF2B5EF4-FFF2-40B4-BE49-F238E27FC236}">
                <a16:creationId xmlns:a16="http://schemas.microsoft.com/office/drawing/2014/main" id="{2339284F-A914-68E7-9CE7-670E94A78AB6}"/>
              </a:ext>
            </a:extLst>
          </p:cNvPr>
          <p:cNvSpPr>
            <a:spLocks noGrp="1"/>
          </p:cNvSpPr>
          <p:nvPr>
            <p:ph sz="half" idx="1"/>
          </p:nvPr>
        </p:nvSpPr>
        <p:spPr>
          <a:xfrm>
            <a:off x="706822" y="1499920"/>
            <a:ext cx="5312978" cy="4364475"/>
          </a:xfrm>
        </p:spPr>
        <p:txBody>
          <a:bodyPr vert="horz" lIns="91440" tIns="45720" rIns="91440" bIns="45720" rtlCol="0" anchor="t">
            <a:normAutofit/>
          </a:bodyPr>
          <a:lstStyle/>
          <a:p>
            <a:pPr marL="0" indent="0">
              <a:buNone/>
            </a:pPr>
            <a:r>
              <a:rPr lang="en-US" sz="2400" b="1"/>
              <a:t>Broadband, Equity, Access and Deployment (BEAD): $42.45B</a:t>
            </a:r>
          </a:p>
          <a:p>
            <a:r>
              <a:rPr lang="en-US" sz="2000"/>
              <a:t>Amount of state investment based on the number of unserved or underserved locations-determined by assessing internet availability (baselined by FCC)</a:t>
            </a:r>
          </a:p>
          <a:p>
            <a:r>
              <a:rPr lang="en-US" sz="2000"/>
              <a:t>Universal service plan expected</a:t>
            </a:r>
          </a:p>
          <a:p>
            <a:r>
              <a:rPr lang="en-US" sz="2000"/>
              <a:t>Local planning required</a:t>
            </a:r>
          </a:p>
          <a:p>
            <a:r>
              <a:rPr lang="en-US" sz="2000"/>
              <a:t>Oversight to ensure compliance</a:t>
            </a:r>
          </a:p>
          <a:p>
            <a:pPr lvl="1"/>
            <a:r>
              <a:rPr lang="en-US" sz="1600"/>
              <a:t>5-Year Action Plan</a:t>
            </a:r>
          </a:p>
          <a:p>
            <a:pPr lvl="1"/>
            <a:r>
              <a:rPr lang="en-US" sz="1600"/>
              <a:t>Initial Proposal</a:t>
            </a:r>
          </a:p>
          <a:p>
            <a:pPr lvl="1"/>
            <a:r>
              <a:rPr lang="en-US" sz="1600"/>
              <a:t>Final Proposal</a:t>
            </a:r>
          </a:p>
          <a:p>
            <a:endParaRPr lang="en-US" sz="2000"/>
          </a:p>
        </p:txBody>
      </p:sp>
      <p:sp>
        <p:nvSpPr>
          <p:cNvPr id="4" name="Content Placeholder 3">
            <a:extLst>
              <a:ext uri="{FF2B5EF4-FFF2-40B4-BE49-F238E27FC236}">
                <a16:creationId xmlns:a16="http://schemas.microsoft.com/office/drawing/2014/main" id="{94781696-511E-013A-A6C3-1C86F3088680}"/>
              </a:ext>
            </a:extLst>
          </p:cNvPr>
          <p:cNvSpPr>
            <a:spLocks noGrp="1"/>
          </p:cNvSpPr>
          <p:nvPr>
            <p:ph sz="half" idx="2"/>
          </p:nvPr>
        </p:nvSpPr>
        <p:spPr>
          <a:xfrm>
            <a:off x="6093373" y="1499921"/>
            <a:ext cx="5404944" cy="4364475"/>
          </a:xfrm>
        </p:spPr>
        <p:txBody>
          <a:bodyPr vert="horz" lIns="91440" tIns="45720" rIns="91440" bIns="45720" rtlCol="0" anchor="t">
            <a:normAutofit/>
          </a:bodyPr>
          <a:lstStyle/>
          <a:p>
            <a:pPr marL="0" indent="0">
              <a:buNone/>
            </a:pPr>
            <a:r>
              <a:rPr lang="en-US" sz="2400" b="1"/>
              <a:t>Digital Equity Act (DEA): $2.75B</a:t>
            </a:r>
          </a:p>
          <a:p>
            <a:r>
              <a:rPr lang="en-US" sz="2000"/>
              <a:t>3 grant programs to ensure the skills, technology, and capacity needed to reap the full benefits of our digital economy:</a:t>
            </a:r>
          </a:p>
          <a:p>
            <a:pPr lvl="1"/>
            <a:r>
              <a:rPr lang="en-US" sz="1600"/>
              <a:t>Planning: Develop Digital Equity Plan</a:t>
            </a:r>
          </a:p>
          <a:p>
            <a:pPr lvl="1"/>
            <a:r>
              <a:rPr lang="en-US" sz="1600"/>
              <a:t>Capacity: Implement Digital Equity Plan</a:t>
            </a:r>
          </a:p>
          <a:p>
            <a:pPr lvl="1"/>
            <a:r>
              <a:rPr lang="en-US" sz="1600"/>
              <a:t>Competitive: Develop and Implement Digital Inclusion Activities</a:t>
            </a:r>
          </a:p>
          <a:p>
            <a:r>
              <a:rPr lang="en-US" sz="2000"/>
              <a:t>Focuses on Covered Populations to ensure no one is left behind: veterans, older adults, rural inhabitants, people with disabilities, people with language barriers, racial and ethnic minorities, incarcerated individuals, and low-income households</a:t>
            </a:r>
          </a:p>
        </p:txBody>
      </p:sp>
      <p:sp>
        <p:nvSpPr>
          <p:cNvPr id="2" name="Slide Number Placeholder 1">
            <a:extLst>
              <a:ext uri="{FF2B5EF4-FFF2-40B4-BE49-F238E27FC236}">
                <a16:creationId xmlns:a16="http://schemas.microsoft.com/office/drawing/2014/main" id="{846E33A8-7BCC-AF4E-7E01-2D2278D7866D}"/>
              </a:ext>
            </a:extLst>
          </p:cNvPr>
          <p:cNvSpPr>
            <a:spLocks noGrp="1"/>
          </p:cNvSpPr>
          <p:nvPr>
            <p:ph type="sldNum" sz="quarter" idx="12"/>
          </p:nvPr>
        </p:nvSpPr>
        <p:spPr/>
        <p:txBody>
          <a:bodyPr/>
          <a:lstStyle/>
          <a:p>
            <a:fld id="{6E587B8F-1A79-BD42-AC40-4DFF0815E8D1}" type="slidenum">
              <a:rPr lang="en-US" smtClean="0"/>
              <a:t>11</a:t>
            </a:fld>
            <a:endParaRPr lang="en-US"/>
          </a:p>
        </p:txBody>
      </p:sp>
    </p:spTree>
    <p:extLst>
      <p:ext uri="{BB962C8B-B14F-4D97-AF65-F5344CB8AC3E}">
        <p14:creationId xmlns:p14="http://schemas.microsoft.com/office/powerpoint/2010/main" val="151964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A876-294C-A4B4-CD1B-AE8A760DD079}"/>
              </a:ext>
            </a:extLst>
          </p:cNvPr>
          <p:cNvSpPr>
            <a:spLocks noGrp="1"/>
          </p:cNvSpPr>
          <p:nvPr>
            <p:ph type="title"/>
          </p:nvPr>
        </p:nvSpPr>
        <p:spPr>
          <a:xfrm>
            <a:off x="838200" y="429768"/>
            <a:ext cx="9460832" cy="775597"/>
          </a:xfrm>
        </p:spPr>
        <p:txBody>
          <a:bodyPr>
            <a:normAutofit fontScale="90000"/>
          </a:bodyPr>
          <a:lstStyle/>
          <a:p>
            <a:r>
              <a:rPr lang="en-US" dirty="0"/>
              <a:t>Community Engagement in the BEAD and DE Programs</a:t>
            </a:r>
          </a:p>
        </p:txBody>
      </p:sp>
      <p:grpSp>
        <p:nvGrpSpPr>
          <p:cNvPr id="4" name="Group 3">
            <a:extLst>
              <a:ext uri="{FF2B5EF4-FFF2-40B4-BE49-F238E27FC236}">
                <a16:creationId xmlns:a16="http://schemas.microsoft.com/office/drawing/2014/main" id="{5613700A-C104-41D0-B045-2E627A287A7D}"/>
              </a:ext>
            </a:extLst>
          </p:cNvPr>
          <p:cNvGrpSpPr/>
          <p:nvPr/>
        </p:nvGrpSpPr>
        <p:grpSpPr>
          <a:xfrm>
            <a:off x="5528048" y="1514121"/>
            <a:ext cx="6187765" cy="4164164"/>
            <a:chOff x="3002117" y="1498653"/>
            <a:chExt cx="6187765" cy="4164164"/>
          </a:xfrm>
        </p:grpSpPr>
        <p:grpSp>
          <p:nvGrpSpPr>
            <p:cNvPr id="5" name="Group 4">
              <a:extLst>
                <a:ext uri="{FF2B5EF4-FFF2-40B4-BE49-F238E27FC236}">
                  <a16:creationId xmlns:a16="http://schemas.microsoft.com/office/drawing/2014/main" id="{6304927B-F852-4420-917D-ACF0C47660AC}"/>
                </a:ext>
              </a:extLst>
            </p:cNvPr>
            <p:cNvGrpSpPr/>
            <p:nvPr/>
          </p:nvGrpSpPr>
          <p:grpSpPr>
            <a:xfrm>
              <a:off x="3002117" y="1498653"/>
              <a:ext cx="6187765" cy="3869796"/>
              <a:chOff x="3407436" y="1918869"/>
              <a:chExt cx="5017251" cy="3063929"/>
            </a:xfrm>
          </p:grpSpPr>
          <p:sp>
            <p:nvSpPr>
              <p:cNvPr id="9" name="Freeform 6">
                <a:extLst>
                  <a:ext uri="{FF2B5EF4-FFF2-40B4-BE49-F238E27FC236}">
                    <a16:creationId xmlns:a16="http://schemas.microsoft.com/office/drawing/2014/main" id="{2D65A94C-6C6E-4C0C-9BC3-94D4934E525D}"/>
                  </a:ext>
                </a:extLst>
              </p:cNvPr>
              <p:cNvSpPr>
                <a:spLocks noChangeAspect="1"/>
              </p:cNvSpPr>
              <p:nvPr/>
            </p:nvSpPr>
            <p:spPr bwMode="auto">
              <a:xfrm>
                <a:off x="3407436" y="1918869"/>
                <a:ext cx="2523070" cy="3063929"/>
              </a:xfrm>
              <a:custGeom>
                <a:avLst/>
                <a:gdLst/>
                <a:ahLst/>
                <a:cxnLst>
                  <a:cxn ang="0">
                    <a:pos x="1315" y="1151"/>
                  </a:cxn>
                  <a:cxn ang="0">
                    <a:pos x="1315" y="1151"/>
                  </a:cxn>
                  <a:cxn ang="0">
                    <a:pos x="1318" y="1077"/>
                  </a:cxn>
                  <a:cxn ang="0">
                    <a:pos x="1334" y="937"/>
                  </a:cxn>
                  <a:cxn ang="0">
                    <a:pos x="1360" y="833"/>
                  </a:cxn>
                  <a:cxn ang="0">
                    <a:pos x="1405" y="703"/>
                  </a:cxn>
                  <a:cxn ang="0">
                    <a:pos x="1449" y="610"/>
                  </a:cxn>
                  <a:cxn ang="0">
                    <a:pos x="1520" y="494"/>
                  </a:cxn>
                  <a:cxn ang="0">
                    <a:pos x="1604" y="387"/>
                  </a:cxn>
                  <a:cxn ang="0">
                    <a:pos x="1674" y="314"/>
                  </a:cxn>
                  <a:cxn ang="0">
                    <a:pos x="1779" y="227"/>
                  </a:cxn>
                  <a:cxn ang="0">
                    <a:pos x="1734" y="160"/>
                  </a:cxn>
                  <a:cxn ang="0">
                    <a:pos x="1620" y="100"/>
                  </a:cxn>
                  <a:cxn ang="0">
                    <a:pos x="1499" y="54"/>
                  </a:cxn>
                  <a:cxn ang="0">
                    <a:pos x="1327" y="13"/>
                  </a:cxn>
                  <a:cxn ang="0">
                    <a:pos x="1194" y="0"/>
                  </a:cxn>
                  <a:cxn ang="0">
                    <a:pos x="1147" y="0"/>
                  </a:cxn>
                  <a:cxn ang="0">
                    <a:pos x="1147" y="0"/>
                  </a:cxn>
                  <a:cxn ang="0">
                    <a:pos x="1031" y="6"/>
                  </a:cxn>
                  <a:cxn ang="0">
                    <a:pos x="806" y="51"/>
                  </a:cxn>
                  <a:cxn ang="0">
                    <a:pos x="649" y="112"/>
                  </a:cxn>
                  <a:cxn ang="0">
                    <a:pos x="461" y="227"/>
                  </a:cxn>
                  <a:cxn ang="0">
                    <a:pos x="335" y="337"/>
                  </a:cxn>
                  <a:cxn ang="0">
                    <a:pos x="196" y="507"/>
                  </a:cxn>
                  <a:cxn ang="0">
                    <a:pos x="90" y="703"/>
                  </a:cxn>
                  <a:cxn ang="0">
                    <a:pos x="36" y="863"/>
                  </a:cxn>
                  <a:cxn ang="0">
                    <a:pos x="1" y="1091"/>
                  </a:cxn>
                  <a:cxn ang="0">
                    <a:pos x="0" y="1151"/>
                  </a:cxn>
                  <a:cxn ang="0">
                    <a:pos x="0" y="1151"/>
                  </a:cxn>
                  <a:cxn ang="0">
                    <a:pos x="6" y="1269"/>
                  </a:cxn>
                  <a:cxn ang="0">
                    <a:pos x="51" y="1493"/>
                  </a:cxn>
                  <a:cxn ang="0">
                    <a:pos x="112" y="1650"/>
                  </a:cxn>
                  <a:cxn ang="0">
                    <a:pos x="227" y="1839"/>
                  </a:cxn>
                  <a:cxn ang="0">
                    <a:pos x="335" y="1964"/>
                  </a:cxn>
                  <a:cxn ang="0">
                    <a:pos x="506" y="2105"/>
                  </a:cxn>
                  <a:cxn ang="0">
                    <a:pos x="700" y="2211"/>
                  </a:cxn>
                  <a:cxn ang="0">
                    <a:pos x="860" y="2265"/>
                  </a:cxn>
                  <a:cxn ang="0">
                    <a:pos x="1089" y="2300"/>
                  </a:cxn>
                  <a:cxn ang="0">
                    <a:pos x="1147" y="2301"/>
                  </a:cxn>
                  <a:cxn ang="0">
                    <a:pos x="1239" y="2298"/>
                  </a:cxn>
                  <a:cxn ang="0">
                    <a:pos x="1372" y="2280"/>
                  </a:cxn>
                  <a:cxn ang="0">
                    <a:pos x="1499" y="2247"/>
                  </a:cxn>
                  <a:cxn ang="0">
                    <a:pos x="1659" y="2181"/>
                  </a:cxn>
                  <a:cxn ang="0">
                    <a:pos x="1770" y="2118"/>
                  </a:cxn>
                  <a:cxn ang="0">
                    <a:pos x="1752" y="2053"/>
                  </a:cxn>
                  <a:cxn ang="0">
                    <a:pos x="1650" y="1963"/>
                  </a:cxn>
                  <a:cxn ang="0">
                    <a:pos x="1581" y="1888"/>
                  </a:cxn>
                  <a:cxn ang="0">
                    <a:pos x="1500" y="1779"/>
                  </a:cxn>
                  <a:cxn ang="0">
                    <a:pos x="1449" y="1691"/>
                  </a:cxn>
                  <a:cxn ang="0">
                    <a:pos x="1393" y="1566"/>
                  </a:cxn>
                  <a:cxn ang="0">
                    <a:pos x="1351" y="1433"/>
                  </a:cxn>
                  <a:cxn ang="0">
                    <a:pos x="1328" y="1330"/>
                  </a:cxn>
                  <a:cxn ang="0">
                    <a:pos x="1316" y="1186"/>
                  </a:cxn>
                </a:cxnLst>
                <a:rect l="0" t="0" r="r" b="b"/>
                <a:pathLst>
                  <a:path w="1806" h="2301">
                    <a:moveTo>
                      <a:pt x="1315" y="1151"/>
                    </a:moveTo>
                    <a:lnTo>
                      <a:pt x="1315" y="1151"/>
                    </a:lnTo>
                    <a:lnTo>
                      <a:pt x="1315" y="1151"/>
                    </a:lnTo>
                    <a:lnTo>
                      <a:pt x="1315" y="1151"/>
                    </a:lnTo>
                    <a:lnTo>
                      <a:pt x="1315" y="1151"/>
                    </a:lnTo>
                    <a:lnTo>
                      <a:pt x="1315" y="1151"/>
                    </a:lnTo>
                    <a:lnTo>
                      <a:pt x="1315" y="1151"/>
                    </a:lnTo>
                    <a:lnTo>
                      <a:pt x="1315" y="1151"/>
                    </a:lnTo>
                    <a:lnTo>
                      <a:pt x="1315" y="1151"/>
                    </a:lnTo>
                    <a:lnTo>
                      <a:pt x="1315" y="1151"/>
                    </a:lnTo>
                    <a:lnTo>
                      <a:pt x="1316" y="1115"/>
                    </a:lnTo>
                    <a:lnTo>
                      <a:pt x="1318" y="1077"/>
                    </a:lnTo>
                    <a:lnTo>
                      <a:pt x="1321" y="1041"/>
                    </a:lnTo>
                    <a:lnTo>
                      <a:pt x="1324" y="1007"/>
                    </a:lnTo>
                    <a:lnTo>
                      <a:pt x="1328" y="971"/>
                    </a:lnTo>
                    <a:lnTo>
                      <a:pt x="1334" y="937"/>
                    </a:lnTo>
                    <a:lnTo>
                      <a:pt x="1342" y="902"/>
                    </a:lnTo>
                    <a:lnTo>
                      <a:pt x="1351" y="868"/>
                    </a:lnTo>
                    <a:lnTo>
                      <a:pt x="1351" y="868"/>
                    </a:lnTo>
                    <a:lnTo>
                      <a:pt x="1360" y="833"/>
                    </a:lnTo>
                    <a:lnTo>
                      <a:pt x="1369" y="800"/>
                    </a:lnTo>
                    <a:lnTo>
                      <a:pt x="1381" y="767"/>
                    </a:lnTo>
                    <a:lnTo>
                      <a:pt x="1393" y="735"/>
                    </a:lnTo>
                    <a:lnTo>
                      <a:pt x="1405" y="703"/>
                    </a:lnTo>
                    <a:lnTo>
                      <a:pt x="1418" y="672"/>
                    </a:lnTo>
                    <a:lnTo>
                      <a:pt x="1433" y="640"/>
                    </a:lnTo>
                    <a:lnTo>
                      <a:pt x="1449" y="610"/>
                    </a:lnTo>
                    <a:lnTo>
                      <a:pt x="1449" y="610"/>
                    </a:lnTo>
                    <a:lnTo>
                      <a:pt x="1466" y="580"/>
                    </a:lnTo>
                    <a:lnTo>
                      <a:pt x="1482" y="551"/>
                    </a:lnTo>
                    <a:lnTo>
                      <a:pt x="1500" y="522"/>
                    </a:lnTo>
                    <a:lnTo>
                      <a:pt x="1520" y="494"/>
                    </a:lnTo>
                    <a:lnTo>
                      <a:pt x="1539" y="467"/>
                    </a:lnTo>
                    <a:lnTo>
                      <a:pt x="1560" y="440"/>
                    </a:lnTo>
                    <a:lnTo>
                      <a:pt x="1581" y="413"/>
                    </a:lnTo>
                    <a:lnTo>
                      <a:pt x="1604" y="387"/>
                    </a:lnTo>
                    <a:lnTo>
                      <a:pt x="1604" y="387"/>
                    </a:lnTo>
                    <a:lnTo>
                      <a:pt x="1626" y="362"/>
                    </a:lnTo>
                    <a:lnTo>
                      <a:pt x="1650" y="338"/>
                    </a:lnTo>
                    <a:lnTo>
                      <a:pt x="1674" y="314"/>
                    </a:lnTo>
                    <a:lnTo>
                      <a:pt x="1699" y="292"/>
                    </a:lnTo>
                    <a:lnTo>
                      <a:pt x="1725" y="269"/>
                    </a:lnTo>
                    <a:lnTo>
                      <a:pt x="1752" y="247"/>
                    </a:lnTo>
                    <a:lnTo>
                      <a:pt x="1779" y="227"/>
                    </a:lnTo>
                    <a:lnTo>
                      <a:pt x="1806" y="206"/>
                    </a:lnTo>
                    <a:lnTo>
                      <a:pt x="1806" y="206"/>
                    </a:lnTo>
                    <a:lnTo>
                      <a:pt x="1770" y="183"/>
                    </a:lnTo>
                    <a:lnTo>
                      <a:pt x="1734" y="160"/>
                    </a:lnTo>
                    <a:lnTo>
                      <a:pt x="1696" y="139"/>
                    </a:lnTo>
                    <a:lnTo>
                      <a:pt x="1659" y="120"/>
                    </a:lnTo>
                    <a:lnTo>
                      <a:pt x="1659" y="120"/>
                    </a:lnTo>
                    <a:lnTo>
                      <a:pt x="1620" y="100"/>
                    </a:lnTo>
                    <a:lnTo>
                      <a:pt x="1580" y="84"/>
                    </a:lnTo>
                    <a:lnTo>
                      <a:pt x="1539" y="69"/>
                    </a:lnTo>
                    <a:lnTo>
                      <a:pt x="1499" y="54"/>
                    </a:lnTo>
                    <a:lnTo>
                      <a:pt x="1499" y="54"/>
                    </a:lnTo>
                    <a:lnTo>
                      <a:pt x="1457" y="42"/>
                    </a:lnTo>
                    <a:lnTo>
                      <a:pt x="1414" y="30"/>
                    </a:lnTo>
                    <a:lnTo>
                      <a:pt x="1372" y="21"/>
                    </a:lnTo>
                    <a:lnTo>
                      <a:pt x="1327" y="13"/>
                    </a:lnTo>
                    <a:lnTo>
                      <a:pt x="1327" y="13"/>
                    </a:lnTo>
                    <a:lnTo>
                      <a:pt x="1283" y="7"/>
                    </a:lnTo>
                    <a:lnTo>
                      <a:pt x="1239" y="3"/>
                    </a:lnTo>
                    <a:lnTo>
                      <a:pt x="1194" y="0"/>
                    </a:lnTo>
                    <a:lnTo>
                      <a:pt x="1147" y="0"/>
                    </a:lnTo>
                    <a:lnTo>
                      <a:pt x="1147" y="0"/>
                    </a:lnTo>
                    <a:lnTo>
                      <a:pt x="1147" y="0"/>
                    </a:lnTo>
                    <a:lnTo>
                      <a:pt x="1147" y="0"/>
                    </a:lnTo>
                    <a:lnTo>
                      <a:pt x="1147" y="0"/>
                    </a:lnTo>
                    <a:lnTo>
                      <a:pt x="1147" y="0"/>
                    </a:lnTo>
                    <a:lnTo>
                      <a:pt x="1147" y="0"/>
                    </a:lnTo>
                    <a:lnTo>
                      <a:pt x="1147" y="0"/>
                    </a:lnTo>
                    <a:lnTo>
                      <a:pt x="1147" y="0"/>
                    </a:lnTo>
                    <a:lnTo>
                      <a:pt x="1147" y="0"/>
                    </a:lnTo>
                    <a:lnTo>
                      <a:pt x="1089" y="1"/>
                    </a:lnTo>
                    <a:lnTo>
                      <a:pt x="1031" y="6"/>
                    </a:lnTo>
                    <a:lnTo>
                      <a:pt x="972" y="12"/>
                    </a:lnTo>
                    <a:lnTo>
                      <a:pt x="917" y="22"/>
                    </a:lnTo>
                    <a:lnTo>
                      <a:pt x="860" y="36"/>
                    </a:lnTo>
                    <a:lnTo>
                      <a:pt x="806" y="51"/>
                    </a:lnTo>
                    <a:lnTo>
                      <a:pt x="752" y="69"/>
                    </a:lnTo>
                    <a:lnTo>
                      <a:pt x="700" y="90"/>
                    </a:lnTo>
                    <a:lnTo>
                      <a:pt x="700" y="90"/>
                    </a:lnTo>
                    <a:lnTo>
                      <a:pt x="649" y="112"/>
                    </a:lnTo>
                    <a:lnTo>
                      <a:pt x="600" y="138"/>
                    </a:lnTo>
                    <a:lnTo>
                      <a:pt x="552" y="166"/>
                    </a:lnTo>
                    <a:lnTo>
                      <a:pt x="506" y="196"/>
                    </a:lnTo>
                    <a:lnTo>
                      <a:pt x="461" y="227"/>
                    </a:lnTo>
                    <a:lnTo>
                      <a:pt x="417" y="262"/>
                    </a:lnTo>
                    <a:lnTo>
                      <a:pt x="375" y="298"/>
                    </a:lnTo>
                    <a:lnTo>
                      <a:pt x="335" y="337"/>
                    </a:lnTo>
                    <a:lnTo>
                      <a:pt x="335" y="337"/>
                    </a:lnTo>
                    <a:lnTo>
                      <a:pt x="298" y="377"/>
                    </a:lnTo>
                    <a:lnTo>
                      <a:pt x="262" y="419"/>
                    </a:lnTo>
                    <a:lnTo>
                      <a:pt x="227" y="462"/>
                    </a:lnTo>
                    <a:lnTo>
                      <a:pt x="196" y="507"/>
                    </a:lnTo>
                    <a:lnTo>
                      <a:pt x="166" y="554"/>
                    </a:lnTo>
                    <a:lnTo>
                      <a:pt x="138" y="601"/>
                    </a:lnTo>
                    <a:lnTo>
                      <a:pt x="112" y="651"/>
                    </a:lnTo>
                    <a:lnTo>
                      <a:pt x="90" y="703"/>
                    </a:lnTo>
                    <a:lnTo>
                      <a:pt x="90" y="703"/>
                    </a:lnTo>
                    <a:lnTo>
                      <a:pt x="69" y="754"/>
                    </a:lnTo>
                    <a:lnTo>
                      <a:pt x="51" y="808"/>
                    </a:lnTo>
                    <a:lnTo>
                      <a:pt x="36" y="863"/>
                    </a:lnTo>
                    <a:lnTo>
                      <a:pt x="22" y="919"/>
                    </a:lnTo>
                    <a:lnTo>
                      <a:pt x="12" y="975"/>
                    </a:lnTo>
                    <a:lnTo>
                      <a:pt x="6" y="1032"/>
                    </a:lnTo>
                    <a:lnTo>
                      <a:pt x="1" y="1091"/>
                    </a:lnTo>
                    <a:lnTo>
                      <a:pt x="0" y="1151"/>
                    </a:lnTo>
                    <a:lnTo>
                      <a:pt x="0" y="1151"/>
                    </a:lnTo>
                    <a:lnTo>
                      <a:pt x="0" y="1151"/>
                    </a:lnTo>
                    <a:lnTo>
                      <a:pt x="0" y="1151"/>
                    </a:lnTo>
                    <a:lnTo>
                      <a:pt x="0" y="1151"/>
                    </a:lnTo>
                    <a:lnTo>
                      <a:pt x="0" y="1151"/>
                    </a:lnTo>
                    <a:lnTo>
                      <a:pt x="0" y="1151"/>
                    </a:lnTo>
                    <a:lnTo>
                      <a:pt x="0" y="1151"/>
                    </a:lnTo>
                    <a:lnTo>
                      <a:pt x="0" y="1151"/>
                    </a:lnTo>
                    <a:lnTo>
                      <a:pt x="0" y="1151"/>
                    </a:lnTo>
                    <a:lnTo>
                      <a:pt x="1" y="1210"/>
                    </a:lnTo>
                    <a:lnTo>
                      <a:pt x="6" y="1269"/>
                    </a:lnTo>
                    <a:lnTo>
                      <a:pt x="12" y="1326"/>
                    </a:lnTo>
                    <a:lnTo>
                      <a:pt x="22" y="1382"/>
                    </a:lnTo>
                    <a:lnTo>
                      <a:pt x="36" y="1438"/>
                    </a:lnTo>
                    <a:lnTo>
                      <a:pt x="51" y="1493"/>
                    </a:lnTo>
                    <a:lnTo>
                      <a:pt x="69" y="1547"/>
                    </a:lnTo>
                    <a:lnTo>
                      <a:pt x="90" y="1598"/>
                    </a:lnTo>
                    <a:lnTo>
                      <a:pt x="90" y="1598"/>
                    </a:lnTo>
                    <a:lnTo>
                      <a:pt x="112" y="1650"/>
                    </a:lnTo>
                    <a:lnTo>
                      <a:pt x="138" y="1700"/>
                    </a:lnTo>
                    <a:lnTo>
                      <a:pt x="166" y="1747"/>
                    </a:lnTo>
                    <a:lnTo>
                      <a:pt x="196" y="1794"/>
                    </a:lnTo>
                    <a:lnTo>
                      <a:pt x="227" y="1839"/>
                    </a:lnTo>
                    <a:lnTo>
                      <a:pt x="262" y="1882"/>
                    </a:lnTo>
                    <a:lnTo>
                      <a:pt x="298" y="1924"/>
                    </a:lnTo>
                    <a:lnTo>
                      <a:pt x="335" y="1964"/>
                    </a:lnTo>
                    <a:lnTo>
                      <a:pt x="335" y="1964"/>
                    </a:lnTo>
                    <a:lnTo>
                      <a:pt x="375" y="2003"/>
                    </a:lnTo>
                    <a:lnTo>
                      <a:pt x="417" y="2039"/>
                    </a:lnTo>
                    <a:lnTo>
                      <a:pt x="461" y="2074"/>
                    </a:lnTo>
                    <a:lnTo>
                      <a:pt x="506" y="2105"/>
                    </a:lnTo>
                    <a:lnTo>
                      <a:pt x="552" y="2135"/>
                    </a:lnTo>
                    <a:lnTo>
                      <a:pt x="600" y="2163"/>
                    </a:lnTo>
                    <a:lnTo>
                      <a:pt x="649" y="2189"/>
                    </a:lnTo>
                    <a:lnTo>
                      <a:pt x="700" y="2211"/>
                    </a:lnTo>
                    <a:lnTo>
                      <a:pt x="700" y="2211"/>
                    </a:lnTo>
                    <a:lnTo>
                      <a:pt x="752" y="2232"/>
                    </a:lnTo>
                    <a:lnTo>
                      <a:pt x="806" y="2250"/>
                    </a:lnTo>
                    <a:lnTo>
                      <a:pt x="860" y="2265"/>
                    </a:lnTo>
                    <a:lnTo>
                      <a:pt x="917" y="2279"/>
                    </a:lnTo>
                    <a:lnTo>
                      <a:pt x="972" y="2289"/>
                    </a:lnTo>
                    <a:lnTo>
                      <a:pt x="1031" y="2295"/>
                    </a:lnTo>
                    <a:lnTo>
                      <a:pt x="1089" y="2300"/>
                    </a:lnTo>
                    <a:lnTo>
                      <a:pt x="1147" y="2301"/>
                    </a:lnTo>
                    <a:lnTo>
                      <a:pt x="1147" y="2301"/>
                    </a:lnTo>
                    <a:lnTo>
                      <a:pt x="1147" y="2301"/>
                    </a:lnTo>
                    <a:lnTo>
                      <a:pt x="1147" y="2301"/>
                    </a:lnTo>
                    <a:lnTo>
                      <a:pt x="1147" y="2301"/>
                    </a:lnTo>
                    <a:lnTo>
                      <a:pt x="1147" y="2301"/>
                    </a:lnTo>
                    <a:lnTo>
                      <a:pt x="1194" y="2301"/>
                    </a:lnTo>
                    <a:lnTo>
                      <a:pt x="1239" y="2298"/>
                    </a:lnTo>
                    <a:lnTo>
                      <a:pt x="1283" y="2294"/>
                    </a:lnTo>
                    <a:lnTo>
                      <a:pt x="1327" y="2288"/>
                    </a:lnTo>
                    <a:lnTo>
                      <a:pt x="1327" y="2288"/>
                    </a:lnTo>
                    <a:lnTo>
                      <a:pt x="1372" y="2280"/>
                    </a:lnTo>
                    <a:lnTo>
                      <a:pt x="1414" y="2271"/>
                    </a:lnTo>
                    <a:lnTo>
                      <a:pt x="1457" y="2259"/>
                    </a:lnTo>
                    <a:lnTo>
                      <a:pt x="1499" y="2247"/>
                    </a:lnTo>
                    <a:lnTo>
                      <a:pt x="1499" y="2247"/>
                    </a:lnTo>
                    <a:lnTo>
                      <a:pt x="1539" y="2232"/>
                    </a:lnTo>
                    <a:lnTo>
                      <a:pt x="1580" y="2217"/>
                    </a:lnTo>
                    <a:lnTo>
                      <a:pt x="1620" y="2201"/>
                    </a:lnTo>
                    <a:lnTo>
                      <a:pt x="1659" y="2181"/>
                    </a:lnTo>
                    <a:lnTo>
                      <a:pt x="1659" y="2181"/>
                    </a:lnTo>
                    <a:lnTo>
                      <a:pt x="1696" y="2162"/>
                    </a:lnTo>
                    <a:lnTo>
                      <a:pt x="1734" y="2141"/>
                    </a:lnTo>
                    <a:lnTo>
                      <a:pt x="1770" y="2118"/>
                    </a:lnTo>
                    <a:lnTo>
                      <a:pt x="1806" y="2095"/>
                    </a:lnTo>
                    <a:lnTo>
                      <a:pt x="1806" y="2095"/>
                    </a:lnTo>
                    <a:lnTo>
                      <a:pt x="1779" y="2074"/>
                    </a:lnTo>
                    <a:lnTo>
                      <a:pt x="1752" y="2053"/>
                    </a:lnTo>
                    <a:lnTo>
                      <a:pt x="1725" y="2032"/>
                    </a:lnTo>
                    <a:lnTo>
                      <a:pt x="1699" y="2009"/>
                    </a:lnTo>
                    <a:lnTo>
                      <a:pt x="1674" y="1987"/>
                    </a:lnTo>
                    <a:lnTo>
                      <a:pt x="1650" y="1963"/>
                    </a:lnTo>
                    <a:lnTo>
                      <a:pt x="1626" y="1939"/>
                    </a:lnTo>
                    <a:lnTo>
                      <a:pt x="1604" y="1914"/>
                    </a:lnTo>
                    <a:lnTo>
                      <a:pt x="1604" y="1914"/>
                    </a:lnTo>
                    <a:lnTo>
                      <a:pt x="1581" y="1888"/>
                    </a:lnTo>
                    <a:lnTo>
                      <a:pt x="1560" y="1861"/>
                    </a:lnTo>
                    <a:lnTo>
                      <a:pt x="1539" y="1834"/>
                    </a:lnTo>
                    <a:lnTo>
                      <a:pt x="1520" y="1807"/>
                    </a:lnTo>
                    <a:lnTo>
                      <a:pt x="1500" y="1779"/>
                    </a:lnTo>
                    <a:lnTo>
                      <a:pt x="1482" y="1750"/>
                    </a:lnTo>
                    <a:lnTo>
                      <a:pt x="1466" y="1721"/>
                    </a:lnTo>
                    <a:lnTo>
                      <a:pt x="1449" y="1691"/>
                    </a:lnTo>
                    <a:lnTo>
                      <a:pt x="1449" y="1691"/>
                    </a:lnTo>
                    <a:lnTo>
                      <a:pt x="1433" y="1661"/>
                    </a:lnTo>
                    <a:lnTo>
                      <a:pt x="1418" y="1629"/>
                    </a:lnTo>
                    <a:lnTo>
                      <a:pt x="1405" y="1598"/>
                    </a:lnTo>
                    <a:lnTo>
                      <a:pt x="1393" y="1566"/>
                    </a:lnTo>
                    <a:lnTo>
                      <a:pt x="1381" y="1534"/>
                    </a:lnTo>
                    <a:lnTo>
                      <a:pt x="1369" y="1501"/>
                    </a:lnTo>
                    <a:lnTo>
                      <a:pt x="1360" y="1468"/>
                    </a:lnTo>
                    <a:lnTo>
                      <a:pt x="1351" y="1433"/>
                    </a:lnTo>
                    <a:lnTo>
                      <a:pt x="1351" y="1433"/>
                    </a:lnTo>
                    <a:lnTo>
                      <a:pt x="1342" y="1399"/>
                    </a:lnTo>
                    <a:lnTo>
                      <a:pt x="1334" y="1364"/>
                    </a:lnTo>
                    <a:lnTo>
                      <a:pt x="1328" y="1330"/>
                    </a:lnTo>
                    <a:lnTo>
                      <a:pt x="1324" y="1294"/>
                    </a:lnTo>
                    <a:lnTo>
                      <a:pt x="1321" y="1260"/>
                    </a:lnTo>
                    <a:lnTo>
                      <a:pt x="1318" y="1224"/>
                    </a:lnTo>
                    <a:lnTo>
                      <a:pt x="1316" y="1186"/>
                    </a:lnTo>
                    <a:lnTo>
                      <a:pt x="1315" y="1151"/>
                    </a:lnTo>
                    <a:lnTo>
                      <a:pt x="1315" y="1151"/>
                    </a:lnTo>
                    <a:close/>
                  </a:path>
                </a:pathLst>
              </a:custGeom>
              <a:solidFill>
                <a:srgbClr val="F2F2F2"/>
              </a:solidFill>
              <a:ln w="50800">
                <a:gradFill flip="none" rotWithShape="1">
                  <a:gsLst>
                    <a:gs pos="0">
                      <a:schemeClr val="accent2"/>
                    </a:gs>
                    <a:gs pos="100000">
                      <a:schemeClr val="tx2"/>
                    </a:gs>
                  </a:gsLst>
                  <a:lin ang="2700000" scaled="1"/>
                  <a:tileRect/>
                </a:gradFill>
              </a:ln>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575757"/>
                  </a:solidFill>
                  <a:effectLst/>
                  <a:uLnTx/>
                  <a:uFillTx/>
                  <a:latin typeface="Georgia" panose="02040502050405020303" pitchFamily="18" charset="0"/>
                </a:endParaRPr>
              </a:p>
            </p:txBody>
          </p:sp>
          <p:sp>
            <p:nvSpPr>
              <p:cNvPr id="10" name="Freeform 7">
                <a:extLst>
                  <a:ext uri="{FF2B5EF4-FFF2-40B4-BE49-F238E27FC236}">
                    <a16:creationId xmlns:a16="http://schemas.microsoft.com/office/drawing/2014/main" id="{C6E16530-AEA6-4E27-87B2-8FBDF81CDEB2}"/>
                  </a:ext>
                </a:extLst>
              </p:cNvPr>
              <p:cNvSpPr>
                <a:spLocks noChangeAspect="1"/>
              </p:cNvSpPr>
              <p:nvPr/>
            </p:nvSpPr>
            <p:spPr bwMode="auto">
              <a:xfrm>
                <a:off x="5939725" y="1941172"/>
                <a:ext cx="2484962" cy="3019324"/>
              </a:xfrm>
              <a:custGeom>
                <a:avLst/>
                <a:gdLst/>
                <a:ahLst/>
                <a:cxnLst>
                  <a:cxn ang="0">
                    <a:pos x="658" y="0"/>
                  </a:cxn>
                  <a:cxn ang="0">
                    <a:pos x="658" y="0"/>
                  </a:cxn>
                  <a:cxn ang="0">
                    <a:pos x="566" y="3"/>
                  </a:cxn>
                  <a:cxn ang="0">
                    <a:pos x="433" y="21"/>
                  </a:cxn>
                  <a:cxn ang="0">
                    <a:pos x="306" y="54"/>
                  </a:cxn>
                  <a:cxn ang="0">
                    <a:pos x="146" y="120"/>
                  </a:cxn>
                  <a:cxn ang="0">
                    <a:pos x="35" y="183"/>
                  </a:cxn>
                  <a:cxn ang="0">
                    <a:pos x="53" y="247"/>
                  </a:cxn>
                  <a:cxn ang="0">
                    <a:pos x="155" y="338"/>
                  </a:cxn>
                  <a:cxn ang="0">
                    <a:pos x="224" y="413"/>
                  </a:cxn>
                  <a:cxn ang="0">
                    <a:pos x="305" y="522"/>
                  </a:cxn>
                  <a:cxn ang="0">
                    <a:pos x="356" y="610"/>
                  </a:cxn>
                  <a:cxn ang="0">
                    <a:pos x="412" y="735"/>
                  </a:cxn>
                  <a:cxn ang="0">
                    <a:pos x="454" y="868"/>
                  </a:cxn>
                  <a:cxn ang="0">
                    <a:pos x="477" y="971"/>
                  </a:cxn>
                  <a:cxn ang="0">
                    <a:pos x="489" y="1115"/>
                  </a:cxn>
                  <a:cxn ang="0">
                    <a:pos x="490" y="1151"/>
                  </a:cxn>
                  <a:cxn ang="0">
                    <a:pos x="487" y="1224"/>
                  </a:cxn>
                  <a:cxn ang="0">
                    <a:pos x="471" y="1364"/>
                  </a:cxn>
                  <a:cxn ang="0">
                    <a:pos x="445" y="1468"/>
                  </a:cxn>
                  <a:cxn ang="0">
                    <a:pos x="400" y="1598"/>
                  </a:cxn>
                  <a:cxn ang="0">
                    <a:pos x="356" y="1691"/>
                  </a:cxn>
                  <a:cxn ang="0">
                    <a:pos x="285" y="1807"/>
                  </a:cxn>
                  <a:cxn ang="0">
                    <a:pos x="201" y="1914"/>
                  </a:cxn>
                  <a:cxn ang="0">
                    <a:pos x="131" y="1987"/>
                  </a:cxn>
                  <a:cxn ang="0">
                    <a:pos x="26" y="2074"/>
                  </a:cxn>
                  <a:cxn ang="0">
                    <a:pos x="71" y="2141"/>
                  </a:cxn>
                  <a:cxn ang="0">
                    <a:pos x="185" y="2201"/>
                  </a:cxn>
                  <a:cxn ang="0">
                    <a:pos x="306" y="2247"/>
                  </a:cxn>
                  <a:cxn ang="0">
                    <a:pos x="478" y="2288"/>
                  </a:cxn>
                  <a:cxn ang="0">
                    <a:pos x="611" y="2301"/>
                  </a:cxn>
                  <a:cxn ang="0">
                    <a:pos x="658" y="2301"/>
                  </a:cxn>
                  <a:cxn ang="0">
                    <a:pos x="774" y="2295"/>
                  </a:cxn>
                  <a:cxn ang="0">
                    <a:pos x="999" y="2250"/>
                  </a:cxn>
                  <a:cxn ang="0">
                    <a:pos x="1156" y="2189"/>
                  </a:cxn>
                  <a:cxn ang="0">
                    <a:pos x="1344" y="2074"/>
                  </a:cxn>
                  <a:cxn ang="0">
                    <a:pos x="1470" y="1964"/>
                  </a:cxn>
                  <a:cxn ang="0">
                    <a:pos x="1609" y="1794"/>
                  </a:cxn>
                  <a:cxn ang="0">
                    <a:pos x="1715" y="1598"/>
                  </a:cxn>
                  <a:cxn ang="0">
                    <a:pos x="1769" y="1438"/>
                  </a:cxn>
                  <a:cxn ang="0">
                    <a:pos x="1804" y="1210"/>
                  </a:cxn>
                  <a:cxn ang="0">
                    <a:pos x="1805" y="1151"/>
                  </a:cxn>
                  <a:cxn ang="0">
                    <a:pos x="1799" y="1032"/>
                  </a:cxn>
                  <a:cxn ang="0">
                    <a:pos x="1754" y="808"/>
                  </a:cxn>
                  <a:cxn ang="0">
                    <a:pos x="1693" y="651"/>
                  </a:cxn>
                  <a:cxn ang="0">
                    <a:pos x="1578" y="462"/>
                  </a:cxn>
                  <a:cxn ang="0">
                    <a:pos x="1470" y="337"/>
                  </a:cxn>
                  <a:cxn ang="0">
                    <a:pos x="1299" y="196"/>
                  </a:cxn>
                  <a:cxn ang="0">
                    <a:pos x="1105" y="90"/>
                  </a:cxn>
                  <a:cxn ang="0">
                    <a:pos x="945" y="36"/>
                  </a:cxn>
                  <a:cxn ang="0">
                    <a:pos x="716" y="1"/>
                  </a:cxn>
                </a:cxnLst>
                <a:rect l="0" t="0" r="r" b="b"/>
                <a:pathLst>
                  <a:path w="1805" h="2301">
                    <a:moveTo>
                      <a:pt x="658" y="0"/>
                    </a:moveTo>
                    <a:lnTo>
                      <a:pt x="658" y="0"/>
                    </a:lnTo>
                    <a:lnTo>
                      <a:pt x="658" y="0"/>
                    </a:lnTo>
                    <a:lnTo>
                      <a:pt x="658" y="0"/>
                    </a:lnTo>
                    <a:lnTo>
                      <a:pt x="658" y="0"/>
                    </a:lnTo>
                    <a:lnTo>
                      <a:pt x="658" y="0"/>
                    </a:lnTo>
                    <a:lnTo>
                      <a:pt x="658" y="0"/>
                    </a:lnTo>
                    <a:lnTo>
                      <a:pt x="658" y="0"/>
                    </a:lnTo>
                    <a:lnTo>
                      <a:pt x="658" y="0"/>
                    </a:lnTo>
                    <a:lnTo>
                      <a:pt x="658" y="0"/>
                    </a:lnTo>
                    <a:lnTo>
                      <a:pt x="611" y="0"/>
                    </a:lnTo>
                    <a:lnTo>
                      <a:pt x="566" y="3"/>
                    </a:lnTo>
                    <a:lnTo>
                      <a:pt x="522" y="7"/>
                    </a:lnTo>
                    <a:lnTo>
                      <a:pt x="478" y="13"/>
                    </a:lnTo>
                    <a:lnTo>
                      <a:pt x="478" y="13"/>
                    </a:lnTo>
                    <a:lnTo>
                      <a:pt x="433" y="21"/>
                    </a:lnTo>
                    <a:lnTo>
                      <a:pt x="391" y="30"/>
                    </a:lnTo>
                    <a:lnTo>
                      <a:pt x="348" y="42"/>
                    </a:lnTo>
                    <a:lnTo>
                      <a:pt x="306" y="54"/>
                    </a:lnTo>
                    <a:lnTo>
                      <a:pt x="306" y="54"/>
                    </a:lnTo>
                    <a:lnTo>
                      <a:pt x="266" y="69"/>
                    </a:lnTo>
                    <a:lnTo>
                      <a:pt x="225" y="84"/>
                    </a:lnTo>
                    <a:lnTo>
                      <a:pt x="185" y="100"/>
                    </a:lnTo>
                    <a:lnTo>
                      <a:pt x="146" y="120"/>
                    </a:lnTo>
                    <a:lnTo>
                      <a:pt x="146" y="120"/>
                    </a:lnTo>
                    <a:lnTo>
                      <a:pt x="109" y="139"/>
                    </a:lnTo>
                    <a:lnTo>
                      <a:pt x="71" y="160"/>
                    </a:lnTo>
                    <a:lnTo>
                      <a:pt x="35" y="183"/>
                    </a:lnTo>
                    <a:lnTo>
                      <a:pt x="0" y="206"/>
                    </a:lnTo>
                    <a:lnTo>
                      <a:pt x="0" y="206"/>
                    </a:lnTo>
                    <a:lnTo>
                      <a:pt x="26" y="227"/>
                    </a:lnTo>
                    <a:lnTo>
                      <a:pt x="53" y="247"/>
                    </a:lnTo>
                    <a:lnTo>
                      <a:pt x="80" y="269"/>
                    </a:lnTo>
                    <a:lnTo>
                      <a:pt x="106" y="292"/>
                    </a:lnTo>
                    <a:lnTo>
                      <a:pt x="131" y="314"/>
                    </a:lnTo>
                    <a:lnTo>
                      <a:pt x="155" y="338"/>
                    </a:lnTo>
                    <a:lnTo>
                      <a:pt x="179" y="362"/>
                    </a:lnTo>
                    <a:lnTo>
                      <a:pt x="201" y="387"/>
                    </a:lnTo>
                    <a:lnTo>
                      <a:pt x="201" y="387"/>
                    </a:lnTo>
                    <a:lnTo>
                      <a:pt x="224" y="413"/>
                    </a:lnTo>
                    <a:lnTo>
                      <a:pt x="245" y="440"/>
                    </a:lnTo>
                    <a:lnTo>
                      <a:pt x="266" y="467"/>
                    </a:lnTo>
                    <a:lnTo>
                      <a:pt x="285" y="494"/>
                    </a:lnTo>
                    <a:lnTo>
                      <a:pt x="305" y="522"/>
                    </a:lnTo>
                    <a:lnTo>
                      <a:pt x="323" y="551"/>
                    </a:lnTo>
                    <a:lnTo>
                      <a:pt x="339" y="580"/>
                    </a:lnTo>
                    <a:lnTo>
                      <a:pt x="356" y="610"/>
                    </a:lnTo>
                    <a:lnTo>
                      <a:pt x="356" y="610"/>
                    </a:lnTo>
                    <a:lnTo>
                      <a:pt x="372" y="640"/>
                    </a:lnTo>
                    <a:lnTo>
                      <a:pt x="387" y="672"/>
                    </a:lnTo>
                    <a:lnTo>
                      <a:pt x="400" y="703"/>
                    </a:lnTo>
                    <a:lnTo>
                      <a:pt x="412" y="735"/>
                    </a:lnTo>
                    <a:lnTo>
                      <a:pt x="424" y="767"/>
                    </a:lnTo>
                    <a:lnTo>
                      <a:pt x="436" y="800"/>
                    </a:lnTo>
                    <a:lnTo>
                      <a:pt x="445" y="833"/>
                    </a:lnTo>
                    <a:lnTo>
                      <a:pt x="454" y="868"/>
                    </a:lnTo>
                    <a:lnTo>
                      <a:pt x="454" y="868"/>
                    </a:lnTo>
                    <a:lnTo>
                      <a:pt x="463" y="902"/>
                    </a:lnTo>
                    <a:lnTo>
                      <a:pt x="471" y="937"/>
                    </a:lnTo>
                    <a:lnTo>
                      <a:pt x="477" y="971"/>
                    </a:lnTo>
                    <a:lnTo>
                      <a:pt x="481" y="1007"/>
                    </a:lnTo>
                    <a:lnTo>
                      <a:pt x="484" y="1041"/>
                    </a:lnTo>
                    <a:lnTo>
                      <a:pt x="487" y="1077"/>
                    </a:lnTo>
                    <a:lnTo>
                      <a:pt x="489" y="1115"/>
                    </a:lnTo>
                    <a:lnTo>
                      <a:pt x="490" y="1151"/>
                    </a:lnTo>
                    <a:lnTo>
                      <a:pt x="490" y="1151"/>
                    </a:lnTo>
                    <a:lnTo>
                      <a:pt x="490" y="1151"/>
                    </a:lnTo>
                    <a:lnTo>
                      <a:pt x="490" y="1151"/>
                    </a:lnTo>
                    <a:lnTo>
                      <a:pt x="490" y="1151"/>
                    </a:lnTo>
                    <a:lnTo>
                      <a:pt x="490" y="1151"/>
                    </a:lnTo>
                    <a:lnTo>
                      <a:pt x="489" y="1186"/>
                    </a:lnTo>
                    <a:lnTo>
                      <a:pt x="487" y="1224"/>
                    </a:lnTo>
                    <a:lnTo>
                      <a:pt x="484" y="1260"/>
                    </a:lnTo>
                    <a:lnTo>
                      <a:pt x="481" y="1294"/>
                    </a:lnTo>
                    <a:lnTo>
                      <a:pt x="477" y="1330"/>
                    </a:lnTo>
                    <a:lnTo>
                      <a:pt x="471" y="1364"/>
                    </a:lnTo>
                    <a:lnTo>
                      <a:pt x="463" y="1399"/>
                    </a:lnTo>
                    <a:lnTo>
                      <a:pt x="454" y="1433"/>
                    </a:lnTo>
                    <a:lnTo>
                      <a:pt x="454" y="1433"/>
                    </a:lnTo>
                    <a:lnTo>
                      <a:pt x="445" y="1468"/>
                    </a:lnTo>
                    <a:lnTo>
                      <a:pt x="436" y="1501"/>
                    </a:lnTo>
                    <a:lnTo>
                      <a:pt x="424" y="1534"/>
                    </a:lnTo>
                    <a:lnTo>
                      <a:pt x="412" y="1566"/>
                    </a:lnTo>
                    <a:lnTo>
                      <a:pt x="400" y="1598"/>
                    </a:lnTo>
                    <a:lnTo>
                      <a:pt x="387" y="1629"/>
                    </a:lnTo>
                    <a:lnTo>
                      <a:pt x="372" y="1661"/>
                    </a:lnTo>
                    <a:lnTo>
                      <a:pt x="356" y="1691"/>
                    </a:lnTo>
                    <a:lnTo>
                      <a:pt x="356" y="1691"/>
                    </a:lnTo>
                    <a:lnTo>
                      <a:pt x="339" y="1721"/>
                    </a:lnTo>
                    <a:lnTo>
                      <a:pt x="323" y="1750"/>
                    </a:lnTo>
                    <a:lnTo>
                      <a:pt x="305" y="1779"/>
                    </a:lnTo>
                    <a:lnTo>
                      <a:pt x="285" y="1807"/>
                    </a:lnTo>
                    <a:lnTo>
                      <a:pt x="266" y="1834"/>
                    </a:lnTo>
                    <a:lnTo>
                      <a:pt x="245" y="1861"/>
                    </a:lnTo>
                    <a:lnTo>
                      <a:pt x="224" y="1888"/>
                    </a:lnTo>
                    <a:lnTo>
                      <a:pt x="201" y="1914"/>
                    </a:lnTo>
                    <a:lnTo>
                      <a:pt x="201" y="1914"/>
                    </a:lnTo>
                    <a:lnTo>
                      <a:pt x="179" y="1939"/>
                    </a:lnTo>
                    <a:lnTo>
                      <a:pt x="155" y="1963"/>
                    </a:lnTo>
                    <a:lnTo>
                      <a:pt x="131" y="1987"/>
                    </a:lnTo>
                    <a:lnTo>
                      <a:pt x="106" y="2009"/>
                    </a:lnTo>
                    <a:lnTo>
                      <a:pt x="80" y="2032"/>
                    </a:lnTo>
                    <a:lnTo>
                      <a:pt x="53" y="2053"/>
                    </a:lnTo>
                    <a:lnTo>
                      <a:pt x="26" y="2074"/>
                    </a:lnTo>
                    <a:lnTo>
                      <a:pt x="0" y="2095"/>
                    </a:lnTo>
                    <a:lnTo>
                      <a:pt x="0" y="2095"/>
                    </a:lnTo>
                    <a:lnTo>
                      <a:pt x="35" y="2118"/>
                    </a:lnTo>
                    <a:lnTo>
                      <a:pt x="71" y="2141"/>
                    </a:lnTo>
                    <a:lnTo>
                      <a:pt x="109" y="2162"/>
                    </a:lnTo>
                    <a:lnTo>
                      <a:pt x="146" y="2181"/>
                    </a:lnTo>
                    <a:lnTo>
                      <a:pt x="146" y="2181"/>
                    </a:lnTo>
                    <a:lnTo>
                      <a:pt x="185" y="2201"/>
                    </a:lnTo>
                    <a:lnTo>
                      <a:pt x="225" y="2217"/>
                    </a:lnTo>
                    <a:lnTo>
                      <a:pt x="266" y="2232"/>
                    </a:lnTo>
                    <a:lnTo>
                      <a:pt x="306" y="2247"/>
                    </a:lnTo>
                    <a:lnTo>
                      <a:pt x="306" y="2247"/>
                    </a:lnTo>
                    <a:lnTo>
                      <a:pt x="348" y="2259"/>
                    </a:lnTo>
                    <a:lnTo>
                      <a:pt x="391" y="2271"/>
                    </a:lnTo>
                    <a:lnTo>
                      <a:pt x="433" y="2280"/>
                    </a:lnTo>
                    <a:lnTo>
                      <a:pt x="478" y="2288"/>
                    </a:lnTo>
                    <a:lnTo>
                      <a:pt x="478" y="2288"/>
                    </a:lnTo>
                    <a:lnTo>
                      <a:pt x="522" y="2294"/>
                    </a:lnTo>
                    <a:lnTo>
                      <a:pt x="566" y="2298"/>
                    </a:lnTo>
                    <a:lnTo>
                      <a:pt x="611" y="2301"/>
                    </a:lnTo>
                    <a:lnTo>
                      <a:pt x="658" y="2301"/>
                    </a:lnTo>
                    <a:lnTo>
                      <a:pt x="658" y="2301"/>
                    </a:lnTo>
                    <a:lnTo>
                      <a:pt x="658" y="2301"/>
                    </a:lnTo>
                    <a:lnTo>
                      <a:pt x="658" y="2301"/>
                    </a:lnTo>
                    <a:lnTo>
                      <a:pt x="658" y="2301"/>
                    </a:lnTo>
                    <a:lnTo>
                      <a:pt x="658" y="2301"/>
                    </a:lnTo>
                    <a:lnTo>
                      <a:pt x="716" y="2300"/>
                    </a:lnTo>
                    <a:lnTo>
                      <a:pt x="774" y="2295"/>
                    </a:lnTo>
                    <a:lnTo>
                      <a:pt x="833" y="2289"/>
                    </a:lnTo>
                    <a:lnTo>
                      <a:pt x="888" y="2279"/>
                    </a:lnTo>
                    <a:lnTo>
                      <a:pt x="945" y="2265"/>
                    </a:lnTo>
                    <a:lnTo>
                      <a:pt x="999" y="2250"/>
                    </a:lnTo>
                    <a:lnTo>
                      <a:pt x="1053" y="2232"/>
                    </a:lnTo>
                    <a:lnTo>
                      <a:pt x="1105" y="2211"/>
                    </a:lnTo>
                    <a:lnTo>
                      <a:pt x="1105" y="2211"/>
                    </a:lnTo>
                    <a:lnTo>
                      <a:pt x="1156" y="2189"/>
                    </a:lnTo>
                    <a:lnTo>
                      <a:pt x="1205" y="2163"/>
                    </a:lnTo>
                    <a:lnTo>
                      <a:pt x="1253" y="2135"/>
                    </a:lnTo>
                    <a:lnTo>
                      <a:pt x="1299" y="2105"/>
                    </a:lnTo>
                    <a:lnTo>
                      <a:pt x="1344" y="2074"/>
                    </a:lnTo>
                    <a:lnTo>
                      <a:pt x="1388" y="2039"/>
                    </a:lnTo>
                    <a:lnTo>
                      <a:pt x="1430" y="2003"/>
                    </a:lnTo>
                    <a:lnTo>
                      <a:pt x="1470" y="1964"/>
                    </a:lnTo>
                    <a:lnTo>
                      <a:pt x="1470" y="1964"/>
                    </a:lnTo>
                    <a:lnTo>
                      <a:pt x="1507" y="1924"/>
                    </a:lnTo>
                    <a:lnTo>
                      <a:pt x="1543" y="1882"/>
                    </a:lnTo>
                    <a:lnTo>
                      <a:pt x="1578" y="1839"/>
                    </a:lnTo>
                    <a:lnTo>
                      <a:pt x="1609" y="1794"/>
                    </a:lnTo>
                    <a:lnTo>
                      <a:pt x="1639" y="1747"/>
                    </a:lnTo>
                    <a:lnTo>
                      <a:pt x="1667" y="1700"/>
                    </a:lnTo>
                    <a:lnTo>
                      <a:pt x="1693" y="1650"/>
                    </a:lnTo>
                    <a:lnTo>
                      <a:pt x="1715" y="1598"/>
                    </a:lnTo>
                    <a:lnTo>
                      <a:pt x="1715" y="1598"/>
                    </a:lnTo>
                    <a:lnTo>
                      <a:pt x="1736" y="1547"/>
                    </a:lnTo>
                    <a:lnTo>
                      <a:pt x="1754" y="1493"/>
                    </a:lnTo>
                    <a:lnTo>
                      <a:pt x="1769" y="1438"/>
                    </a:lnTo>
                    <a:lnTo>
                      <a:pt x="1783" y="1382"/>
                    </a:lnTo>
                    <a:lnTo>
                      <a:pt x="1793" y="1326"/>
                    </a:lnTo>
                    <a:lnTo>
                      <a:pt x="1799" y="1269"/>
                    </a:lnTo>
                    <a:lnTo>
                      <a:pt x="1804" y="1210"/>
                    </a:lnTo>
                    <a:lnTo>
                      <a:pt x="1805" y="1151"/>
                    </a:lnTo>
                    <a:lnTo>
                      <a:pt x="1805" y="1151"/>
                    </a:lnTo>
                    <a:lnTo>
                      <a:pt x="1805" y="1151"/>
                    </a:lnTo>
                    <a:lnTo>
                      <a:pt x="1805" y="1151"/>
                    </a:lnTo>
                    <a:lnTo>
                      <a:pt x="1805" y="1151"/>
                    </a:lnTo>
                    <a:lnTo>
                      <a:pt x="1805" y="1151"/>
                    </a:lnTo>
                    <a:lnTo>
                      <a:pt x="1804" y="1091"/>
                    </a:lnTo>
                    <a:lnTo>
                      <a:pt x="1799" y="1032"/>
                    </a:lnTo>
                    <a:lnTo>
                      <a:pt x="1793" y="975"/>
                    </a:lnTo>
                    <a:lnTo>
                      <a:pt x="1783" y="919"/>
                    </a:lnTo>
                    <a:lnTo>
                      <a:pt x="1769" y="863"/>
                    </a:lnTo>
                    <a:lnTo>
                      <a:pt x="1754" y="808"/>
                    </a:lnTo>
                    <a:lnTo>
                      <a:pt x="1736" y="754"/>
                    </a:lnTo>
                    <a:lnTo>
                      <a:pt x="1715" y="703"/>
                    </a:lnTo>
                    <a:lnTo>
                      <a:pt x="1715" y="703"/>
                    </a:lnTo>
                    <a:lnTo>
                      <a:pt x="1693" y="651"/>
                    </a:lnTo>
                    <a:lnTo>
                      <a:pt x="1667" y="601"/>
                    </a:lnTo>
                    <a:lnTo>
                      <a:pt x="1639" y="554"/>
                    </a:lnTo>
                    <a:lnTo>
                      <a:pt x="1609" y="507"/>
                    </a:lnTo>
                    <a:lnTo>
                      <a:pt x="1578" y="462"/>
                    </a:lnTo>
                    <a:lnTo>
                      <a:pt x="1543" y="419"/>
                    </a:lnTo>
                    <a:lnTo>
                      <a:pt x="1507" y="377"/>
                    </a:lnTo>
                    <a:lnTo>
                      <a:pt x="1470" y="337"/>
                    </a:lnTo>
                    <a:lnTo>
                      <a:pt x="1470" y="337"/>
                    </a:lnTo>
                    <a:lnTo>
                      <a:pt x="1430" y="298"/>
                    </a:lnTo>
                    <a:lnTo>
                      <a:pt x="1388" y="262"/>
                    </a:lnTo>
                    <a:lnTo>
                      <a:pt x="1344" y="227"/>
                    </a:lnTo>
                    <a:lnTo>
                      <a:pt x="1299" y="196"/>
                    </a:lnTo>
                    <a:lnTo>
                      <a:pt x="1253" y="166"/>
                    </a:lnTo>
                    <a:lnTo>
                      <a:pt x="1205" y="138"/>
                    </a:lnTo>
                    <a:lnTo>
                      <a:pt x="1156" y="112"/>
                    </a:lnTo>
                    <a:lnTo>
                      <a:pt x="1105" y="90"/>
                    </a:lnTo>
                    <a:lnTo>
                      <a:pt x="1105" y="90"/>
                    </a:lnTo>
                    <a:lnTo>
                      <a:pt x="1053" y="69"/>
                    </a:lnTo>
                    <a:lnTo>
                      <a:pt x="999" y="51"/>
                    </a:lnTo>
                    <a:lnTo>
                      <a:pt x="945" y="36"/>
                    </a:lnTo>
                    <a:lnTo>
                      <a:pt x="888" y="22"/>
                    </a:lnTo>
                    <a:lnTo>
                      <a:pt x="833" y="12"/>
                    </a:lnTo>
                    <a:lnTo>
                      <a:pt x="774" y="6"/>
                    </a:lnTo>
                    <a:lnTo>
                      <a:pt x="716" y="1"/>
                    </a:lnTo>
                    <a:lnTo>
                      <a:pt x="658" y="0"/>
                    </a:lnTo>
                    <a:lnTo>
                      <a:pt x="658" y="0"/>
                    </a:lnTo>
                    <a:close/>
                  </a:path>
                </a:pathLst>
              </a:custGeom>
              <a:solidFill>
                <a:srgbClr val="F2F2F2"/>
              </a:solidFill>
              <a:ln w="50800">
                <a:gradFill flip="none" rotWithShape="1">
                  <a:gsLst>
                    <a:gs pos="0">
                      <a:schemeClr val="accent2"/>
                    </a:gs>
                    <a:gs pos="100000">
                      <a:schemeClr val="tx2"/>
                    </a:gs>
                  </a:gsLst>
                  <a:lin ang="2700000" scaled="1"/>
                  <a:tileRect/>
                </a:gradFill>
              </a:ln>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575757"/>
                  </a:solidFill>
                  <a:effectLst/>
                  <a:uLnTx/>
                  <a:uFillTx/>
                  <a:latin typeface="Georgia" panose="02040502050405020303" pitchFamily="18" charset="0"/>
                </a:endParaRPr>
              </a:p>
            </p:txBody>
          </p:sp>
          <p:sp>
            <p:nvSpPr>
              <p:cNvPr id="11" name="Freeform 8">
                <a:extLst>
                  <a:ext uri="{FF2B5EF4-FFF2-40B4-BE49-F238E27FC236}">
                    <a16:creationId xmlns:a16="http://schemas.microsoft.com/office/drawing/2014/main" id="{F12F6E9F-EF1A-4FE8-ACE2-DEA2940F38DD}"/>
                  </a:ext>
                </a:extLst>
              </p:cNvPr>
              <p:cNvSpPr>
                <a:spLocks noChangeAspect="1"/>
              </p:cNvSpPr>
              <p:nvPr/>
            </p:nvSpPr>
            <p:spPr bwMode="auto">
              <a:xfrm>
                <a:off x="5222143" y="2179007"/>
                <a:ext cx="1412914" cy="2551492"/>
              </a:xfrm>
              <a:custGeom>
                <a:avLst/>
                <a:gdLst/>
                <a:ahLst/>
                <a:cxnLst>
                  <a:cxn ang="0">
                    <a:pos x="981" y="945"/>
                  </a:cxn>
                  <a:cxn ang="0">
                    <a:pos x="981" y="945"/>
                  </a:cxn>
                  <a:cxn ang="0">
                    <a:pos x="975" y="835"/>
                  </a:cxn>
                  <a:cxn ang="0">
                    <a:pos x="962" y="731"/>
                  </a:cxn>
                  <a:cxn ang="0">
                    <a:pos x="945" y="662"/>
                  </a:cxn>
                  <a:cxn ang="0">
                    <a:pos x="915" y="561"/>
                  </a:cxn>
                  <a:cxn ang="0">
                    <a:pos x="878" y="466"/>
                  </a:cxn>
                  <a:cxn ang="0">
                    <a:pos x="847" y="404"/>
                  </a:cxn>
                  <a:cxn ang="0">
                    <a:pos x="796" y="316"/>
                  </a:cxn>
                  <a:cxn ang="0">
                    <a:pos x="736" y="234"/>
                  </a:cxn>
                  <a:cxn ang="0">
                    <a:pos x="692" y="181"/>
                  </a:cxn>
                  <a:cxn ang="0">
                    <a:pos x="622" y="108"/>
                  </a:cxn>
                  <a:cxn ang="0">
                    <a:pos x="544" y="41"/>
                  </a:cxn>
                  <a:cxn ang="0">
                    <a:pos x="491" y="0"/>
                  </a:cxn>
                  <a:cxn ang="0">
                    <a:pos x="410" y="63"/>
                  </a:cxn>
                  <a:cxn ang="0">
                    <a:pos x="335" y="132"/>
                  </a:cxn>
                  <a:cxn ang="0">
                    <a:pos x="289" y="181"/>
                  </a:cxn>
                  <a:cxn ang="0">
                    <a:pos x="224" y="261"/>
                  </a:cxn>
                  <a:cxn ang="0">
                    <a:pos x="167" y="345"/>
                  </a:cxn>
                  <a:cxn ang="0">
                    <a:pos x="134" y="404"/>
                  </a:cxn>
                  <a:cxn ang="0">
                    <a:pos x="90" y="497"/>
                  </a:cxn>
                  <a:cxn ang="0">
                    <a:pos x="54" y="594"/>
                  </a:cxn>
                  <a:cxn ang="0">
                    <a:pos x="36" y="662"/>
                  </a:cxn>
                  <a:cxn ang="0">
                    <a:pos x="13" y="765"/>
                  </a:cxn>
                  <a:cxn ang="0">
                    <a:pos x="3" y="871"/>
                  </a:cxn>
                  <a:cxn ang="0">
                    <a:pos x="0" y="945"/>
                  </a:cxn>
                  <a:cxn ang="0">
                    <a:pos x="0" y="945"/>
                  </a:cxn>
                  <a:cxn ang="0">
                    <a:pos x="0" y="945"/>
                  </a:cxn>
                  <a:cxn ang="0">
                    <a:pos x="1" y="980"/>
                  </a:cxn>
                  <a:cxn ang="0">
                    <a:pos x="9" y="1088"/>
                  </a:cxn>
                  <a:cxn ang="0">
                    <a:pos x="27" y="1193"/>
                  </a:cxn>
                  <a:cxn ang="0">
                    <a:pos x="45" y="1262"/>
                  </a:cxn>
                  <a:cxn ang="0">
                    <a:pos x="78" y="1360"/>
                  </a:cxn>
                  <a:cxn ang="0">
                    <a:pos x="118" y="1455"/>
                  </a:cxn>
                  <a:cxn ang="0">
                    <a:pos x="151" y="1515"/>
                  </a:cxn>
                  <a:cxn ang="0">
                    <a:pos x="205" y="1601"/>
                  </a:cxn>
                  <a:cxn ang="0">
                    <a:pos x="266" y="1682"/>
                  </a:cxn>
                  <a:cxn ang="0">
                    <a:pos x="311" y="1733"/>
                  </a:cxn>
                  <a:cxn ang="0">
                    <a:pos x="384" y="1803"/>
                  </a:cxn>
                  <a:cxn ang="0">
                    <a:pos x="464" y="1868"/>
                  </a:cxn>
                  <a:cxn ang="0">
                    <a:pos x="517" y="1868"/>
                  </a:cxn>
                  <a:cxn ang="0">
                    <a:pos x="597" y="1803"/>
                  </a:cxn>
                  <a:cxn ang="0">
                    <a:pos x="670" y="1733"/>
                  </a:cxn>
                  <a:cxn ang="0">
                    <a:pos x="715" y="1682"/>
                  </a:cxn>
                  <a:cxn ang="0">
                    <a:pos x="776" y="1601"/>
                  </a:cxn>
                  <a:cxn ang="0">
                    <a:pos x="830" y="1515"/>
                  </a:cxn>
                  <a:cxn ang="0">
                    <a:pos x="863" y="1455"/>
                  </a:cxn>
                  <a:cxn ang="0">
                    <a:pos x="903" y="1360"/>
                  </a:cxn>
                  <a:cxn ang="0">
                    <a:pos x="936" y="1262"/>
                  </a:cxn>
                  <a:cxn ang="0">
                    <a:pos x="954" y="1193"/>
                  </a:cxn>
                  <a:cxn ang="0">
                    <a:pos x="972" y="1088"/>
                  </a:cxn>
                  <a:cxn ang="0">
                    <a:pos x="980" y="980"/>
                  </a:cxn>
                </a:cxnLst>
                <a:rect l="0" t="0" r="r" b="b"/>
                <a:pathLst>
                  <a:path w="981" h="1889">
                    <a:moveTo>
                      <a:pt x="981" y="945"/>
                    </a:moveTo>
                    <a:lnTo>
                      <a:pt x="981" y="945"/>
                    </a:lnTo>
                    <a:lnTo>
                      <a:pt x="981" y="945"/>
                    </a:lnTo>
                    <a:lnTo>
                      <a:pt x="981" y="945"/>
                    </a:lnTo>
                    <a:lnTo>
                      <a:pt x="981" y="945"/>
                    </a:lnTo>
                    <a:lnTo>
                      <a:pt x="981" y="945"/>
                    </a:lnTo>
                    <a:lnTo>
                      <a:pt x="980" y="909"/>
                    </a:lnTo>
                    <a:lnTo>
                      <a:pt x="978" y="871"/>
                    </a:lnTo>
                    <a:lnTo>
                      <a:pt x="975" y="835"/>
                    </a:lnTo>
                    <a:lnTo>
                      <a:pt x="972" y="801"/>
                    </a:lnTo>
                    <a:lnTo>
                      <a:pt x="968" y="765"/>
                    </a:lnTo>
                    <a:lnTo>
                      <a:pt x="962" y="731"/>
                    </a:lnTo>
                    <a:lnTo>
                      <a:pt x="954" y="696"/>
                    </a:lnTo>
                    <a:lnTo>
                      <a:pt x="945" y="662"/>
                    </a:lnTo>
                    <a:lnTo>
                      <a:pt x="945" y="662"/>
                    </a:lnTo>
                    <a:lnTo>
                      <a:pt x="936" y="627"/>
                    </a:lnTo>
                    <a:lnTo>
                      <a:pt x="927" y="594"/>
                    </a:lnTo>
                    <a:lnTo>
                      <a:pt x="915" y="561"/>
                    </a:lnTo>
                    <a:lnTo>
                      <a:pt x="903" y="529"/>
                    </a:lnTo>
                    <a:lnTo>
                      <a:pt x="891" y="497"/>
                    </a:lnTo>
                    <a:lnTo>
                      <a:pt x="878" y="466"/>
                    </a:lnTo>
                    <a:lnTo>
                      <a:pt x="863" y="434"/>
                    </a:lnTo>
                    <a:lnTo>
                      <a:pt x="847" y="404"/>
                    </a:lnTo>
                    <a:lnTo>
                      <a:pt x="847" y="404"/>
                    </a:lnTo>
                    <a:lnTo>
                      <a:pt x="830" y="374"/>
                    </a:lnTo>
                    <a:lnTo>
                      <a:pt x="814" y="345"/>
                    </a:lnTo>
                    <a:lnTo>
                      <a:pt x="796" y="316"/>
                    </a:lnTo>
                    <a:lnTo>
                      <a:pt x="776" y="288"/>
                    </a:lnTo>
                    <a:lnTo>
                      <a:pt x="757" y="261"/>
                    </a:lnTo>
                    <a:lnTo>
                      <a:pt x="736" y="234"/>
                    </a:lnTo>
                    <a:lnTo>
                      <a:pt x="715" y="207"/>
                    </a:lnTo>
                    <a:lnTo>
                      <a:pt x="692" y="181"/>
                    </a:lnTo>
                    <a:lnTo>
                      <a:pt x="692" y="181"/>
                    </a:lnTo>
                    <a:lnTo>
                      <a:pt x="670" y="156"/>
                    </a:lnTo>
                    <a:lnTo>
                      <a:pt x="646" y="132"/>
                    </a:lnTo>
                    <a:lnTo>
                      <a:pt x="622" y="108"/>
                    </a:lnTo>
                    <a:lnTo>
                      <a:pt x="597" y="86"/>
                    </a:lnTo>
                    <a:lnTo>
                      <a:pt x="571" y="63"/>
                    </a:lnTo>
                    <a:lnTo>
                      <a:pt x="544" y="41"/>
                    </a:lnTo>
                    <a:lnTo>
                      <a:pt x="517" y="21"/>
                    </a:lnTo>
                    <a:lnTo>
                      <a:pt x="491" y="0"/>
                    </a:lnTo>
                    <a:lnTo>
                      <a:pt x="491" y="0"/>
                    </a:lnTo>
                    <a:lnTo>
                      <a:pt x="464" y="21"/>
                    </a:lnTo>
                    <a:lnTo>
                      <a:pt x="437" y="41"/>
                    </a:lnTo>
                    <a:lnTo>
                      <a:pt x="410" y="63"/>
                    </a:lnTo>
                    <a:lnTo>
                      <a:pt x="384" y="86"/>
                    </a:lnTo>
                    <a:lnTo>
                      <a:pt x="359" y="108"/>
                    </a:lnTo>
                    <a:lnTo>
                      <a:pt x="335" y="132"/>
                    </a:lnTo>
                    <a:lnTo>
                      <a:pt x="311" y="156"/>
                    </a:lnTo>
                    <a:lnTo>
                      <a:pt x="289" y="181"/>
                    </a:lnTo>
                    <a:lnTo>
                      <a:pt x="289" y="181"/>
                    </a:lnTo>
                    <a:lnTo>
                      <a:pt x="266" y="207"/>
                    </a:lnTo>
                    <a:lnTo>
                      <a:pt x="245" y="234"/>
                    </a:lnTo>
                    <a:lnTo>
                      <a:pt x="224" y="261"/>
                    </a:lnTo>
                    <a:lnTo>
                      <a:pt x="205" y="288"/>
                    </a:lnTo>
                    <a:lnTo>
                      <a:pt x="185" y="316"/>
                    </a:lnTo>
                    <a:lnTo>
                      <a:pt x="167" y="345"/>
                    </a:lnTo>
                    <a:lnTo>
                      <a:pt x="151" y="374"/>
                    </a:lnTo>
                    <a:lnTo>
                      <a:pt x="134" y="404"/>
                    </a:lnTo>
                    <a:lnTo>
                      <a:pt x="134" y="404"/>
                    </a:lnTo>
                    <a:lnTo>
                      <a:pt x="118" y="434"/>
                    </a:lnTo>
                    <a:lnTo>
                      <a:pt x="103" y="466"/>
                    </a:lnTo>
                    <a:lnTo>
                      <a:pt x="90" y="497"/>
                    </a:lnTo>
                    <a:lnTo>
                      <a:pt x="78" y="529"/>
                    </a:lnTo>
                    <a:lnTo>
                      <a:pt x="66" y="561"/>
                    </a:lnTo>
                    <a:lnTo>
                      <a:pt x="54" y="594"/>
                    </a:lnTo>
                    <a:lnTo>
                      <a:pt x="45" y="627"/>
                    </a:lnTo>
                    <a:lnTo>
                      <a:pt x="36" y="662"/>
                    </a:lnTo>
                    <a:lnTo>
                      <a:pt x="36" y="662"/>
                    </a:lnTo>
                    <a:lnTo>
                      <a:pt x="27" y="696"/>
                    </a:lnTo>
                    <a:lnTo>
                      <a:pt x="19" y="731"/>
                    </a:lnTo>
                    <a:lnTo>
                      <a:pt x="13" y="765"/>
                    </a:lnTo>
                    <a:lnTo>
                      <a:pt x="9" y="801"/>
                    </a:lnTo>
                    <a:lnTo>
                      <a:pt x="6" y="835"/>
                    </a:lnTo>
                    <a:lnTo>
                      <a:pt x="3" y="871"/>
                    </a:lnTo>
                    <a:lnTo>
                      <a:pt x="1" y="909"/>
                    </a:lnTo>
                    <a:lnTo>
                      <a:pt x="0" y="945"/>
                    </a:lnTo>
                    <a:lnTo>
                      <a:pt x="0" y="945"/>
                    </a:lnTo>
                    <a:lnTo>
                      <a:pt x="0" y="945"/>
                    </a:lnTo>
                    <a:lnTo>
                      <a:pt x="0" y="945"/>
                    </a:lnTo>
                    <a:lnTo>
                      <a:pt x="0" y="945"/>
                    </a:lnTo>
                    <a:lnTo>
                      <a:pt x="0" y="945"/>
                    </a:lnTo>
                    <a:lnTo>
                      <a:pt x="0" y="945"/>
                    </a:lnTo>
                    <a:lnTo>
                      <a:pt x="0" y="945"/>
                    </a:lnTo>
                    <a:lnTo>
                      <a:pt x="0" y="945"/>
                    </a:lnTo>
                    <a:lnTo>
                      <a:pt x="0" y="945"/>
                    </a:lnTo>
                    <a:lnTo>
                      <a:pt x="1" y="980"/>
                    </a:lnTo>
                    <a:lnTo>
                      <a:pt x="3" y="1018"/>
                    </a:lnTo>
                    <a:lnTo>
                      <a:pt x="6" y="1054"/>
                    </a:lnTo>
                    <a:lnTo>
                      <a:pt x="9" y="1088"/>
                    </a:lnTo>
                    <a:lnTo>
                      <a:pt x="13" y="1124"/>
                    </a:lnTo>
                    <a:lnTo>
                      <a:pt x="19" y="1158"/>
                    </a:lnTo>
                    <a:lnTo>
                      <a:pt x="27" y="1193"/>
                    </a:lnTo>
                    <a:lnTo>
                      <a:pt x="36" y="1227"/>
                    </a:lnTo>
                    <a:lnTo>
                      <a:pt x="36" y="1227"/>
                    </a:lnTo>
                    <a:lnTo>
                      <a:pt x="45" y="1262"/>
                    </a:lnTo>
                    <a:lnTo>
                      <a:pt x="54" y="1295"/>
                    </a:lnTo>
                    <a:lnTo>
                      <a:pt x="66" y="1328"/>
                    </a:lnTo>
                    <a:lnTo>
                      <a:pt x="78" y="1360"/>
                    </a:lnTo>
                    <a:lnTo>
                      <a:pt x="90" y="1392"/>
                    </a:lnTo>
                    <a:lnTo>
                      <a:pt x="103" y="1423"/>
                    </a:lnTo>
                    <a:lnTo>
                      <a:pt x="118" y="1455"/>
                    </a:lnTo>
                    <a:lnTo>
                      <a:pt x="134" y="1485"/>
                    </a:lnTo>
                    <a:lnTo>
                      <a:pt x="134" y="1485"/>
                    </a:lnTo>
                    <a:lnTo>
                      <a:pt x="151" y="1515"/>
                    </a:lnTo>
                    <a:lnTo>
                      <a:pt x="167" y="1544"/>
                    </a:lnTo>
                    <a:lnTo>
                      <a:pt x="185" y="1573"/>
                    </a:lnTo>
                    <a:lnTo>
                      <a:pt x="205" y="1601"/>
                    </a:lnTo>
                    <a:lnTo>
                      <a:pt x="224" y="1628"/>
                    </a:lnTo>
                    <a:lnTo>
                      <a:pt x="245" y="1655"/>
                    </a:lnTo>
                    <a:lnTo>
                      <a:pt x="266" y="1682"/>
                    </a:lnTo>
                    <a:lnTo>
                      <a:pt x="289" y="1708"/>
                    </a:lnTo>
                    <a:lnTo>
                      <a:pt x="289" y="1708"/>
                    </a:lnTo>
                    <a:lnTo>
                      <a:pt x="311" y="1733"/>
                    </a:lnTo>
                    <a:lnTo>
                      <a:pt x="335" y="1757"/>
                    </a:lnTo>
                    <a:lnTo>
                      <a:pt x="359" y="1781"/>
                    </a:lnTo>
                    <a:lnTo>
                      <a:pt x="384" y="1803"/>
                    </a:lnTo>
                    <a:lnTo>
                      <a:pt x="410" y="1826"/>
                    </a:lnTo>
                    <a:lnTo>
                      <a:pt x="437" y="1847"/>
                    </a:lnTo>
                    <a:lnTo>
                      <a:pt x="464" y="1868"/>
                    </a:lnTo>
                    <a:lnTo>
                      <a:pt x="491" y="1889"/>
                    </a:lnTo>
                    <a:lnTo>
                      <a:pt x="491" y="1889"/>
                    </a:lnTo>
                    <a:lnTo>
                      <a:pt x="517" y="1868"/>
                    </a:lnTo>
                    <a:lnTo>
                      <a:pt x="544" y="1847"/>
                    </a:lnTo>
                    <a:lnTo>
                      <a:pt x="571" y="1826"/>
                    </a:lnTo>
                    <a:lnTo>
                      <a:pt x="597" y="1803"/>
                    </a:lnTo>
                    <a:lnTo>
                      <a:pt x="622" y="1781"/>
                    </a:lnTo>
                    <a:lnTo>
                      <a:pt x="646" y="1757"/>
                    </a:lnTo>
                    <a:lnTo>
                      <a:pt x="670" y="1733"/>
                    </a:lnTo>
                    <a:lnTo>
                      <a:pt x="692" y="1708"/>
                    </a:lnTo>
                    <a:lnTo>
                      <a:pt x="692" y="1708"/>
                    </a:lnTo>
                    <a:lnTo>
                      <a:pt x="715" y="1682"/>
                    </a:lnTo>
                    <a:lnTo>
                      <a:pt x="736" y="1655"/>
                    </a:lnTo>
                    <a:lnTo>
                      <a:pt x="757" y="1628"/>
                    </a:lnTo>
                    <a:lnTo>
                      <a:pt x="776" y="1601"/>
                    </a:lnTo>
                    <a:lnTo>
                      <a:pt x="796" y="1573"/>
                    </a:lnTo>
                    <a:lnTo>
                      <a:pt x="814" y="1544"/>
                    </a:lnTo>
                    <a:lnTo>
                      <a:pt x="830" y="1515"/>
                    </a:lnTo>
                    <a:lnTo>
                      <a:pt x="847" y="1485"/>
                    </a:lnTo>
                    <a:lnTo>
                      <a:pt x="847" y="1485"/>
                    </a:lnTo>
                    <a:lnTo>
                      <a:pt x="863" y="1455"/>
                    </a:lnTo>
                    <a:lnTo>
                      <a:pt x="878" y="1423"/>
                    </a:lnTo>
                    <a:lnTo>
                      <a:pt x="891" y="1392"/>
                    </a:lnTo>
                    <a:lnTo>
                      <a:pt x="903" y="1360"/>
                    </a:lnTo>
                    <a:lnTo>
                      <a:pt x="915" y="1328"/>
                    </a:lnTo>
                    <a:lnTo>
                      <a:pt x="927" y="1295"/>
                    </a:lnTo>
                    <a:lnTo>
                      <a:pt x="936" y="1262"/>
                    </a:lnTo>
                    <a:lnTo>
                      <a:pt x="945" y="1227"/>
                    </a:lnTo>
                    <a:lnTo>
                      <a:pt x="945" y="1227"/>
                    </a:lnTo>
                    <a:lnTo>
                      <a:pt x="954" y="1193"/>
                    </a:lnTo>
                    <a:lnTo>
                      <a:pt x="962" y="1158"/>
                    </a:lnTo>
                    <a:lnTo>
                      <a:pt x="968" y="1124"/>
                    </a:lnTo>
                    <a:lnTo>
                      <a:pt x="972" y="1088"/>
                    </a:lnTo>
                    <a:lnTo>
                      <a:pt x="975" y="1054"/>
                    </a:lnTo>
                    <a:lnTo>
                      <a:pt x="978" y="1018"/>
                    </a:lnTo>
                    <a:lnTo>
                      <a:pt x="980" y="980"/>
                    </a:lnTo>
                    <a:lnTo>
                      <a:pt x="981" y="945"/>
                    </a:lnTo>
                    <a:lnTo>
                      <a:pt x="981" y="945"/>
                    </a:lnTo>
                    <a:close/>
                  </a:path>
                </a:pathLst>
              </a:custGeom>
              <a:solidFill>
                <a:schemeClr val="tx2"/>
              </a:solidFill>
              <a:ln w="44450" cap="flat" cmpd="sng" algn="ctr">
                <a:solidFill>
                  <a:schemeClr val="bg1"/>
                </a:solidFill>
                <a:prstDash val="solid"/>
              </a:ln>
              <a:effectLst>
                <a:outerShdw sx="0" sy="0" algn="t" rotWithShape="0">
                  <a:prstClr val="black">
                    <a:alpha val="40000"/>
                  </a:prstClr>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Georgia" panose="02040502050405020303" pitchFamily="18" charset="0"/>
                </a:endParaRPr>
              </a:p>
            </p:txBody>
          </p:sp>
        </p:grpSp>
        <p:sp>
          <p:nvSpPr>
            <p:cNvPr id="6" name="Title 2">
              <a:extLst>
                <a:ext uri="{FF2B5EF4-FFF2-40B4-BE49-F238E27FC236}">
                  <a16:creationId xmlns:a16="http://schemas.microsoft.com/office/drawing/2014/main" id="{1DCEBFB9-E17B-4E26-A120-FDDCE0EAA50A}"/>
                </a:ext>
              </a:extLst>
            </p:cNvPr>
            <p:cNvSpPr txBox="1">
              <a:spLocks/>
            </p:cNvSpPr>
            <p:nvPr/>
          </p:nvSpPr>
          <p:spPr>
            <a:xfrm>
              <a:off x="3587651" y="2905425"/>
              <a:ext cx="1652540" cy="2757392"/>
            </a:xfrm>
            <a:prstGeom prst="rect">
              <a:avLst/>
            </a:prstGeom>
          </p:spPr>
          <p:txBody>
            <a:bodyPr vert="horz" wrap="square" lIns="0" tIns="0" rIns="0" bIns="0" rtlCol="0" anchor="t" anchorCtr="0">
              <a:noAutofit/>
            </a:bodyPr>
            <a:lstStyle>
              <a:lvl1pPr marL="0" indent="0" algn="l" defTabSz="914400" rtl="0" eaLnBrk="1" latinLnBrk="0" hangingPunct="1">
                <a:lnSpc>
                  <a:spcPct val="90000"/>
                </a:lnSpc>
                <a:spcBef>
                  <a:spcPct val="0"/>
                </a:spcBef>
                <a:spcAft>
                  <a:spcPts val="0"/>
                </a:spcAft>
                <a:buNone/>
                <a:defRPr sz="3000" b="0" i="0" u="none" kern="1200" cap="all" spc="0" baseline="0">
                  <a:solidFill>
                    <a:srgbClr val="0A3161"/>
                  </a:solidFill>
                  <a:latin typeface="+mj-lt"/>
                  <a:ea typeface="+mj-ea"/>
                  <a:cs typeface="+mj-cs"/>
                  <a:sym typeface="Trebuchet MS" panose="020B060302020202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100" b="0" i="0" u="none" strike="noStrike" kern="1200" cap="all" spc="0" normalizeH="0" baseline="0" noProof="0" dirty="0">
                  <a:ln>
                    <a:noFill/>
                  </a:ln>
                  <a:solidFill>
                    <a:srgbClr val="000000"/>
                  </a:solidFill>
                  <a:effectLst/>
                  <a:uLnTx/>
                  <a:uFillTx/>
                  <a:latin typeface="Georgia" panose="02040502050405020303" pitchFamily="18" charset="0"/>
                  <a:sym typeface="Trebuchet MS" panose="020B0603020202020204" pitchFamily="34" charset="0"/>
                </a:rPr>
                <a:t>Bead</a:t>
              </a:r>
            </a:p>
            <a:p>
              <a:pPr marL="0" marR="0" lvl="0" indent="0" defTabSz="914400" rtl="0" eaLnBrk="1" fontAlgn="auto" latinLnBrk="0" hangingPunct="1">
                <a:lnSpc>
                  <a:spcPct val="90000"/>
                </a:lnSpc>
                <a:spcBef>
                  <a:spcPct val="0"/>
                </a:spcBef>
                <a:spcAft>
                  <a:spcPts val="0"/>
                </a:spcAft>
                <a:buClrTx/>
                <a:buSzTx/>
                <a:buFontTx/>
                <a:buNone/>
                <a:tabLst/>
                <a:defRPr/>
              </a:pPr>
              <a:r>
                <a:rPr kumimoji="0" lang="en-US" sz="2100" b="0" i="0" u="none" strike="noStrike" kern="1200" cap="all" spc="0" normalizeH="0" baseline="0" noProof="0" dirty="0">
                  <a:ln>
                    <a:noFill/>
                  </a:ln>
                  <a:solidFill>
                    <a:srgbClr val="000000"/>
                  </a:solidFill>
                  <a:effectLst/>
                  <a:uLnTx/>
                  <a:uFillTx/>
                  <a:latin typeface="Georgia" panose="02040502050405020303" pitchFamily="18" charset="0"/>
                  <a:sym typeface="Trebuchet MS" panose="020B0603020202020204" pitchFamily="34" charset="0"/>
                </a:rPr>
                <a:t>PROGRAM</a:t>
              </a:r>
            </a:p>
          </p:txBody>
        </p:sp>
        <p:sp>
          <p:nvSpPr>
            <p:cNvPr id="7" name="Title 2">
              <a:extLst>
                <a:ext uri="{FF2B5EF4-FFF2-40B4-BE49-F238E27FC236}">
                  <a16:creationId xmlns:a16="http://schemas.microsoft.com/office/drawing/2014/main" id="{7D79F7AA-1F22-4E78-AA85-286C490DED5C}"/>
                </a:ext>
              </a:extLst>
            </p:cNvPr>
            <p:cNvSpPr txBox="1">
              <a:spLocks/>
            </p:cNvSpPr>
            <p:nvPr/>
          </p:nvSpPr>
          <p:spPr>
            <a:xfrm>
              <a:off x="7103223" y="2834483"/>
              <a:ext cx="1683394" cy="1243531"/>
            </a:xfrm>
            <a:prstGeom prst="rect">
              <a:avLst/>
            </a:prstGeom>
          </p:spPr>
          <p:txBody>
            <a:bodyPr vert="horz" wrap="square" lIns="0" tIns="0" rIns="0" bIns="0" rtlCol="0" anchor="t" anchorCtr="0">
              <a:noAutofit/>
            </a:bodyPr>
            <a:lstStyle>
              <a:lvl1pPr marL="0" indent="0" algn="l" defTabSz="914400" rtl="0" eaLnBrk="1" latinLnBrk="0" hangingPunct="1">
                <a:lnSpc>
                  <a:spcPct val="90000"/>
                </a:lnSpc>
                <a:spcBef>
                  <a:spcPct val="0"/>
                </a:spcBef>
                <a:spcAft>
                  <a:spcPts val="0"/>
                </a:spcAft>
                <a:buNone/>
                <a:defRPr sz="3000" b="0" i="0" u="none" kern="1200" cap="all" spc="0" baseline="0">
                  <a:solidFill>
                    <a:srgbClr val="0A3161"/>
                  </a:solidFill>
                  <a:latin typeface="+mj-lt"/>
                  <a:ea typeface="+mj-ea"/>
                  <a:cs typeface="+mj-cs"/>
                  <a:sym typeface="Trebuchet MS" panose="020B060302020202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100" b="0" i="0" u="none" strike="noStrike" kern="1200" cap="all" spc="0" normalizeH="0" baseline="0" noProof="0" dirty="0">
                  <a:ln>
                    <a:noFill/>
                  </a:ln>
                  <a:solidFill>
                    <a:srgbClr val="000000"/>
                  </a:solidFill>
                  <a:effectLst/>
                  <a:uLnTx/>
                  <a:uFillTx/>
                  <a:latin typeface="Georgia" panose="02040502050405020303" pitchFamily="18" charset="0"/>
                  <a:sym typeface="Trebuchet MS" panose="020B0603020202020204" pitchFamily="34" charset="0"/>
                </a:rPr>
                <a:t>Digital equity</a:t>
              </a:r>
            </a:p>
            <a:p>
              <a:pPr marL="0" marR="0" lvl="0" indent="0" defTabSz="914400" rtl="0" eaLnBrk="1" fontAlgn="auto" latinLnBrk="0" hangingPunct="1">
                <a:lnSpc>
                  <a:spcPct val="90000"/>
                </a:lnSpc>
                <a:spcBef>
                  <a:spcPct val="0"/>
                </a:spcBef>
                <a:spcAft>
                  <a:spcPts val="0"/>
                </a:spcAft>
                <a:buClrTx/>
                <a:buSzTx/>
                <a:buFontTx/>
                <a:buNone/>
                <a:tabLst/>
                <a:defRPr/>
              </a:pPr>
              <a:r>
                <a:rPr lang="en-US" sz="2100" dirty="0">
                  <a:solidFill>
                    <a:srgbClr val="000000"/>
                  </a:solidFill>
                  <a:latin typeface="Georgia" panose="02040502050405020303" pitchFamily="18" charset="0"/>
                </a:rPr>
                <a:t>Planning grant </a:t>
              </a:r>
            </a:p>
            <a:p>
              <a:pPr marL="0" marR="0" lvl="0" indent="0" defTabSz="914400" rtl="0" eaLnBrk="1" fontAlgn="auto" latinLnBrk="0" hangingPunct="1">
                <a:lnSpc>
                  <a:spcPct val="90000"/>
                </a:lnSpc>
                <a:spcBef>
                  <a:spcPct val="0"/>
                </a:spcBef>
                <a:spcAft>
                  <a:spcPts val="0"/>
                </a:spcAft>
                <a:buClrTx/>
                <a:buSzTx/>
                <a:buFontTx/>
                <a:buNone/>
                <a:tabLst/>
                <a:defRPr/>
              </a:pPr>
              <a:r>
                <a:rPr kumimoji="0" lang="en-US" sz="2100" b="0" i="0" u="none" strike="noStrike" kern="1200" cap="all" spc="0" normalizeH="0" baseline="0" noProof="0" dirty="0">
                  <a:ln>
                    <a:noFill/>
                  </a:ln>
                  <a:solidFill>
                    <a:srgbClr val="000000"/>
                  </a:solidFill>
                  <a:effectLst/>
                  <a:uLnTx/>
                  <a:uFillTx/>
                  <a:latin typeface="Georgia" panose="02040502050405020303" pitchFamily="18" charset="0"/>
                  <a:sym typeface="Trebuchet MS" panose="020B0603020202020204" pitchFamily="34" charset="0"/>
                </a:rPr>
                <a:t>program</a:t>
              </a:r>
            </a:p>
          </p:txBody>
        </p:sp>
        <p:sp>
          <p:nvSpPr>
            <p:cNvPr id="8" name="TextBox 7">
              <a:extLst>
                <a:ext uri="{FF2B5EF4-FFF2-40B4-BE49-F238E27FC236}">
                  <a16:creationId xmlns:a16="http://schemas.microsoft.com/office/drawing/2014/main" id="{73EF743A-1E7B-462D-AA5D-10FB1A24E5C4}"/>
                </a:ext>
              </a:extLst>
            </p:cNvPr>
            <p:cNvSpPr txBox="1"/>
            <p:nvPr/>
          </p:nvSpPr>
          <p:spPr>
            <a:xfrm>
              <a:off x="5301847" y="3256573"/>
              <a:ext cx="1510556" cy="432226"/>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400" b="0" i="1" u="none" strike="noStrike" kern="1200" cap="none" spc="0" normalizeH="0" baseline="0" noProof="0" dirty="0">
                  <a:ln>
                    <a:noFill/>
                  </a:ln>
                  <a:solidFill>
                    <a:prstClr val="white"/>
                  </a:solidFill>
                  <a:effectLst/>
                  <a:uLnTx/>
                  <a:uFillTx/>
                  <a:latin typeface="Georgia" panose="02040502050405020303" pitchFamily="18" charset="0"/>
                </a:rPr>
                <a:t>Collaboration &amp; coordination</a:t>
              </a:r>
            </a:p>
          </p:txBody>
        </p:sp>
      </p:grpSp>
      <p:cxnSp>
        <p:nvCxnSpPr>
          <p:cNvPr id="13" name="Straight Connector 12">
            <a:extLst>
              <a:ext uri="{FF2B5EF4-FFF2-40B4-BE49-F238E27FC236}">
                <a16:creationId xmlns:a16="http://schemas.microsoft.com/office/drawing/2014/main" id="{3AF8DCE5-B817-42FF-8D47-D29968EC6B49}"/>
              </a:ext>
            </a:extLst>
          </p:cNvPr>
          <p:cNvCxnSpPr>
            <a:cxnSpLocks/>
          </p:cNvCxnSpPr>
          <p:nvPr/>
        </p:nvCxnSpPr>
        <p:spPr>
          <a:xfrm>
            <a:off x="5109536" y="853003"/>
            <a:ext cx="0" cy="548640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32BAB4F0-EEEA-4E02-8EB5-F0A9312F136E}"/>
              </a:ext>
            </a:extLst>
          </p:cNvPr>
          <p:cNvSpPr txBox="1"/>
          <p:nvPr/>
        </p:nvSpPr>
        <p:spPr>
          <a:xfrm>
            <a:off x="5640512" y="2974368"/>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latin typeface="Georgia" panose="02040502050405020303" pitchFamily="18" charset="0"/>
            </a:endParaRPr>
          </a:p>
        </p:txBody>
      </p:sp>
      <p:sp>
        <p:nvSpPr>
          <p:cNvPr id="15" name="TextBox 14">
            <a:extLst>
              <a:ext uri="{FF2B5EF4-FFF2-40B4-BE49-F238E27FC236}">
                <a16:creationId xmlns:a16="http://schemas.microsoft.com/office/drawing/2014/main" id="{B5CD7D73-E74E-4B1A-A62A-4D7135A78589}"/>
              </a:ext>
            </a:extLst>
          </p:cNvPr>
          <p:cNvSpPr txBox="1"/>
          <p:nvPr/>
        </p:nvSpPr>
        <p:spPr>
          <a:xfrm>
            <a:off x="5640512" y="2974368"/>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latin typeface="Georgia" panose="02040502050405020303" pitchFamily="18" charset="0"/>
            </a:endParaRPr>
          </a:p>
        </p:txBody>
      </p:sp>
      <p:sp>
        <p:nvSpPr>
          <p:cNvPr id="16" name="TextBox 15">
            <a:extLst>
              <a:ext uri="{FF2B5EF4-FFF2-40B4-BE49-F238E27FC236}">
                <a16:creationId xmlns:a16="http://schemas.microsoft.com/office/drawing/2014/main" id="{346F90C1-B32D-4C08-AA5B-ED469E155CCF}"/>
              </a:ext>
            </a:extLst>
          </p:cNvPr>
          <p:cNvSpPr txBox="1"/>
          <p:nvPr/>
        </p:nvSpPr>
        <p:spPr>
          <a:xfrm>
            <a:off x="215757" y="2076834"/>
            <a:ext cx="4768663" cy="32548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US" sz="2400" dirty="0">
                <a:solidFill>
                  <a:srgbClr val="000000"/>
                </a:solidFill>
                <a:latin typeface="Georgia" panose="02040502050405020303" pitchFamily="18" charset="0"/>
              </a:rPr>
              <a:t>Ensure equity is the central component</a:t>
            </a:r>
          </a:p>
          <a:p>
            <a:pPr marL="342900" indent="-342900">
              <a:buFont typeface="Arial" panose="020B0604020202020204" pitchFamily="34" charset="0"/>
              <a:buChar char="•"/>
            </a:pPr>
            <a:r>
              <a:rPr lang="en-US" sz="2400" dirty="0">
                <a:solidFill>
                  <a:srgbClr val="000000"/>
                </a:solidFill>
                <a:latin typeface="Georgia" panose="02040502050405020303" pitchFamily="18" charset="0"/>
              </a:rPr>
              <a:t>Reduce the burden and confusion </a:t>
            </a:r>
          </a:p>
          <a:p>
            <a:pPr marL="342900" indent="-342900">
              <a:buFont typeface="Arial" panose="020B0604020202020204" pitchFamily="34" charset="0"/>
              <a:buChar char="•"/>
            </a:pPr>
            <a:r>
              <a:rPr lang="en-US" sz="2400" dirty="0">
                <a:solidFill>
                  <a:srgbClr val="000000"/>
                </a:solidFill>
                <a:latin typeface="Georgia" panose="02040502050405020303" pitchFamily="18" charset="0"/>
              </a:rPr>
              <a:t>Develop robust, inclusive plans</a:t>
            </a:r>
          </a:p>
          <a:p>
            <a:pPr algn="ctr"/>
            <a:endParaRPr lang="en-US" sz="2400" dirty="0" err="1">
              <a:solidFill>
                <a:srgbClr val="000000"/>
              </a:solidFill>
              <a:latin typeface="Georgia" panose="02040502050405020303" pitchFamily="18" charset="0"/>
            </a:endParaRPr>
          </a:p>
        </p:txBody>
      </p:sp>
      <p:grpSp>
        <p:nvGrpSpPr>
          <p:cNvPr id="17" name="Group 16">
            <a:extLst>
              <a:ext uri="{FF2B5EF4-FFF2-40B4-BE49-F238E27FC236}">
                <a16:creationId xmlns:a16="http://schemas.microsoft.com/office/drawing/2014/main" id="{BBB4C720-5F21-40F0-BCCD-23197887F6FD}"/>
              </a:ext>
            </a:extLst>
          </p:cNvPr>
          <p:cNvGrpSpPr/>
          <p:nvPr/>
        </p:nvGrpSpPr>
        <p:grpSpPr>
          <a:xfrm>
            <a:off x="4859407" y="2849828"/>
            <a:ext cx="488338" cy="471123"/>
            <a:chOff x="3245443" y="2397934"/>
            <a:chExt cx="429830" cy="429830"/>
          </a:xfrm>
        </p:grpSpPr>
        <p:sp>
          <p:nvSpPr>
            <p:cNvPr id="18" name="Oval 17">
              <a:extLst>
                <a:ext uri="{FF2B5EF4-FFF2-40B4-BE49-F238E27FC236}">
                  <a16:creationId xmlns:a16="http://schemas.microsoft.com/office/drawing/2014/main" id="{147BCB74-0C81-4A0F-A826-028C95DB453E}"/>
                </a:ext>
              </a:extLst>
            </p:cNvPr>
            <p:cNvSpPr/>
            <p:nvPr/>
          </p:nvSpPr>
          <p:spPr>
            <a:xfrm>
              <a:off x="3245443" y="2397934"/>
              <a:ext cx="429830" cy="429830"/>
            </a:xfrm>
            <a:prstGeom prst="ellipse">
              <a:avLst/>
            </a:prstGeom>
            <a:solidFill>
              <a:schemeClr val="bg1"/>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Georgia" panose="02040502050405020303" pitchFamily="18" charset="0"/>
              </a:endParaRPr>
            </a:p>
          </p:txBody>
        </p:sp>
        <p:grpSp>
          <p:nvGrpSpPr>
            <p:cNvPr id="19" name="Group 18">
              <a:extLst>
                <a:ext uri="{FF2B5EF4-FFF2-40B4-BE49-F238E27FC236}">
                  <a16:creationId xmlns:a16="http://schemas.microsoft.com/office/drawing/2014/main" id="{61BDB5C1-F12D-4FEF-8BC3-7E598D44C7DE}"/>
                </a:ext>
              </a:extLst>
            </p:cNvPr>
            <p:cNvGrpSpPr>
              <a:grpSpLocks noChangeAspect="1"/>
            </p:cNvGrpSpPr>
            <p:nvPr/>
          </p:nvGrpSpPr>
          <p:grpSpPr>
            <a:xfrm>
              <a:off x="3306903" y="2459394"/>
              <a:ext cx="306910" cy="306910"/>
              <a:chOff x="982662" y="1847850"/>
              <a:chExt cx="269875" cy="269875"/>
            </a:xfrm>
          </p:grpSpPr>
          <p:sp>
            <p:nvSpPr>
              <p:cNvPr id="20" name="Oval 50">
                <a:extLst>
                  <a:ext uri="{FF2B5EF4-FFF2-40B4-BE49-F238E27FC236}">
                    <a16:creationId xmlns:a16="http://schemas.microsoft.com/office/drawing/2014/main" id="{C4F7652A-CE4A-41D6-9516-1CFDF48ECDEF}"/>
                  </a:ext>
                </a:extLst>
              </p:cNvPr>
              <p:cNvSpPr>
                <a:spLocks noChangeArrowheads="1"/>
              </p:cNvSpPr>
              <p:nvPr/>
            </p:nvSpPr>
            <p:spPr bwMode="auto">
              <a:xfrm>
                <a:off x="982662" y="1847850"/>
                <a:ext cx="269875" cy="269875"/>
              </a:xfrm>
              <a:prstGeom prst="ellipse">
                <a:avLst/>
              </a:prstGeom>
              <a:solidFill>
                <a:srgbClr val="0A3161">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pitchFamily="18" charset="0"/>
                </a:endParaRPr>
              </a:p>
            </p:txBody>
          </p:sp>
          <p:sp>
            <p:nvSpPr>
              <p:cNvPr id="21" name="Freeform 51">
                <a:extLst>
                  <a:ext uri="{FF2B5EF4-FFF2-40B4-BE49-F238E27FC236}">
                    <a16:creationId xmlns:a16="http://schemas.microsoft.com/office/drawing/2014/main" id="{199AE034-DC4E-48A0-90AA-0F4E22D89C75}"/>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pitchFamily="18" charset="0"/>
                </a:endParaRPr>
              </a:p>
            </p:txBody>
          </p:sp>
        </p:grpSp>
      </p:grpSp>
    </p:spTree>
    <p:extLst>
      <p:ext uri="{BB962C8B-B14F-4D97-AF65-F5344CB8AC3E}">
        <p14:creationId xmlns:p14="http://schemas.microsoft.com/office/powerpoint/2010/main" val="185694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86616C-F731-31B5-2641-38CD43D7FFD0}"/>
              </a:ext>
            </a:extLst>
          </p:cNvPr>
          <p:cNvSpPr>
            <a:spLocks noGrp="1"/>
          </p:cNvSpPr>
          <p:nvPr>
            <p:ph type="title"/>
          </p:nvPr>
        </p:nvSpPr>
        <p:spPr>
          <a:xfrm>
            <a:off x="838200" y="429768"/>
            <a:ext cx="8229600" cy="387798"/>
          </a:xfrm>
        </p:spPr>
        <p:txBody>
          <a:bodyPr/>
          <a:lstStyle/>
          <a:p>
            <a:r>
              <a:rPr lang="en-US" dirty="0"/>
              <a:t>Every stakeholder plays a role in the BIL programs</a:t>
            </a:r>
          </a:p>
        </p:txBody>
      </p:sp>
      <p:sp>
        <p:nvSpPr>
          <p:cNvPr id="69" name="Freeform: Shape 68">
            <a:extLst>
              <a:ext uri="{FF2B5EF4-FFF2-40B4-BE49-F238E27FC236}">
                <a16:creationId xmlns:a16="http://schemas.microsoft.com/office/drawing/2014/main" id="{C3ACED64-9BC3-4AC4-AB8C-700BED3E33C8}"/>
              </a:ext>
            </a:extLst>
          </p:cNvPr>
          <p:cNvSpPr/>
          <p:nvPr/>
        </p:nvSpPr>
        <p:spPr>
          <a:xfrm>
            <a:off x="1744246" y="301607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rgbClr val="F2F2F2">
              <a:lumMod val="90000"/>
            </a:srgb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0" name="Freeform: Shape 69">
            <a:extLst>
              <a:ext uri="{FF2B5EF4-FFF2-40B4-BE49-F238E27FC236}">
                <a16:creationId xmlns:a16="http://schemas.microsoft.com/office/drawing/2014/main" id="{0BC57B77-11F4-4815-8FDB-C4B298A92DE2}"/>
              </a:ext>
            </a:extLst>
          </p:cNvPr>
          <p:cNvSpPr/>
          <p:nvPr/>
        </p:nvSpPr>
        <p:spPr>
          <a:xfrm>
            <a:off x="3529684" y="3016077"/>
            <a:ext cx="1666861" cy="1776467"/>
          </a:xfrm>
          <a:custGeom>
            <a:avLst/>
            <a:gdLst>
              <a:gd name="connsiteX0" fmla="*/ 525358 w 1348259"/>
              <a:gd name="connsiteY0" fmla="*/ 0 h 1436915"/>
              <a:gd name="connsiteX1" fmla="*/ 1307175 w 1348259"/>
              <a:gd name="connsiteY1" fmla="*/ 866361 h 1436915"/>
              <a:gd name="connsiteX2" fmla="*/ 1348259 w 1348259"/>
              <a:gd name="connsiteY2" fmla="*/ 868436 h 1436915"/>
              <a:gd name="connsiteX3" fmla="*/ 1280672 w 1348259"/>
              <a:gd name="connsiteY3" fmla="*/ 875249 h 1436915"/>
              <a:gd name="connsiteX4" fmla="*/ 822901 w 1348259"/>
              <a:gd name="connsiteY4" fmla="*/ 1436915 h 1436915"/>
              <a:gd name="connsiteX5" fmla="*/ 41084 w 1348259"/>
              <a:gd name="connsiteY5" fmla="*/ 570554 h 1436915"/>
              <a:gd name="connsiteX6" fmla="*/ 0 w 1348259"/>
              <a:gd name="connsiteY6" fmla="*/ 568480 h 1436915"/>
              <a:gd name="connsiteX7" fmla="*/ 67587 w 1348259"/>
              <a:gd name="connsiteY7" fmla="*/ 561666 h 1436915"/>
              <a:gd name="connsiteX8" fmla="*/ 525358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525358" y="0"/>
                </a:moveTo>
                <a:cubicBezTo>
                  <a:pt x="525358" y="450901"/>
                  <a:pt x="868040" y="821764"/>
                  <a:pt x="1307175" y="866361"/>
                </a:cubicBezTo>
                <a:lnTo>
                  <a:pt x="1348259" y="868436"/>
                </a:lnTo>
                <a:lnTo>
                  <a:pt x="1280672" y="875249"/>
                </a:lnTo>
                <a:cubicBezTo>
                  <a:pt x="1019423" y="928708"/>
                  <a:pt x="822901" y="1159861"/>
                  <a:pt x="822901" y="1436915"/>
                </a:cubicBezTo>
                <a:cubicBezTo>
                  <a:pt x="822901" y="986014"/>
                  <a:pt x="480219" y="615151"/>
                  <a:pt x="41084" y="570554"/>
                </a:cubicBezTo>
                <a:lnTo>
                  <a:pt x="0" y="568480"/>
                </a:lnTo>
                <a:lnTo>
                  <a:pt x="67587" y="561666"/>
                </a:lnTo>
                <a:cubicBezTo>
                  <a:pt x="328837" y="508207"/>
                  <a:pt x="525358" y="277054"/>
                  <a:pt x="525358" y="0"/>
                </a:cubicBezTo>
                <a:close/>
              </a:path>
            </a:pathLst>
          </a:custGeom>
          <a:solidFill>
            <a:srgbClr val="F2F2F2">
              <a:lumMod val="90000"/>
            </a:srgb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1" name="Freeform: Shape 70">
            <a:extLst>
              <a:ext uri="{FF2B5EF4-FFF2-40B4-BE49-F238E27FC236}">
                <a16:creationId xmlns:a16="http://schemas.microsoft.com/office/drawing/2014/main" id="{98B7985B-CBE5-4C15-8D7E-E62BFAF599A9}"/>
              </a:ext>
            </a:extLst>
          </p:cNvPr>
          <p:cNvSpPr/>
          <p:nvPr/>
        </p:nvSpPr>
        <p:spPr>
          <a:xfrm>
            <a:off x="5315123" y="301607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rgbClr val="F2F2F2">
              <a:lumMod val="90000"/>
            </a:srgb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2" name="Freeform: Shape 71">
            <a:extLst>
              <a:ext uri="{FF2B5EF4-FFF2-40B4-BE49-F238E27FC236}">
                <a16:creationId xmlns:a16="http://schemas.microsoft.com/office/drawing/2014/main" id="{42BCF9F5-9747-41CB-BF16-F9ADA280A170}"/>
              </a:ext>
            </a:extLst>
          </p:cNvPr>
          <p:cNvSpPr/>
          <p:nvPr/>
        </p:nvSpPr>
        <p:spPr>
          <a:xfrm>
            <a:off x="7100561" y="3016077"/>
            <a:ext cx="1666861" cy="1776467"/>
          </a:xfrm>
          <a:custGeom>
            <a:avLst/>
            <a:gdLst>
              <a:gd name="connsiteX0" fmla="*/ 525358 w 1348259"/>
              <a:gd name="connsiteY0" fmla="*/ 0 h 1436915"/>
              <a:gd name="connsiteX1" fmla="*/ 1307175 w 1348259"/>
              <a:gd name="connsiteY1" fmla="*/ 866361 h 1436915"/>
              <a:gd name="connsiteX2" fmla="*/ 1348259 w 1348259"/>
              <a:gd name="connsiteY2" fmla="*/ 868436 h 1436915"/>
              <a:gd name="connsiteX3" fmla="*/ 1280672 w 1348259"/>
              <a:gd name="connsiteY3" fmla="*/ 875249 h 1436915"/>
              <a:gd name="connsiteX4" fmla="*/ 822901 w 1348259"/>
              <a:gd name="connsiteY4" fmla="*/ 1436915 h 1436915"/>
              <a:gd name="connsiteX5" fmla="*/ 41084 w 1348259"/>
              <a:gd name="connsiteY5" fmla="*/ 570554 h 1436915"/>
              <a:gd name="connsiteX6" fmla="*/ 0 w 1348259"/>
              <a:gd name="connsiteY6" fmla="*/ 568480 h 1436915"/>
              <a:gd name="connsiteX7" fmla="*/ 67587 w 1348259"/>
              <a:gd name="connsiteY7" fmla="*/ 561666 h 1436915"/>
              <a:gd name="connsiteX8" fmla="*/ 525358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525358" y="0"/>
                </a:moveTo>
                <a:cubicBezTo>
                  <a:pt x="525358" y="450901"/>
                  <a:pt x="868040" y="821764"/>
                  <a:pt x="1307175" y="866361"/>
                </a:cubicBezTo>
                <a:lnTo>
                  <a:pt x="1348259" y="868436"/>
                </a:lnTo>
                <a:lnTo>
                  <a:pt x="1280672" y="875249"/>
                </a:lnTo>
                <a:cubicBezTo>
                  <a:pt x="1019423" y="928708"/>
                  <a:pt x="822901" y="1159861"/>
                  <a:pt x="822901" y="1436915"/>
                </a:cubicBezTo>
                <a:cubicBezTo>
                  <a:pt x="822901" y="986014"/>
                  <a:pt x="480219" y="615151"/>
                  <a:pt x="41084" y="570554"/>
                </a:cubicBezTo>
                <a:lnTo>
                  <a:pt x="0" y="568480"/>
                </a:lnTo>
                <a:lnTo>
                  <a:pt x="67587" y="561666"/>
                </a:lnTo>
                <a:cubicBezTo>
                  <a:pt x="328837" y="508207"/>
                  <a:pt x="525358" y="277054"/>
                  <a:pt x="525358" y="0"/>
                </a:cubicBezTo>
                <a:close/>
              </a:path>
            </a:pathLst>
          </a:custGeom>
          <a:solidFill>
            <a:srgbClr val="F2F2F2">
              <a:lumMod val="90000"/>
            </a:srgb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3" name="Freeform: Shape 72">
            <a:extLst>
              <a:ext uri="{FF2B5EF4-FFF2-40B4-BE49-F238E27FC236}">
                <a16:creationId xmlns:a16="http://schemas.microsoft.com/office/drawing/2014/main" id="{018EB32D-1AB0-4E09-AB8E-8EE86533751D}"/>
              </a:ext>
            </a:extLst>
          </p:cNvPr>
          <p:cNvSpPr/>
          <p:nvPr/>
        </p:nvSpPr>
        <p:spPr>
          <a:xfrm>
            <a:off x="8885999" y="301607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rgbClr val="F2F2F2">
              <a:lumMod val="90000"/>
            </a:srgb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4" name="TextBox 73">
            <a:extLst>
              <a:ext uri="{FF2B5EF4-FFF2-40B4-BE49-F238E27FC236}">
                <a16:creationId xmlns:a16="http://schemas.microsoft.com/office/drawing/2014/main" id="{43CD31DA-ED9C-4A4D-9CCA-FF30AF7DCD7C}"/>
              </a:ext>
            </a:extLst>
          </p:cNvPr>
          <p:cNvSpPr txBox="1"/>
          <p:nvPr/>
        </p:nvSpPr>
        <p:spPr>
          <a:xfrm flipH="1">
            <a:off x="2435829" y="4897644"/>
            <a:ext cx="2236668" cy="1369606"/>
          </a:xfrm>
          <a:prstGeom prst="rect">
            <a:avLst/>
          </a:prstGeom>
          <a:noFill/>
        </p:spPr>
        <p:txBody>
          <a:bodyPr vert="horz" wrap="square" lIns="0" tIns="45720" rIns="0" bIns="0" rtlCol="0" anchor="t" anchorCtr="0">
            <a:spAutoFit/>
          </a:bodyPr>
          <a:lstStyle/>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245795"/>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Tribal government</a:t>
            </a:r>
          </a:p>
          <a:p>
            <a:pPr marL="226800" marR="0" lvl="1" indent="-1512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Submit a letter of intent to participate in the DE Planning Grant Program</a:t>
            </a:r>
          </a:p>
          <a:p>
            <a:pPr marL="226800" marR="0" lvl="1" indent="-1512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Coordinate with relevant State(s) to develop state-wide Plans</a:t>
            </a:r>
          </a:p>
        </p:txBody>
      </p:sp>
      <p:sp>
        <p:nvSpPr>
          <p:cNvPr id="75" name="TextBox 74">
            <a:extLst>
              <a:ext uri="{FF2B5EF4-FFF2-40B4-BE49-F238E27FC236}">
                <a16:creationId xmlns:a16="http://schemas.microsoft.com/office/drawing/2014/main" id="{10394D43-6587-4D84-8EFF-A2F09892DE60}"/>
              </a:ext>
            </a:extLst>
          </p:cNvPr>
          <p:cNvSpPr txBox="1"/>
          <p:nvPr/>
        </p:nvSpPr>
        <p:spPr>
          <a:xfrm flipH="1">
            <a:off x="6021839" y="4897644"/>
            <a:ext cx="2259621" cy="1000274"/>
          </a:xfrm>
          <a:prstGeom prst="rect">
            <a:avLst/>
          </a:prstGeom>
          <a:noFill/>
        </p:spPr>
        <p:txBody>
          <a:bodyPr vert="horz" wrap="square" lIns="0" tIns="45720" rIns="0" bIns="0" rtlCol="0" anchor="t" anchorCtr="0">
            <a:spAutoFit/>
          </a:bodyPr>
          <a:lstStyle/>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3EAD92"/>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Local government</a:t>
            </a:r>
          </a:p>
          <a:p>
            <a:pPr marL="194400" marR="0" lvl="1" indent="-1296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Collaborate with States, other territories, and Tribal entities to develop State Digital Equity Plans</a:t>
            </a:r>
          </a:p>
        </p:txBody>
      </p:sp>
      <p:sp>
        <p:nvSpPr>
          <p:cNvPr id="76" name="TextBox 75">
            <a:extLst>
              <a:ext uri="{FF2B5EF4-FFF2-40B4-BE49-F238E27FC236}">
                <a16:creationId xmlns:a16="http://schemas.microsoft.com/office/drawing/2014/main" id="{1E38B387-9E9D-4E54-BFDE-7148B5755B7C}"/>
              </a:ext>
            </a:extLst>
          </p:cNvPr>
          <p:cNvSpPr txBox="1"/>
          <p:nvPr/>
        </p:nvSpPr>
        <p:spPr>
          <a:xfrm flipH="1">
            <a:off x="513106" y="1780393"/>
            <a:ext cx="2259621" cy="1138773"/>
          </a:xfrm>
          <a:prstGeom prst="rect">
            <a:avLst/>
          </a:prstGeom>
          <a:noFill/>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0A3161"/>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Telecom provider</a:t>
            </a:r>
          </a:p>
          <a:p>
            <a:pPr marL="226800" marR="0" lvl="1" indent="-1512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Provide States, other territories, and Tribal / Native entities with background data on their baseline and digital equity needs</a:t>
            </a:r>
          </a:p>
        </p:txBody>
      </p:sp>
      <p:sp>
        <p:nvSpPr>
          <p:cNvPr id="77" name="TextBox 76">
            <a:extLst>
              <a:ext uri="{FF2B5EF4-FFF2-40B4-BE49-F238E27FC236}">
                <a16:creationId xmlns:a16="http://schemas.microsoft.com/office/drawing/2014/main" id="{D2BB75F4-BA86-4FCF-BAEE-FFD6B799EAAC}"/>
              </a:ext>
            </a:extLst>
          </p:cNvPr>
          <p:cNvSpPr txBox="1"/>
          <p:nvPr/>
        </p:nvSpPr>
        <p:spPr>
          <a:xfrm flipH="1">
            <a:off x="4151121" y="1380284"/>
            <a:ext cx="2259621" cy="1538883"/>
          </a:xfrm>
          <a:prstGeom prst="rect">
            <a:avLst/>
          </a:prstGeom>
          <a:noFill/>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0F243E"/>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Community anchor institution</a:t>
            </a:r>
          </a:p>
          <a:p>
            <a:pPr marL="194400" marR="0" lvl="1" indent="-1296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Partner with States, other territories, and Tribal / Native entities to develop State Digital Equity Plans</a:t>
            </a:r>
          </a:p>
          <a:p>
            <a:pPr marL="194400" marR="0" lvl="1" indent="-1296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Advocate for community interests and needs</a:t>
            </a:r>
          </a:p>
        </p:txBody>
      </p:sp>
      <p:sp>
        <p:nvSpPr>
          <p:cNvPr id="78" name="TextBox 77">
            <a:extLst>
              <a:ext uri="{FF2B5EF4-FFF2-40B4-BE49-F238E27FC236}">
                <a16:creationId xmlns:a16="http://schemas.microsoft.com/office/drawing/2014/main" id="{4EB9CFF9-5B9B-4E03-9336-66F4B3FFD5E8}"/>
              </a:ext>
            </a:extLst>
          </p:cNvPr>
          <p:cNvSpPr txBox="1"/>
          <p:nvPr/>
        </p:nvSpPr>
        <p:spPr>
          <a:xfrm flipH="1">
            <a:off x="7637611" y="1595727"/>
            <a:ext cx="2259621" cy="1323439"/>
          </a:xfrm>
          <a:prstGeom prst="rect">
            <a:avLst/>
          </a:prstGeom>
          <a:noFill/>
        </p:spPr>
        <p:txBody>
          <a:bodyPr vert="horz"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30C1D7"/>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Community orgs</a:t>
            </a:r>
          </a:p>
          <a:p>
            <a:pPr marL="194400" marR="0" lvl="1" indent="-1296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Serve as a thought partner as States, other territories, and Tribal / Native entities design their outreach strategies</a:t>
            </a:r>
          </a:p>
          <a:p>
            <a:pPr marL="194400" marR="0" lvl="1" indent="-1296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Advocate for community interests and needs</a:t>
            </a:r>
          </a:p>
        </p:txBody>
      </p:sp>
      <p:sp>
        <p:nvSpPr>
          <p:cNvPr id="79" name="TextBox 78">
            <a:extLst>
              <a:ext uri="{FF2B5EF4-FFF2-40B4-BE49-F238E27FC236}">
                <a16:creationId xmlns:a16="http://schemas.microsoft.com/office/drawing/2014/main" id="{330309C9-14FC-4CC3-AF26-7F23AB349312}"/>
              </a:ext>
            </a:extLst>
          </p:cNvPr>
          <p:cNvSpPr txBox="1"/>
          <p:nvPr/>
        </p:nvSpPr>
        <p:spPr>
          <a:xfrm flipH="1">
            <a:off x="9615229" y="4897644"/>
            <a:ext cx="2144884" cy="815608"/>
          </a:xfrm>
          <a:prstGeom prst="rect">
            <a:avLst/>
          </a:prstGeom>
          <a:noFill/>
        </p:spPr>
        <p:txBody>
          <a:bodyPr vert="horz" wrap="square" lIns="0" tIns="45720" rIns="0" bIns="0" rtlCol="0" anchor="t" anchorCtr="0">
            <a:spAutoFit/>
          </a:bodyPr>
          <a:lstStyle/>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400" b="1" i="0" u="none" strike="noStrike" kern="1200" cap="none" spc="0" normalizeH="0" baseline="0" noProof="0" dirty="0">
                <a:ln>
                  <a:noFill/>
                </a:ln>
                <a:solidFill>
                  <a:srgbClr val="295E7E"/>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Individual</a:t>
            </a:r>
          </a:p>
          <a:p>
            <a:pPr marL="194400" marR="0" lvl="1" indent="-1296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Open Sans" panose="020B0606030504020204" pitchFamily="34" charset="0"/>
                <a:cs typeface="Frutiger LT Arabic 45 Light" panose="01000000000000000000" pitchFamily="2" charset="-78"/>
              </a:rPr>
              <a:t>Participate in the planning process of your local jurisdiction</a:t>
            </a:r>
          </a:p>
        </p:txBody>
      </p:sp>
      <p:sp>
        <p:nvSpPr>
          <p:cNvPr id="80" name="AutoShape 3">
            <a:extLst>
              <a:ext uri="{FF2B5EF4-FFF2-40B4-BE49-F238E27FC236}">
                <a16:creationId xmlns:a16="http://schemas.microsoft.com/office/drawing/2014/main" id="{BD715F4F-A8FE-4F1A-B421-29C5FDBAC354}"/>
              </a:ext>
            </a:extLst>
          </p:cNvPr>
          <p:cNvSpPr>
            <a:spLocks noChangeAspect="1" noChangeArrowheads="1" noTextEdit="1"/>
          </p:cNvSpPr>
          <p:nvPr/>
        </p:nvSpPr>
        <p:spPr bwMode="auto">
          <a:xfrm>
            <a:off x="5326227" y="2691460"/>
            <a:ext cx="1644650" cy="1644650"/>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nvGrpSpPr>
          <p:cNvPr id="81" name="Group 80">
            <a:extLst>
              <a:ext uri="{FF2B5EF4-FFF2-40B4-BE49-F238E27FC236}">
                <a16:creationId xmlns:a16="http://schemas.microsoft.com/office/drawing/2014/main" id="{26A6F8CC-CB30-4032-A996-689845EF7D48}"/>
              </a:ext>
            </a:extLst>
          </p:cNvPr>
          <p:cNvGrpSpPr/>
          <p:nvPr/>
        </p:nvGrpSpPr>
        <p:grpSpPr>
          <a:xfrm>
            <a:off x="976165" y="4083751"/>
            <a:ext cx="1417584" cy="1417584"/>
            <a:chOff x="13026276" y="5474047"/>
            <a:chExt cx="1417584" cy="1417584"/>
          </a:xfrm>
        </p:grpSpPr>
        <p:sp>
          <p:nvSpPr>
            <p:cNvPr id="82" name="Oval 81">
              <a:extLst>
                <a:ext uri="{FF2B5EF4-FFF2-40B4-BE49-F238E27FC236}">
                  <a16:creationId xmlns:a16="http://schemas.microsoft.com/office/drawing/2014/main" id="{F54D6D36-CB37-464C-BA04-88BC59D5E937}"/>
                </a:ext>
              </a:extLst>
            </p:cNvPr>
            <p:cNvSpPr/>
            <p:nvPr/>
          </p:nvSpPr>
          <p:spPr>
            <a:xfrm>
              <a:off x="13026276" y="5474047"/>
              <a:ext cx="1417584" cy="1417584"/>
            </a:xfrm>
            <a:prstGeom prst="ellipse">
              <a:avLst/>
            </a:prstGeom>
            <a:solidFill>
              <a:srgbClr val="0A3161"/>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nvGrpSpPr>
            <p:cNvPr id="83" name="Group 14">
              <a:extLst>
                <a:ext uri="{FF2B5EF4-FFF2-40B4-BE49-F238E27FC236}">
                  <a16:creationId xmlns:a16="http://schemas.microsoft.com/office/drawing/2014/main" id="{00916D65-1B21-45A1-8F47-C910A295D7BD}"/>
                </a:ext>
              </a:extLst>
            </p:cNvPr>
            <p:cNvGrpSpPr>
              <a:grpSpLocks noChangeAspect="1"/>
            </p:cNvGrpSpPr>
            <p:nvPr/>
          </p:nvGrpSpPr>
          <p:grpSpPr bwMode="auto">
            <a:xfrm>
              <a:off x="13264412" y="5712182"/>
              <a:ext cx="941313" cy="941313"/>
              <a:chOff x="1158" y="972"/>
              <a:chExt cx="288" cy="288"/>
            </a:xfrm>
          </p:grpSpPr>
          <p:sp>
            <p:nvSpPr>
              <p:cNvPr id="84" name="AutoShape 13">
                <a:extLst>
                  <a:ext uri="{FF2B5EF4-FFF2-40B4-BE49-F238E27FC236}">
                    <a16:creationId xmlns:a16="http://schemas.microsoft.com/office/drawing/2014/main" id="{E19D096D-825D-4466-8432-E57DB585979E}"/>
                  </a:ext>
                </a:extLst>
              </p:cNvPr>
              <p:cNvSpPr>
                <a:spLocks noChangeAspect="1" noChangeArrowheads="1" noTextEdit="1"/>
              </p:cNvSpPr>
              <p:nvPr/>
            </p:nvSpPr>
            <p:spPr bwMode="auto">
              <a:xfrm>
                <a:off x="1158" y="9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85" name="Freeform 15">
                <a:extLst>
                  <a:ext uri="{FF2B5EF4-FFF2-40B4-BE49-F238E27FC236}">
                    <a16:creationId xmlns:a16="http://schemas.microsoft.com/office/drawing/2014/main" id="{5F97C405-F90B-478C-B48C-FE6121EFADDD}"/>
                  </a:ext>
                </a:extLst>
              </p:cNvPr>
              <p:cNvSpPr>
                <a:spLocks noEditPoints="1"/>
              </p:cNvSpPr>
              <p:nvPr/>
            </p:nvSpPr>
            <p:spPr bwMode="auto">
              <a:xfrm>
                <a:off x="1175" y="989"/>
                <a:ext cx="249" cy="254"/>
              </a:xfrm>
              <a:custGeom>
                <a:avLst/>
                <a:gdLst>
                  <a:gd name="T0" fmla="*/ 474 w 861"/>
                  <a:gd name="T1" fmla="*/ 189 h 880"/>
                  <a:gd name="T2" fmla="*/ 486 w 861"/>
                  <a:gd name="T3" fmla="*/ 252 h 880"/>
                  <a:gd name="T4" fmla="*/ 527 w 861"/>
                  <a:gd name="T5" fmla="*/ 263 h 880"/>
                  <a:gd name="T6" fmla="*/ 328 w 861"/>
                  <a:gd name="T7" fmla="*/ 193 h 880"/>
                  <a:gd name="T8" fmla="*/ 385 w 861"/>
                  <a:gd name="T9" fmla="*/ 267 h 880"/>
                  <a:gd name="T10" fmla="*/ 373 w 861"/>
                  <a:gd name="T11" fmla="*/ 193 h 880"/>
                  <a:gd name="T12" fmla="*/ 491 w 861"/>
                  <a:gd name="T13" fmla="*/ 235 h 880"/>
                  <a:gd name="T14" fmla="*/ 339 w 861"/>
                  <a:gd name="T15" fmla="*/ 319 h 880"/>
                  <a:gd name="T16" fmla="*/ 440 w 861"/>
                  <a:gd name="T17" fmla="*/ 47 h 880"/>
                  <a:gd name="T18" fmla="*/ 539 w 861"/>
                  <a:gd name="T19" fmla="*/ 320 h 880"/>
                  <a:gd name="T20" fmla="*/ 580 w 861"/>
                  <a:gd name="T21" fmla="*/ 336 h 880"/>
                  <a:gd name="T22" fmla="*/ 242 w 861"/>
                  <a:gd name="T23" fmla="*/ 197 h 880"/>
                  <a:gd name="T24" fmla="*/ 676 w 861"/>
                  <a:gd name="T25" fmla="*/ 855 h 880"/>
                  <a:gd name="T26" fmla="*/ 460 w 861"/>
                  <a:gd name="T27" fmla="*/ 260 h 880"/>
                  <a:gd name="T28" fmla="*/ 435 w 861"/>
                  <a:gd name="T29" fmla="*/ 265 h 880"/>
                  <a:gd name="T30" fmla="*/ 407 w 861"/>
                  <a:gd name="T31" fmla="*/ 266 h 880"/>
                  <a:gd name="T32" fmla="*/ 221 w 861"/>
                  <a:gd name="T33" fmla="*/ 880 h 880"/>
                  <a:gd name="T34" fmla="*/ 602 w 861"/>
                  <a:gd name="T35" fmla="*/ 753 h 880"/>
                  <a:gd name="T36" fmla="*/ 665 w 861"/>
                  <a:gd name="T37" fmla="*/ 879 h 880"/>
                  <a:gd name="T38" fmla="*/ 538 w 861"/>
                  <a:gd name="T39" fmla="*/ 569 h 880"/>
                  <a:gd name="T40" fmla="*/ 538 w 861"/>
                  <a:gd name="T41" fmla="*/ 569 h 880"/>
                  <a:gd name="T42" fmla="*/ 499 w 861"/>
                  <a:gd name="T43" fmla="*/ 589 h 880"/>
                  <a:gd name="T44" fmla="*/ 440 w 861"/>
                  <a:gd name="T45" fmla="*/ 641 h 880"/>
                  <a:gd name="T46" fmla="*/ 421 w 861"/>
                  <a:gd name="T47" fmla="*/ 500 h 880"/>
                  <a:gd name="T48" fmla="*/ 421 w 861"/>
                  <a:gd name="T49" fmla="*/ 500 h 880"/>
                  <a:gd name="T50" fmla="*/ 423 w 861"/>
                  <a:gd name="T51" fmla="*/ 335 h 880"/>
                  <a:gd name="T52" fmla="*/ 470 w 861"/>
                  <a:gd name="T53" fmla="*/ 373 h 880"/>
                  <a:gd name="T54" fmla="*/ 410 w 861"/>
                  <a:gd name="T55" fmla="*/ 373 h 880"/>
                  <a:gd name="T56" fmla="*/ 342 w 861"/>
                  <a:gd name="T57" fmla="*/ 569 h 880"/>
                  <a:gd name="T58" fmla="*/ 391 w 861"/>
                  <a:gd name="T59" fmla="*/ 661 h 880"/>
                  <a:gd name="T60" fmla="*/ 358 w 861"/>
                  <a:gd name="T61" fmla="*/ 716 h 880"/>
                  <a:gd name="T62" fmla="*/ 358 w 861"/>
                  <a:gd name="T63" fmla="*/ 716 h 880"/>
                  <a:gd name="T64" fmla="*/ 583 w 861"/>
                  <a:gd name="T65" fmla="*/ 701 h 880"/>
                  <a:gd name="T66" fmla="*/ 220 w 861"/>
                  <a:gd name="T67" fmla="*/ 650 h 880"/>
                  <a:gd name="T68" fmla="*/ 35 w 861"/>
                  <a:gd name="T69" fmla="*/ 635 h 880"/>
                  <a:gd name="T70" fmla="*/ 35 w 861"/>
                  <a:gd name="T71" fmla="*/ 418 h 880"/>
                  <a:gd name="T72" fmla="*/ 11 w 861"/>
                  <a:gd name="T73" fmla="*/ 387 h 880"/>
                  <a:gd name="T74" fmla="*/ 11 w 861"/>
                  <a:gd name="T75" fmla="*/ 706 h 880"/>
                  <a:gd name="T76" fmla="*/ 138 w 861"/>
                  <a:gd name="T77" fmla="*/ 749 h 880"/>
                  <a:gd name="T78" fmla="*/ 186 w 861"/>
                  <a:gd name="T79" fmla="*/ 771 h 880"/>
                  <a:gd name="T80" fmla="*/ 850 w 861"/>
                  <a:gd name="T81" fmla="*/ 357 h 880"/>
                  <a:gd name="T82" fmla="*/ 617 w 861"/>
                  <a:gd name="T83" fmla="*/ 549 h 880"/>
                  <a:gd name="T84" fmla="*/ 654 w 861"/>
                  <a:gd name="T85" fmla="*/ 388 h 880"/>
                  <a:gd name="T86" fmla="*/ 832 w 861"/>
                  <a:gd name="T87" fmla="*/ 685 h 880"/>
                  <a:gd name="T88" fmla="*/ 703 w 861"/>
                  <a:gd name="T89" fmla="*/ 798 h 880"/>
                  <a:gd name="T90" fmla="*/ 861 w 861"/>
                  <a:gd name="T91" fmla="*/ 368 h 880"/>
                  <a:gd name="T92" fmla="*/ 717 w 861"/>
                  <a:gd name="T93" fmla="*/ 744 h 880"/>
                  <a:gd name="T94" fmla="*/ 739 w 861"/>
                  <a:gd name="T95" fmla="*/ 76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1" h="880">
                    <a:moveTo>
                      <a:pt x="406" y="189"/>
                    </a:moveTo>
                    <a:cubicBezTo>
                      <a:pt x="406" y="208"/>
                      <a:pt x="421" y="223"/>
                      <a:pt x="440" y="223"/>
                    </a:cubicBezTo>
                    <a:cubicBezTo>
                      <a:pt x="458" y="223"/>
                      <a:pt x="474" y="208"/>
                      <a:pt x="474" y="189"/>
                    </a:cubicBezTo>
                    <a:cubicBezTo>
                      <a:pt x="474" y="170"/>
                      <a:pt x="458" y="154"/>
                      <a:pt x="440" y="154"/>
                    </a:cubicBezTo>
                    <a:cubicBezTo>
                      <a:pt x="421" y="154"/>
                      <a:pt x="406" y="170"/>
                      <a:pt x="406" y="189"/>
                    </a:cubicBezTo>
                    <a:close/>
                    <a:moveTo>
                      <a:pt x="486" y="252"/>
                    </a:moveTo>
                    <a:cubicBezTo>
                      <a:pt x="487" y="258"/>
                      <a:pt x="490" y="263"/>
                      <a:pt x="494" y="267"/>
                    </a:cubicBezTo>
                    <a:cubicBezTo>
                      <a:pt x="498" y="270"/>
                      <a:pt x="503" y="272"/>
                      <a:pt x="509" y="272"/>
                    </a:cubicBezTo>
                    <a:cubicBezTo>
                      <a:pt x="516" y="272"/>
                      <a:pt x="523" y="269"/>
                      <a:pt x="527" y="263"/>
                    </a:cubicBezTo>
                    <a:cubicBezTo>
                      <a:pt x="542" y="244"/>
                      <a:pt x="551" y="219"/>
                      <a:pt x="551" y="193"/>
                    </a:cubicBezTo>
                    <a:cubicBezTo>
                      <a:pt x="551" y="130"/>
                      <a:pt x="501" y="79"/>
                      <a:pt x="440" y="79"/>
                    </a:cubicBezTo>
                    <a:cubicBezTo>
                      <a:pt x="378" y="79"/>
                      <a:pt x="328" y="130"/>
                      <a:pt x="328" y="193"/>
                    </a:cubicBezTo>
                    <a:cubicBezTo>
                      <a:pt x="328" y="219"/>
                      <a:pt x="337" y="244"/>
                      <a:pt x="353" y="264"/>
                    </a:cubicBezTo>
                    <a:cubicBezTo>
                      <a:pt x="357" y="269"/>
                      <a:pt x="364" y="272"/>
                      <a:pt x="370" y="272"/>
                    </a:cubicBezTo>
                    <a:cubicBezTo>
                      <a:pt x="375" y="272"/>
                      <a:pt x="380" y="270"/>
                      <a:pt x="385" y="267"/>
                    </a:cubicBezTo>
                    <a:cubicBezTo>
                      <a:pt x="389" y="263"/>
                      <a:pt x="392" y="258"/>
                      <a:pt x="393" y="252"/>
                    </a:cubicBezTo>
                    <a:cubicBezTo>
                      <a:pt x="394" y="246"/>
                      <a:pt x="392" y="240"/>
                      <a:pt x="388" y="235"/>
                    </a:cubicBezTo>
                    <a:cubicBezTo>
                      <a:pt x="378" y="223"/>
                      <a:pt x="373" y="208"/>
                      <a:pt x="373" y="193"/>
                    </a:cubicBezTo>
                    <a:cubicBezTo>
                      <a:pt x="373" y="155"/>
                      <a:pt x="403" y="125"/>
                      <a:pt x="440" y="125"/>
                    </a:cubicBezTo>
                    <a:cubicBezTo>
                      <a:pt x="476" y="125"/>
                      <a:pt x="506" y="155"/>
                      <a:pt x="506" y="193"/>
                    </a:cubicBezTo>
                    <a:cubicBezTo>
                      <a:pt x="506" y="208"/>
                      <a:pt x="501" y="223"/>
                      <a:pt x="491" y="235"/>
                    </a:cubicBezTo>
                    <a:cubicBezTo>
                      <a:pt x="487" y="240"/>
                      <a:pt x="485" y="246"/>
                      <a:pt x="486" y="252"/>
                    </a:cubicBezTo>
                    <a:close/>
                    <a:moveTo>
                      <a:pt x="332" y="335"/>
                    </a:moveTo>
                    <a:cubicBezTo>
                      <a:pt x="336" y="331"/>
                      <a:pt x="339" y="325"/>
                      <a:pt x="339" y="319"/>
                    </a:cubicBezTo>
                    <a:cubicBezTo>
                      <a:pt x="339" y="312"/>
                      <a:pt x="336" y="306"/>
                      <a:pt x="332" y="302"/>
                    </a:cubicBezTo>
                    <a:cubicBezTo>
                      <a:pt x="304" y="274"/>
                      <a:pt x="289" y="237"/>
                      <a:pt x="289" y="197"/>
                    </a:cubicBezTo>
                    <a:cubicBezTo>
                      <a:pt x="289" y="114"/>
                      <a:pt x="357" y="47"/>
                      <a:pt x="440" y="47"/>
                    </a:cubicBezTo>
                    <a:cubicBezTo>
                      <a:pt x="523" y="47"/>
                      <a:pt x="590" y="114"/>
                      <a:pt x="590" y="197"/>
                    </a:cubicBezTo>
                    <a:cubicBezTo>
                      <a:pt x="590" y="237"/>
                      <a:pt x="575" y="275"/>
                      <a:pt x="546" y="303"/>
                    </a:cubicBezTo>
                    <a:cubicBezTo>
                      <a:pt x="542" y="308"/>
                      <a:pt x="539" y="314"/>
                      <a:pt x="539" y="320"/>
                    </a:cubicBezTo>
                    <a:cubicBezTo>
                      <a:pt x="539" y="326"/>
                      <a:pt x="542" y="332"/>
                      <a:pt x="546" y="336"/>
                    </a:cubicBezTo>
                    <a:cubicBezTo>
                      <a:pt x="550" y="340"/>
                      <a:pt x="556" y="343"/>
                      <a:pt x="562" y="343"/>
                    </a:cubicBezTo>
                    <a:cubicBezTo>
                      <a:pt x="569" y="343"/>
                      <a:pt x="575" y="340"/>
                      <a:pt x="580" y="336"/>
                    </a:cubicBezTo>
                    <a:cubicBezTo>
                      <a:pt x="617" y="299"/>
                      <a:pt x="637" y="250"/>
                      <a:pt x="637" y="197"/>
                    </a:cubicBezTo>
                    <a:cubicBezTo>
                      <a:pt x="637" y="88"/>
                      <a:pt x="548" y="0"/>
                      <a:pt x="440" y="0"/>
                    </a:cubicBezTo>
                    <a:cubicBezTo>
                      <a:pt x="331" y="0"/>
                      <a:pt x="242" y="88"/>
                      <a:pt x="242" y="197"/>
                    </a:cubicBezTo>
                    <a:cubicBezTo>
                      <a:pt x="242" y="249"/>
                      <a:pt x="262" y="298"/>
                      <a:pt x="299" y="335"/>
                    </a:cubicBezTo>
                    <a:cubicBezTo>
                      <a:pt x="308" y="344"/>
                      <a:pt x="323" y="344"/>
                      <a:pt x="332" y="335"/>
                    </a:cubicBezTo>
                    <a:close/>
                    <a:moveTo>
                      <a:pt x="676" y="855"/>
                    </a:moveTo>
                    <a:cubicBezTo>
                      <a:pt x="473" y="266"/>
                      <a:pt x="473" y="266"/>
                      <a:pt x="473" y="266"/>
                    </a:cubicBezTo>
                    <a:cubicBezTo>
                      <a:pt x="472" y="263"/>
                      <a:pt x="470" y="261"/>
                      <a:pt x="468" y="260"/>
                    </a:cubicBezTo>
                    <a:cubicBezTo>
                      <a:pt x="465" y="259"/>
                      <a:pt x="462" y="259"/>
                      <a:pt x="460" y="260"/>
                    </a:cubicBezTo>
                    <a:cubicBezTo>
                      <a:pt x="455" y="263"/>
                      <a:pt x="450" y="264"/>
                      <a:pt x="445" y="265"/>
                    </a:cubicBezTo>
                    <a:cubicBezTo>
                      <a:pt x="443" y="265"/>
                      <a:pt x="441" y="266"/>
                      <a:pt x="440" y="268"/>
                    </a:cubicBezTo>
                    <a:cubicBezTo>
                      <a:pt x="439" y="266"/>
                      <a:pt x="437" y="265"/>
                      <a:pt x="435" y="265"/>
                    </a:cubicBezTo>
                    <a:cubicBezTo>
                      <a:pt x="430" y="264"/>
                      <a:pt x="425" y="263"/>
                      <a:pt x="420" y="260"/>
                    </a:cubicBezTo>
                    <a:cubicBezTo>
                      <a:pt x="418" y="259"/>
                      <a:pt x="415" y="259"/>
                      <a:pt x="412" y="260"/>
                    </a:cubicBezTo>
                    <a:cubicBezTo>
                      <a:pt x="410" y="261"/>
                      <a:pt x="408" y="263"/>
                      <a:pt x="407" y="266"/>
                    </a:cubicBezTo>
                    <a:cubicBezTo>
                      <a:pt x="204" y="855"/>
                      <a:pt x="204" y="855"/>
                      <a:pt x="204" y="855"/>
                    </a:cubicBezTo>
                    <a:cubicBezTo>
                      <a:pt x="200" y="865"/>
                      <a:pt x="206" y="876"/>
                      <a:pt x="215" y="879"/>
                    </a:cubicBezTo>
                    <a:cubicBezTo>
                      <a:pt x="217" y="880"/>
                      <a:pt x="219" y="880"/>
                      <a:pt x="221" y="880"/>
                    </a:cubicBezTo>
                    <a:cubicBezTo>
                      <a:pt x="229" y="880"/>
                      <a:pt x="237" y="875"/>
                      <a:pt x="239" y="867"/>
                    </a:cubicBezTo>
                    <a:cubicBezTo>
                      <a:pt x="278" y="753"/>
                      <a:pt x="278" y="753"/>
                      <a:pt x="278" y="753"/>
                    </a:cubicBezTo>
                    <a:cubicBezTo>
                      <a:pt x="602" y="753"/>
                      <a:pt x="602" y="753"/>
                      <a:pt x="602" y="753"/>
                    </a:cubicBezTo>
                    <a:cubicBezTo>
                      <a:pt x="641" y="867"/>
                      <a:pt x="641" y="867"/>
                      <a:pt x="641" y="867"/>
                    </a:cubicBezTo>
                    <a:cubicBezTo>
                      <a:pt x="643" y="875"/>
                      <a:pt x="650" y="880"/>
                      <a:pt x="659" y="880"/>
                    </a:cubicBezTo>
                    <a:cubicBezTo>
                      <a:pt x="660" y="880"/>
                      <a:pt x="662" y="880"/>
                      <a:pt x="665" y="879"/>
                    </a:cubicBezTo>
                    <a:cubicBezTo>
                      <a:pt x="675" y="875"/>
                      <a:pt x="680" y="865"/>
                      <a:pt x="676" y="855"/>
                    </a:cubicBezTo>
                    <a:cubicBezTo>
                      <a:pt x="676" y="855"/>
                      <a:pt x="676" y="855"/>
                      <a:pt x="676" y="855"/>
                    </a:cubicBezTo>
                    <a:close/>
                    <a:moveTo>
                      <a:pt x="538" y="569"/>
                    </a:moveTo>
                    <a:cubicBezTo>
                      <a:pt x="477" y="533"/>
                      <a:pt x="477" y="533"/>
                      <a:pt x="477" y="533"/>
                    </a:cubicBezTo>
                    <a:cubicBezTo>
                      <a:pt x="517" y="509"/>
                      <a:pt x="517" y="509"/>
                      <a:pt x="517" y="509"/>
                    </a:cubicBezTo>
                    <a:lnTo>
                      <a:pt x="538" y="569"/>
                    </a:lnTo>
                    <a:close/>
                    <a:moveTo>
                      <a:pt x="381" y="589"/>
                    </a:moveTo>
                    <a:cubicBezTo>
                      <a:pt x="440" y="554"/>
                      <a:pt x="440" y="554"/>
                      <a:pt x="440" y="554"/>
                    </a:cubicBezTo>
                    <a:cubicBezTo>
                      <a:pt x="499" y="589"/>
                      <a:pt x="499" y="589"/>
                      <a:pt x="499" y="589"/>
                    </a:cubicBezTo>
                    <a:lnTo>
                      <a:pt x="381" y="589"/>
                    </a:lnTo>
                    <a:close/>
                    <a:moveTo>
                      <a:pt x="474" y="626"/>
                    </a:moveTo>
                    <a:cubicBezTo>
                      <a:pt x="440" y="641"/>
                      <a:pt x="440" y="641"/>
                      <a:pt x="440" y="641"/>
                    </a:cubicBezTo>
                    <a:cubicBezTo>
                      <a:pt x="406" y="626"/>
                      <a:pt x="406" y="626"/>
                      <a:pt x="406" y="626"/>
                    </a:cubicBezTo>
                    <a:lnTo>
                      <a:pt x="474" y="626"/>
                    </a:lnTo>
                    <a:close/>
                    <a:moveTo>
                      <a:pt x="421" y="500"/>
                    </a:moveTo>
                    <a:cubicBezTo>
                      <a:pt x="459" y="500"/>
                      <a:pt x="459" y="500"/>
                      <a:pt x="459" y="500"/>
                    </a:cubicBezTo>
                    <a:cubicBezTo>
                      <a:pt x="440" y="511"/>
                      <a:pt x="440" y="511"/>
                      <a:pt x="440" y="511"/>
                    </a:cubicBezTo>
                    <a:lnTo>
                      <a:pt x="421" y="500"/>
                    </a:lnTo>
                    <a:close/>
                    <a:moveTo>
                      <a:pt x="440" y="285"/>
                    </a:moveTo>
                    <a:cubicBezTo>
                      <a:pt x="457" y="335"/>
                      <a:pt x="457" y="335"/>
                      <a:pt x="457" y="335"/>
                    </a:cubicBezTo>
                    <a:cubicBezTo>
                      <a:pt x="423" y="335"/>
                      <a:pt x="423" y="335"/>
                      <a:pt x="423" y="335"/>
                    </a:cubicBezTo>
                    <a:lnTo>
                      <a:pt x="440" y="285"/>
                    </a:lnTo>
                    <a:close/>
                    <a:moveTo>
                      <a:pt x="410" y="373"/>
                    </a:moveTo>
                    <a:cubicBezTo>
                      <a:pt x="470" y="373"/>
                      <a:pt x="470" y="373"/>
                      <a:pt x="470" y="373"/>
                    </a:cubicBezTo>
                    <a:cubicBezTo>
                      <a:pt x="501" y="462"/>
                      <a:pt x="501" y="462"/>
                      <a:pt x="501" y="462"/>
                    </a:cubicBezTo>
                    <a:cubicBezTo>
                      <a:pt x="379" y="462"/>
                      <a:pt x="379" y="462"/>
                      <a:pt x="379" y="462"/>
                    </a:cubicBezTo>
                    <a:lnTo>
                      <a:pt x="410" y="373"/>
                    </a:lnTo>
                    <a:close/>
                    <a:moveTo>
                      <a:pt x="363" y="509"/>
                    </a:moveTo>
                    <a:cubicBezTo>
                      <a:pt x="403" y="533"/>
                      <a:pt x="403" y="533"/>
                      <a:pt x="403" y="533"/>
                    </a:cubicBezTo>
                    <a:cubicBezTo>
                      <a:pt x="342" y="569"/>
                      <a:pt x="342" y="569"/>
                      <a:pt x="342" y="569"/>
                    </a:cubicBezTo>
                    <a:lnTo>
                      <a:pt x="363" y="509"/>
                    </a:lnTo>
                    <a:close/>
                    <a:moveTo>
                      <a:pt x="321" y="631"/>
                    </a:moveTo>
                    <a:cubicBezTo>
                      <a:pt x="391" y="661"/>
                      <a:pt x="391" y="661"/>
                      <a:pt x="391" y="661"/>
                    </a:cubicBezTo>
                    <a:cubicBezTo>
                      <a:pt x="297" y="701"/>
                      <a:pt x="297" y="701"/>
                      <a:pt x="297" y="701"/>
                    </a:cubicBezTo>
                    <a:lnTo>
                      <a:pt x="321" y="631"/>
                    </a:lnTo>
                    <a:close/>
                    <a:moveTo>
                      <a:pt x="358" y="716"/>
                    </a:moveTo>
                    <a:cubicBezTo>
                      <a:pt x="440" y="681"/>
                      <a:pt x="440" y="681"/>
                      <a:pt x="440" y="681"/>
                    </a:cubicBezTo>
                    <a:cubicBezTo>
                      <a:pt x="522" y="716"/>
                      <a:pt x="522" y="716"/>
                      <a:pt x="522" y="716"/>
                    </a:cubicBezTo>
                    <a:lnTo>
                      <a:pt x="358" y="716"/>
                    </a:lnTo>
                    <a:close/>
                    <a:moveTo>
                      <a:pt x="489" y="661"/>
                    </a:moveTo>
                    <a:cubicBezTo>
                      <a:pt x="559" y="631"/>
                      <a:pt x="559" y="631"/>
                      <a:pt x="559" y="631"/>
                    </a:cubicBezTo>
                    <a:cubicBezTo>
                      <a:pt x="583" y="701"/>
                      <a:pt x="583" y="701"/>
                      <a:pt x="583" y="701"/>
                    </a:cubicBezTo>
                    <a:lnTo>
                      <a:pt x="489" y="661"/>
                    </a:lnTo>
                    <a:close/>
                    <a:moveTo>
                      <a:pt x="202" y="668"/>
                    </a:moveTo>
                    <a:cubicBezTo>
                      <a:pt x="202" y="658"/>
                      <a:pt x="210" y="650"/>
                      <a:pt x="220" y="650"/>
                    </a:cubicBezTo>
                    <a:cubicBezTo>
                      <a:pt x="223" y="650"/>
                      <a:pt x="225" y="650"/>
                      <a:pt x="227" y="652"/>
                    </a:cubicBezTo>
                    <a:cubicBezTo>
                      <a:pt x="233" y="635"/>
                      <a:pt x="233" y="635"/>
                      <a:pt x="233" y="635"/>
                    </a:cubicBezTo>
                    <a:cubicBezTo>
                      <a:pt x="35" y="635"/>
                      <a:pt x="35" y="635"/>
                      <a:pt x="35" y="635"/>
                    </a:cubicBezTo>
                    <a:cubicBezTo>
                      <a:pt x="32" y="635"/>
                      <a:pt x="30" y="633"/>
                      <a:pt x="30" y="630"/>
                    </a:cubicBezTo>
                    <a:cubicBezTo>
                      <a:pt x="30" y="423"/>
                      <a:pt x="30" y="423"/>
                      <a:pt x="30" y="423"/>
                    </a:cubicBezTo>
                    <a:cubicBezTo>
                      <a:pt x="30" y="420"/>
                      <a:pt x="32" y="418"/>
                      <a:pt x="35" y="418"/>
                    </a:cubicBezTo>
                    <a:cubicBezTo>
                      <a:pt x="308" y="418"/>
                      <a:pt x="308" y="418"/>
                      <a:pt x="308" y="418"/>
                    </a:cubicBezTo>
                    <a:cubicBezTo>
                      <a:pt x="318" y="387"/>
                      <a:pt x="318" y="387"/>
                      <a:pt x="318" y="387"/>
                    </a:cubicBezTo>
                    <a:cubicBezTo>
                      <a:pt x="11" y="387"/>
                      <a:pt x="11" y="387"/>
                      <a:pt x="11" y="387"/>
                    </a:cubicBezTo>
                    <a:cubicBezTo>
                      <a:pt x="5" y="387"/>
                      <a:pt x="0" y="392"/>
                      <a:pt x="0" y="398"/>
                    </a:cubicBezTo>
                    <a:cubicBezTo>
                      <a:pt x="0" y="695"/>
                      <a:pt x="0" y="695"/>
                      <a:pt x="0" y="695"/>
                    </a:cubicBezTo>
                    <a:cubicBezTo>
                      <a:pt x="0" y="701"/>
                      <a:pt x="5" y="706"/>
                      <a:pt x="11" y="706"/>
                    </a:cubicBezTo>
                    <a:cubicBezTo>
                      <a:pt x="168" y="706"/>
                      <a:pt x="168" y="706"/>
                      <a:pt x="168" y="706"/>
                    </a:cubicBezTo>
                    <a:cubicBezTo>
                      <a:pt x="168" y="749"/>
                      <a:pt x="168" y="749"/>
                      <a:pt x="168" y="749"/>
                    </a:cubicBezTo>
                    <a:cubicBezTo>
                      <a:pt x="138" y="749"/>
                      <a:pt x="138" y="749"/>
                      <a:pt x="138" y="749"/>
                    </a:cubicBezTo>
                    <a:cubicBezTo>
                      <a:pt x="132" y="749"/>
                      <a:pt x="127" y="753"/>
                      <a:pt x="127" y="760"/>
                    </a:cubicBezTo>
                    <a:cubicBezTo>
                      <a:pt x="127" y="766"/>
                      <a:pt x="132" y="771"/>
                      <a:pt x="138" y="771"/>
                    </a:cubicBezTo>
                    <a:cubicBezTo>
                      <a:pt x="186" y="771"/>
                      <a:pt x="186" y="771"/>
                      <a:pt x="186" y="771"/>
                    </a:cubicBezTo>
                    <a:cubicBezTo>
                      <a:pt x="216" y="685"/>
                      <a:pt x="216" y="685"/>
                      <a:pt x="216" y="685"/>
                    </a:cubicBezTo>
                    <a:cubicBezTo>
                      <a:pt x="208" y="683"/>
                      <a:pt x="202" y="676"/>
                      <a:pt x="202" y="668"/>
                    </a:cubicBezTo>
                    <a:close/>
                    <a:moveTo>
                      <a:pt x="850" y="357"/>
                    </a:moveTo>
                    <a:cubicBezTo>
                      <a:pt x="628" y="357"/>
                      <a:pt x="628" y="357"/>
                      <a:pt x="628" y="357"/>
                    </a:cubicBezTo>
                    <a:cubicBezTo>
                      <a:pt x="622" y="357"/>
                      <a:pt x="617" y="362"/>
                      <a:pt x="617" y="368"/>
                    </a:cubicBezTo>
                    <a:cubicBezTo>
                      <a:pt x="617" y="549"/>
                      <a:pt x="617" y="549"/>
                      <a:pt x="617" y="549"/>
                    </a:cubicBezTo>
                    <a:cubicBezTo>
                      <a:pt x="649" y="640"/>
                      <a:pt x="649" y="640"/>
                      <a:pt x="649" y="640"/>
                    </a:cubicBezTo>
                    <a:cubicBezTo>
                      <a:pt x="649" y="393"/>
                      <a:pt x="649" y="393"/>
                      <a:pt x="649" y="393"/>
                    </a:cubicBezTo>
                    <a:cubicBezTo>
                      <a:pt x="649" y="390"/>
                      <a:pt x="651" y="388"/>
                      <a:pt x="654" y="388"/>
                    </a:cubicBezTo>
                    <a:cubicBezTo>
                      <a:pt x="827" y="388"/>
                      <a:pt x="827" y="388"/>
                      <a:pt x="827" y="388"/>
                    </a:cubicBezTo>
                    <a:cubicBezTo>
                      <a:pt x="830" y="388"/>
                      <a:pt x="832" y="390"/>
                      <a:pt x="832" y="393"/>
                    </a:cubicBezTo>
                    <a:cubicBezTo>
                      <a:pt x="832" y="685"/>
                      <a:pt x="832" y="685"/>
                      <a:pt x="832" y="685"/>
                    </a:cubicBezTo>
                    <a:cubicBezTo>
                      <a:pt x="832" y="687"/>
                      <a:pt x="830" y="690"/>
                      <a:pt x="827" y="690"/>
                    </a:cubicBezTo>
                    <a:cubicBezTo>
                      <a:pt x="666" y="690"/>
                      <a:pt x="666" y="690"/>
                      <a:pt x="666" y="690"/>
                    </a:cubicBezTo>
                    <a:cubicBezTo>
                      <a:pt x="703" y="798"/>
                      <a:pt x="703" y="798"/>
                      <a:pt x="703" y="798"/>
                    </a:cubicBezTo>
                    <a:cubicBezTo>
                      <a:pt x="850" y="798"/>
                      <a:pt x="850" y="798"/>
                      <a:pt x="850" y="798"/>
                    </a:cubicBezTo>
                    <a:cubicBezTo>
                      <a:pt x="856" y="798"/>
                      <a:pt x="861" y="793"/>
                      <a:pt x="861" y="787"/>
                    </a:cubicBezTo>
                    <a:cubicBezTo>
                      <a:pt x="861" y="368"/>
                      <a:pt x="861" y="368"/>
                      <a:pt x="861" y="368"/>
                    </a:cubicBezTo>
                    <a:cubicBezTo>
                      <a:pt x="861" y="362"/>
                      <a:pt x="856" y="357"/>
                      <a:pt x="850" y="357"/>
                    </a:cubicBezTo>
                    <a:close/>
                    <a:moveTo>
                      <a:pt x="739" y="766"/>
                    </a:moveTo>
                    <a:cubicBezTo>
                      <a:pt x="727" y="766"/>
                      <a:pt x="717" y="756"/>
                      <a:pt x="717" y="744"/>
                    </a:cubicBezTo>
                    <a:cubicBezTo>
                      <a:pt x="717" y="731"/>
                      <a:pt x="727" y="721"/>
                      <a:pt x="739" y="721"/>
                    </a:cubicBezTo>
                    <a:cubicBezTo>
                      <a:pt x="752" y="721"/>
                      <a:pt x="762" y="731"/>
                      <a:pt x="762" y="744"/>
                    </a:cubicBezTo>
                    <a:cubicBezTo>
                      <a:pt x="762" y="756"/>
                      <a:pt x="752" y="766"/>
                      <a:pt x="739" y="76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grpSp>
      <p:grpSp>
        <p:nvGrpSpPr>
          <p:cNvPr id="86" name="Group 85">
            <a:extLst>
              <a:ext uri="{FF2B5EF4-FFF2-40B4-BE49-F238E27FC236}">
                <a16:creationId xmlns:a16="http://schemas.microsoft.com/office/drawing/2014/main" id="{4EB44C54-D09A-49EA-8ADE-C1506DA62220}"/>
              </a:ext>
            </a:extLst>
          </p:cNvPr>
          <p:cNvGrpSpPr/>
          <p:nvPr/>
        </p:nvGrpSpPr>
        <p:grpSpPr>
          <a:xfrm>
            <a:off x="2761603" y="2307284"/>
            <a:ext cx="1417584" cy="1417584"/>
            <a:chOff x="12755250" y="1733430"/>
            <a:chExt cx="1417584" cy="1417584"/>
          </a:xfrm>
        </p:grpSpPr>
        <p:sp>
          <p:nvSpPr>
            <p:cNvPr id="87" name="Oval 86">
              <a:extLst>
                <a:ext uri="{FF2B5EF4-FFF2-40B4-BE49-F238E27FC236}">
                  <a16:creationId xmlns:a16="http://schemas.microsoft.com/office/drawing/2014/main" id="{91A8B5A6-1845-403E-B2AD-883143303711}"/>
                </a:ext>
              </a:extLst>
            </p:cNvPr>
            <p:cNvSpPr/>
            <p:nvPr/>
          </p:nvSpPr>
          <p:spPr>
            <a:xfrm>
              <a:off x="12755250" y="1733430"/>
              <a:ext cx="1417584" cy="1417584"/>
            </a:xfrm>
            <a:prstGeom prst="ellipse">
              <a:avLst/>
            </a:prstGeom>
            <a:solidFill>
              <a:srgbClr val="245795"/>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nvGrpSpPr>
            <p:cNvPr id="88" name="Group 87">
              <a:extLst>
                <a:ext uri="{FF2B5EF4-FFF2-40B4-BE49-F238E27FC236}">
                  <a16:creationId xmlns:a16="http://schemas.microsoft.com/office/drawing/2014/main" id="{57299126-C9B3-4F20-AC3C-7EE15F655076}"/>
                </a:ext>
              </a:extLst>
            </p:cNvPr>
            <p:cNvGrpSpPr>
              <a:grpSpLocks noChangeAspect="1"/>
            </p:cNvGrpSpPr>
            <p:nvPr/>
          </p:nvGrpSpPr>
          <p:grpSpPr>
            <a:xfrm>
              <a:off x="13013023" y="1991203"/>
              <a:ext cx="902038" cy="902038"/>
              <a:chOff x="5867400" y="3200400"/>
              <a:chExt cx="457200" cy="457200"/>
            </a:xfrm>
          </p:grpSpPr>
          <p:sp>
            <p:nvSpPr>
              <p:cNvPr id="89" name="AutoShape 7">
                <a:extLst>
                  <a:ext uri="{FF2B5EF4-FFF2-40B4-BE49-F238E27FC236}">
                    <a16:creationId xmlns:a16="http://schemas.microsoft.com/office/drawing/2014/main" id="{27AB1FC0-9F26-4359-B1E8-4538D40CBEB0}"/>
                  </a:ext>
                </a:extLst>
              </p:cNvPr>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90" name="Freeform 9">
                <a:extLst>
                  <a:ext uri="{FF2B5EF4-FFF2-40B4-BE49-F238E27FC236}">
                    <a16:creationId xmlns:a16="http://schemas.microsoft.com/office/drawing/2014/main" id="{A180E65E-BF45-4FED-9CEA-E23285708206}"/>
                  </a:ext>
                </a:extLst>
              </p:cNvPr>
              <p:cNvSpPr>
                <a:spLocks/>
              </p:cNvSpPr>
              <p:nvPr/>
            </p:nvSpPr>
            <p:spPr bwMode="auto">
              <a:xfrm>
                <a:off x="5889625" y="3271838"/>
                <a:ext cx="407988" cy="314325"/>
              </a:xfrm>
              <a:custGeom>
                <a:avLst/>
                <a:gdLst>
                  <a:gd name="connsiteX0" fmla="*/ 201160 w 407988"/>
                  <a:gd name="connsiteY0" fmla="*/ 231775 h 314325"/>
                  <a:gd name="connsiteX1" fmla="*/ 208870 w 407988"/>
                  <a:gd name="connsiteY1" fmla="*/ 233583 h 314325"/>
                  <a:gd name="connsiteX2" fmla="*/ 216581 w 407988"/>
                  <a:gd name="connsiteY2" fmla="*/ 256635 h 314325"/>
                  <a:gd name="connsiteX3" fmla="*/ 202067 w 407988"/>
                  <a:gd name="connsiteY3" fmla="*/ 286467 h 314325"/>
                  <a:gd name="connsiteX4" fmla="*/ 199799 w 407988"/>
                  <a:gd name="connsiteY4" fmla="*/ 290987 h 314325"/>
                  <a:gd name="connsiteX5" fmla="*/ 197985 w 407988"/>
                  <a:gd name="connsiteY5" fmla="*/ 294151 h 314325"/>
                  <a:gd name="connsiteX6" fmla="*/ 197531 w 407988"/>
                  <a:gd name="connsiteY6" fmla="*/ 295055 h 314325"/>
                  <a:gd name="connsiteX7" fmla="*/ 193449 w 407988"/>
                  <a:gd name="connsiteY7" fmla="*/ 296863 h 314325"/>
                  <a:gd name="connsiteX8" fmla="*/ 191635 w 407988"/>
                  <a:gd name="connsiteY8" fmla="*/ 296411 h 314325"/>
                  <a:gd name="connsiteX9" fmla="*/ 169410 w 407988"/>
                  <a:gd name="connsiteY9" fmla="*/ 285563 h 314325"/>
                  <a:gd name="connsiteX10" fmla="*/ 166688 w 407988"/>
                  <a:gd name="connsiteY10" fmla="*/ 281495 h 314325"/>
                  <a:gd name="connsiteX11" fmla="*/ 171678 w 407988"/>
                  <a:gd name="connsiteY11" fmla="*/ 276975 h 314325"/>
                  <a:gd name="connsiteX12" fmla="*/ 172585 w 407988"/>
                  <a:gd name="connsiteY12" fmla="*/ 274715 h 314325"/>
                  <a:gd name="connsiteX13" fmla="*/ 173945 w 407988"/>
                  <a:gd name="connsiteY13" fmla="*/ 272455 h 314325"/>
                  <a:gd name="connsiteX14" fmla="*/ 176213 w 407988"/>
                  <a:gd name="connsiteY14" fmla="*/ 267935 h 314325"/>
                  <a:gd name="connsiteX15" fmla="*/ 192995 w 407988"/>
                  <a:gd name="connsiteY15" fmla="*/ 234035 h 314325"/>
                  <a:gd name="connsiteX16" fmla="*/ 201160 w 407988"/>
                  <a:gd name="connsiteY16" fmla="*/ 231775 h 314325"/>
                  <a:gd name="connsiteX17" fmla="*/ 173956 w 407988"/>
                  <a:gd name="connsiteY17" fmla="*/ 193675 h 314325"/>
                  <a:gd name="connsiteX18" fmla="*/ 181752 w 407988"/>
                  <a:gd name="connsiteY18" fmla="*/ 195489 h 314325"/>
                  <a:gd name="connsiteX19" fmla="*/ 189549 w 407988"/>
                  <a:gd name="connsiteY19" fmla="*/ 218168 h 314325"/>
                  <a:gd name="connsiteX20" fmla="*/ 185421 w 407988"/>
                  <a:gd name="connsiteY20" fmla="*/ 226332 h 314325"/>
                  <a:gd name="connsiteX21" fmla="*/ 167994 w 407988"/>
                  <a:gd name="connsiteY21" fmla="*/ 261711 h 314325"/>
                  <a:gd name="connsiteX22" fmla="*/ 165701 w 407988"/>
                  <a:gd name="connsiteY22" fmla="*/ 266247 h 314325"/>
                  <a:gd name="connsiteX23" fmla="*/ 163866 w 407988"/>
                  <a:gd name="connsiteY23" fmla="*/ 270329 h 314325"/>
                  <a:gd name="connsiteX24" fmla="*/ 163408 w 407988"/>
                  <a:gd name="connsiteY24" fmla="*/ 270782 h 314325"/>
                  <a:gd name="connsiteX25" fmla="*/ 159280 w 407988"/>
                  <a:gd name="connsiteY25" fmla="*/ 273050 h 314325"/>
                  <a:gd name="connsiteX26" fmla="*/ 158822 w 407988"/>
                  <a:gd name="connsiteY26" fmla="*/ 273050 h 314325"/>
                  <a:gd name="connsiteX27" fmla="*/ 156987 w 407988"/>
                  <a:gd name="connsiteY27" fmla="*/ 272597 h 314325"/>
                  <a:gd name="connsiteX28" fmla="*/ 134974 w 407988"/>
                  <a:gd name="connsiteY28" fmla="*/ 261711 h 314325"/>
                  <a:gd name="connsiteX29" fmla="*/ 133139 w 407988"/>
                  <a:gd name="connsiteY29" fmla="*/ 259897 h 314325"/>
                  <a:gd name="connsiteX30" fmla="*/ 132680 w 407988"/>
                  <a:gd name="connsiteY30" fmla="*/ 254907 h 314325"/>
                  <a:gd name="connsiteX31" fmla="*/ 134974 w 407988"/>
                  <a:gd name="connsiteY31" fmla="*/ 250372 h 314325"/>
                  <a:gd name="connsiteX32" fmla="*/ 137267 w 407988"/>
                  <a:gd name="connsiteY32" fmla="*/ 245836 h 314325"/>
                  <a:gd name="connsiteX33" fmla="*/ 139560 w 407988"/>
                  <a:gd name="connsiteY33" fmla="*/ 241300 h 314325"/>
                  <a:gd name="connsiteX34" fmla="*/ 158363 w 407988"/>
                  <a:gd name="connsiteY34" fmla="*/ 203200 h 314325"/>
                  <a:gd name="connsiteX35" fmla="*/ 159280 w 407988"/>
                  <a:gd name="connsiteY35" fmla="*/ 201386 h 314325"/>
                  <a:gd name="connsiteX36" fmla="*/ 173956 w 407988"/>
                  <a:gd name="connsiteY36" fmla="*/ 193675 h 314325"/>
                  <a:gd name="connsiteX37" fmla="*/ 131631 w 407988"/>
                  <a:gd name="connsiteY37" fmla="*/ 184150 h 314325"/>
                  <a:gd name="connsiteX38" fmla="*/ 139503 w 407988"/>
                  <a:gd name="connsiteY38" fmla="*/ 185994 h 314325"/>
                  <a:gd name="connsiteX39" fmla="*/ 149226 w 407988"/>
                  <a:gd name="connsiteY39" fmla="*/ 198899 h 314325"/>
                  <a:gd name="connsiteX40" fmla="*/ 131168 w 407988"/>
                  <a:gd name="connsiteY40" fmla="*/ 235309 h 314325"/>
                  <a:gd name="connsiteX41" fmla="*/ 128853 w 407988"/>
                  <a:gd name="connsiteY41" fmla="*/ 239918 h 314325"/>
                  <a:gd name="connsiteX42" fmla="*/ 126538 w 407988"/>
                  <a:gd name="connsiteY42" fmla="*/ 244988 h 314325"/>
                  <a:gd name="connsiteX43" fmla="*/ 123297 w 407988"/>
                  <a:gd name="connsiteY43" fmla="*/ 251440 h 314325"/>
                  <a:gd name="connsiteX44" fmla="*/ 121908 w 407988"/>
                  <a:gd name="connsiteY44" fmla="*/ 255588 h 314325"/>
                  <a:gd name="connsiteX45" fmla="*/ 121445 w 407988"/>
                  <a:gd name="connsiteY45" fmla="*/ 255588 h 314325"/>
                  <a:gd name="connsiteX46" fmla="*/ 119593 w 407988"/>
                  <a:gd name="connsiteY46" fmla="*/ 255127 h 314325"/>
                  <a:gd name="connsiteX47" fmla="*/ 96904 w 407988"/>
                  <a:gd name="connsiteY47" fmla="*/ 244066 h 314325"/>
                  <a:gd name="connsiteX48" fmla="*/ 94589 w 407988"/>
                  <a:gd name="connsiteY48" fmla="*/ 237153 h 314325"/>
                  <a:gd name="connsiteX49" fmla="*/ 95052 w 407988"/>
                  <a:gd name="connsiteY49" fmla="*/ 236231 h 314325"/>
                  <a:gd name="connsiteX50" fmla="*/ 100146 w 407988"/>
                  <a:gd name="connsiteY50" fmla="*/ 226091 h 314325"/>
                  <a:gd name="connsiteX51" fmla="*/ 102461 w 407988"/>
                  <a:gd name="connsiteY51" fmla="*/ 221482 h 314325"/>
                  <a:gd name="connsiteX52" fmla="*/ 104776 w 407988"/>
                  <a:gd name="connsiteY52" fmla="*/ 216873 h 314325"/>
                  <a:gd name="connsiteX53" fmla="*/ 115888 w 407988"/>
                  <a:gd name="connsiteY53" fmla="*/ 193829 h 314325"/>
                  <a:gd name="connsiteX54" fmla="*/ 119593 w 407988"/>
                  <a:gd name="connsiteY54" fmla="*/ 188759 h 314325"/>
                  <a:gd name="connsiteX55" fmla="*/ 131631 w 407988"/>
                  <a:gd name="connsiteY55" fmla="*/ 184150 h 314325"/>
                  <a:gd name="connsiteX56" fmla="*/ 92914 w 407988"/>
                  <a:gd name="connsiteY56" fmla="*/ 169862 h 314325"/>
                  <a:gd name="connsiteX57" fmla="*/ 100103 w 407988"/>
                  <a:gd name="connsiteY57" fmla="*/ 171234 h 314325"/>
                  <a:gd name="connsiteX58" fmla="*/ 109538 w 407988"/>
                  <a:gd name="connsiteY58" fmla="*/ 184950 h 314325"/>
                  <a:gd name="connsiteX59" fmla="*/ 107292 w 407988"/>
                  <a:gd name="connsiteY59" fmla="*/ 189065 h 314325"/>
                  <a:gd name="connsiteX60" fmla="*/ 96958 w 407988"/>
                  <a:gd name="connsiteY60" fmla="*/ 210096 h 314325"/>
                  <a:gd name="connsiteX61" fmla="*/ 94712 w 407988"/>
                  <a:gd name="connsiteY61" fmla="*/ 215125 h 314325"/>
                  <a:gd name="connsiteX62" fmla="*/ 92465 w 407988"/>
                  <a:gd name="connsiteY62" fmla="*/ 219697 h 314325"/>
                  <a:gd name="connsiteX63" fmla="*/ 88871 w 407988"/>
                  <a:gd name="connsiteY63" fmla="*/ 227012 h 314325"/>
                  <a:gd name="connsiteX64" fmla="*/ 87074 w 407988"/>
                  <a:gd name="connsiteY64" fmla="*/ 226555 h 314325"/>
                  <a:gd name="connsiteX65" fmla="*/ 65508 w 407988"/>
                  <a:gd name="connsiteY65" fmla="*/ 215582 h 314325"/>
                  <a:gd name="connsiteX66" fmla="*/ 63261 w 407988"/>
                  <a:gd name="connsiteY66" fmla="*/ 209181 h 314325"/>
                  <a:gd name="connsiteX67" fmla="*/ 67305 w 407988"/>
                  <a:gd name="connsiteY67" fmla="*/ 200952 h 314325"/>
                  <a:gd name="connsiteX68" fmla="*/ 69551 w 407988"/>
                  <a:gd name="connsiteY68" fmla="*/ 196380 h 314325"/>
                  <a:gd name="connsiteX69" fmla="*/ 71348 w 407988"/>
                  <a:gd name="connsiteY69" fmla="*/ 191808 h 314325"/>
                  <a:gd name="connsiteX70" fmla="*/ 77638 w 407988"/>
                  <a:gd name="connsiteY70" fmla="*/ 179463 h 314325"/>
                  <a:gd name="connsiteX71" fmla="*/ 92914 w 407988"/>
                  <a:gd name="connsiteY71" fmla="*/ 169862 h 314325"/>
                  <a:gd name="connsiteX72" fmla="*/ 196202 w 407988"/>
                  <a:gd name="connsiteY72" fmla="*/ 3175 h 314325"/>
                  <a:gd name="connsiteX73" fmla="*/ 230125 w 407988"/>
                  <a:gd name="connsiteY73" fmla="*/ 10979 h 314325"/>
                  <a:gd name="connsiteX74" fmla="*/ 332350 w 407988"/>
                  <a:gd name="connsiteY74" fmla="*/ 53210 h 314325"/>
                  <a:gd name="connsiteX75" fmla="*/ 334642 w 407988"/>
                  <a:gd name="connsiteY75" fmla="*/ 53669 h 314325"/>
                  <a:gd name="connsiteX76" fmla="*/ 398820 w 407988"/>
                  <a:gd name="connsiteY76" fmla="*/ 18782 h 314325"/>
                  <a:gd name="connsiteX77" fmla="*/ 402029 w 407988"/>
                  <a:gd name="connsiteY77" fmla="*/ 17864 h 314325"/>
                  <a:gd name="connsiteX78" fmla="*/ 407988 w 407988"/>
                  <a:gd name="connsiteY78" fmla="*/ 23373 h 314325"/>
                  <a:gd name="connsiteX79" fmla="*/ 407988 w 407988"/>
                  <a:gd name="connsiteY79" fmla="*/ 141804 h 314325"/>
                  <a:gd name="connsiteX80" fmla="*/ 406155 w 407988"/>
                  <a:gd name="connsiteY80" fmla="*/ 144558 h 314325"/>
                  <a:gd name="connsiteX81" fmla="*/ 363522 w 407988"/>
                  <a:gd name="connsiteY81" fmla="*/ 155575 h 314325"/>
                  <a:gd name="connsiteX82" fmla="*/ 362606 w 407988"/>
                  <a:gd name="connsiteY82" fmla="*/ 155575 h 314325"/>
                  <a:gd name="connsiteX83" fmla="*/ 360772 w 407988"/>
                  <a:gd name="connsiteY83" fmla="*/ 155116 h 314325"/>
                  <a:gd name="connsiteX84" fmla="*/ 246169 w 407988"/>
                  <a:gd name="connsiteY84" fmla="*/ 85802 h 314325"/>
                  <a:gd name="connsiteX85" fmla="*/ 235167 w 407988"/>
                  <a:gd name="connsiteY85" fmla="*/ 79834 h 314325"/>
                  <a:gd name="connsiteX86" fmla="*/ 190243 w 407988"/>
                  <a:gd name="connsiteY86" fmla="*/ 65145 h 314325"/>
                  <a:gd name="connsiteX87" fmla="*/ 180158 w 407988"/>
                  <a:gd name="connsiteY87" fmla="*/ 64227 h 314325"/>
                  <a:gd name="connsiteX88" fmla="*/ 176491 w 407988"/>
                  <a:gd name="connsiteY88" fmla="*/ 64227 h 314325"/>
                  <a:gd name="connsiteX89" fmla="*/ 173740 w 407988"/>
                  <a:gd name="connsiteY89" fmla="*/ 64686 h 314325"/>
                  <a:gd name="connsiteX90" fmla="*/ 170990 w 407988"/>
                  <a:gd name="connsiteY90" fmla="*/ 65145 h 314325"/>
                  <a:gd name="connsiteX91" fmla="*/ 148069 w 407988"/>
                  <a:gd name="connsiteY91" fmla="*/ 73867 h 314325"/>
                  <a:gd name="connsiteX92" fmla="*/ 108646 w 407988"/>
                  <a:gd name="connsiteY92" fmla="*/ 90851 h 314325"/>
                  <a:gd name="connsiteX93" fmla="*/ 99019 w 407988"/>
                  <a:gd name="connsiteY93" fmla="*/ 88556 h 314325"/>
                  <a:gd name="connsiteX94" fmla="*/ 94435 w 407988"/>
                  <a:gd name="connsiteY94" fmla="*/ 61014 h 314325"/>
                  <a:gd name="connsiteX95" fmla="*/ 112313 w 407988"/>
                  <a:gd name="connsiteY95" fmla="*/ 44029 h 314325"/>
                  <a:gd name="connsiteX96" fmla="*/ 116439 w 407988"/>
                  <a:gd name="connsiteY96" fmla="*/ 39898 h 314325"/>
                  <a:gd name="connsiteX97" fmla="*/ 121023 w 407988"/>
                  <a:gd name="connsiteY97" fmla="*/ 36226 h 314325"/>
                  <a:gd name="connsiteX98" fmla="*/ 196202 w 407988"/>
                  <a:gd name="connsiteY98" fmla="*/ 3175 h 314325"/>
                  <a:gd name="connsiteX99" fmla="*/ 8694 w 407988"/>
                  <a:gd name="connsiteY99" fmla="*/ 0 h 314325"/>
                  <a:gd name="connsiteX100" fmla="*/ 14643 w 407988"/>
                  <a:gd name="connsiteY100" fmla="*/ 2291 h 314325"/>
                  <a:gd name="connsiteX101" fmla="*/ 37521 w 407988"/>
                  <a:gd name="connsiteY101" fmla="*/ 23368 h 314325"/>
                  <a:gd name="connsiteX102" fmla="*/ 37979 w 407988"/>
                  <a:gd name="connsiteY102" fmla="*/ 23827 h 314325"/>
                  <a:gd name="connsiteX103" fmla="*/ 78245 w 407988"/>
                  <a:gd name="connsiteY103" fmla="*/ 46278 h 314325"/>
                  <a:gd name="connsiteX104" fmla="*/ 85567 w 407988"/>
                  <a:gd name="connsiteY104" fmla="*/ 44445 h 314325"/>
                  <a:gd name="connsiteX105" fmla="*/ 87854 w 407988"/>
                  <a:gd name="connsiteY105" fmla="*/ 43529 h 314325"/>
                  <a:gd name="connsiteX106" fmla="*/ 99751 w 407988"/>
                  <a:gd name="connsiteY106" fmla="*/ 39405 h 314325"/>
                  <a:gd name="connsiteX107" fmla="*/ 101582 w 407988"/>
                  <a:gd name="connsiteY107" fmla="*/ 39864 h 314325"/>
                  <a:gd name="connsiteX108" fmla="*/ 87397 w 407988"/>
                  <a:gd name="connsiteY108" fmla="*/ 53151 h 314325"/>
                  <a:gd name="connsiteX109" fmla="*/ 79618 w 407988"/>
                  <a:gd name="connsiteY109" fmla="*/ 76978 h 314325"/>
                  <a:gd name="connsiteX110" fmla="*/ 94718 w 407988"/>
                  <a:gd name="connsiteY110" fmla="*/ 97138 h 314325"/>
                  <a:gd name="connsiteX111" fmla="*/ 108903 w 407988"/>
                  <a:gd name="connsiteY111" fmla="*/ 100346 h 314325"/>
                  <a:gd name="connsiteX112" fmla="*/ 145509 w 407988"/>
                  <a:gd name="connsiteY112" fmla="*/ 86600 h 314325"/>
                  <a:gd name="connsiteX113" fmla="*/ 152830 w 407988"/>
                  <a:gd name="connsiteY113" fmla="*/ 82476 h 314325"/>
                  <a:gd name="connsiteX114" fmla="*/ 173421 w 407988"/>
                  <a:gd name="connsiteY114" fmla="*/ 74228 h 314325"/>
                  <a:gd name="connsiteX115" fmla="*/ 177081 w 407988"/>
                  <a:gd name="connsiteY115" fmla="*/ 73770 h 314325"/>
                  <a:gd name="connsiteX116" fmla="*/ 180284 w 407988"/>
                  <a:gd name="connsiteY116" fmla="*/ 73770 h 314325"/>
                  <a:gd name="connsiteX117" fmla="*/ 230160 w 407988"/>
                  <a:gd name="connsiteY117" fmla="*/ 87974 h 314325"/>
                  <a:gd name="connsiteX118" fmla="*/ 373381 w 407988"/>
                  <a:gd name="connsiteY118" fmla="*/ 174574 h 314325"/>
                  <a:gd name="connsiteX119" fmla="*/ 381617 w 407988"/>
                  <a:gd name="connsiteY119" fmla="*/ 208481 h 314325"/>
                  <a:gd name="connsiteX120" fmla="*/ 360569 w 407988"/>
                  <a:gd name="connsiteY120" fmla="*/ 220394 h 314325"/>
                  <a:gd name="connsiteX121" fmla="*/ 347757 w 407988"/>
                  <a:gd name="connsiteY121" fmla="*/ 216729 h 314325"/>
                  <a:gd name="connsiteX122" fmla="*/ 339520 w 407988"/>
                  <a:gd name="connsiteY122" fmla="*/ 211688 h 314325"/>
                  <a:gd name="connsiteX123" fmla="*/ 346841 w 407988"/>
                  <a:gd name="connsiteY123" fmla="*/ 243762 h 314325"/>
                  <a:gd name="connsiteX124" fmla="*/ 327166 w 407988"/>
                  <a:gd name="connsiteY124" fmla="*/ 254301 h 314325"/>
                  <a:gd name="connsiteX125" fmla="*/ 315269 w 407988"/>
                  <a:gd name="connsiteY125" fmla="*/ 250635 h 314325"/>
                  <a:gd name="connsiteX126" fmla="*/ 300169 w 407988"/>
                  <a:gd name="connsiteY126" fmla="*/ 241013 h 314325"/>
                  <a:gd name="connsiteX127" fmla="*/ 307032 w 407988"/>
                  <a:gd name="connsiteY127" fmla="*/ 273545 h 314325"/>
                  <a:gd name="connsiteX128" fmla="*/ 287814 w 407988"/>
                  <a:gd name="connsiteY128" fmla="*/ 283626 h 314325"/>
                  <a:gd name="connsiteX129" fmla="*/ 275460 w 407988"/>
                  <a:gd name="connsiteY129" fmla="*/ 280418 h 314325"/>
                  <a:gd name="connsiteX130" fmla="*/ 263105 w 407988"/>
                  <a:gd name="connsiteY130" fmla="*/ 272171 h 314325"/>
                  <a:gd name="connsiteX131" fmla="*/ 269511 w 407988"/>
                  <a:gd name="connsiteY131" fmla="*/ 304245 h 314325"/>
                  <a:gd name="connsiteX132" fmla="*/ 250751 w 407988"/>
                  <a:gd name="connsiteY132" fmla="*/ 314325 h 314325"/>
                  <a:gd name="connsiteX133" fmla="*/ 239312 w 407988"/>
                  <a:gd name="connsiteY133" fmla="*/ 310660 h 314325"/>
                  <a:gd name="connsiteX134" fmla="*/ 214145 w 407988"/>
                  <a:gd name="connsiteY134" fmla="*/ 295539 h 314325"/>
                  <a:gd name="connsiteX135" fmla="*/ 210027 w 407988"/>
                  <a:gd name="connsiteY135" fmla="*/ 292790 h 314325"/>
                  <a:gd name="connsiteX136" fmla="*/ 225584 w 407988"/>
                  <a:gd name="connsiteY136" fmla="*/ 260716 h 314325"/>
                  <a:gd name="connsiteX137" fmla="*/ 213230 w 407988"/>
                  <a:gd name="connsiteY137" fmla="*/ 224060 h 314325"/>
                  <a:gd name="connsiteX138" fmla="*/ 200875 w 407988"/>
                  <a:gd name="connsiteY138" fmla="*/ 221311 h 314325"/>
                  <a:gd name="connsiteX139" fmla="*/ 198587 w 407988"/>
                  <a:gd name="connsiteY139" fmla="*/ 221311 h 314325"/>
                  <a:gd name="connsiteX140" fmla="*/ 199503 w 407988"/>
                  <a:gd name="connsiteY140" fmla="*/ 201608 h 314325"/>
                  <a:gd name="connsiteX141" fmla="*/ 185318 w 407988"/>
                  <a:gd name="connsiteY141" fmla="*/ 186029 h 314325"/>
                  <a:gd name="connsiteX142" fmla="*/ 173421 w 407988"/>
                  <a:gd name="connsiteY142" fmla="*/ 183280 h 314325"/>
                  <a:gd name="connsiteX143" fmla="*/ 156033 w 407988"/>
                  <a:gd name="connsiteY143" fmla="*/ 189237 h 314325"/>
                  <a:gd name="connsiteX144" fmla="*/ 143679 w 407988"/>
                  <a:gd name="connsiteY144" fmla="*/ 176865 h 314325"/>
                  <a:gd name="connsiteX145" fmla="*/ 131324 w 407988"/>
                  <a:gd name="connsiteY145" fmla="*/ 174116 h 314325"/>
                  <a:gd name="connsiteX146" fmla="*/ 118054 w 407988"/>
                  <a:gd name="connsiteY146" fmla="*/ 177782 h 314325"/>
                  <a:gd name="connsiteX147" fmla="*/ 104327 w 407988"/>
                  <a:gd name="connsiteY147" fmla="*/ 162661 h 314325"/>
                  <a:gd name="connsiteX148" fmla="*/ 92430 w 407988"/>
                  <a:gd name="connsiteY148" fmla="*/ 159912 h 314325"/>
                  <a:gd name="connsiteX149" fmla="*/ 67721 w 407988"/>
                  <a:gd name="connsiteY149" fmla="*/ 175032 h 314325"/>
                  <a:gd name="connsiteX150" fmla="*/ 62230 w 407988"/>
                  <a:gd name="connsiteY150" fmla="*/ 186029 h 314325"/>
                  <a:gd name="connsiteX151" fmla="*/ 61773 w 407988"/>
                  <a:gd name="connsiteY151" fmla="*/ 185571 h 314325"/>
                  <a:gd name="connsiteX152" fmla="*/ 3661 w 407988"/>
                  <a:gd name="connsiteY152" fmla="*/ 142500 h 314325"/>
                  <a:gd name="connsiteX153" fmla="*/ 0 w 407988"/>
                  <a:gd name="connsiteY153" fmla="*/ 135169 h 314325"/>
                  <a:gd name="connsiteX154" fmla="*/ 0 w 407988"/>
                  <a:gd name="connsiteY154" fmla="*/ 9164 h 314325"/>
                  <a:gd name="connsiteX155" fmla="*/ 3203 w 407988"/>
                  <a:gd name="connsiteY155" fmla="*/ 2291 h 314325"/>
                  <a:gd name="connsiteX156" fmla="*/ 8694 w 407988"/>
                  <a:gd name="connsiteY156"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07988" h="314325">
                    <a:moveTo>
                      <a:pt x="201160" y="231775"/>
                    </a:moveTo>
                    <a:cubicBezTo>
                      <a:pt x="203881" y="231775"/>
                      <a:pt x="206603" y="232227"/>
                      <a:pt x="208870" y="233583"/>
                    </a:cubicBezTo>
                    <a:cubicBezTo>
                      <a:pt x="217488" y="237651"/>
                      <a:pt x="220663" y="248047"/>
                      <a:pt x="216581" y="256635"/>
                    </a:cubicBezTo>
                    <a:cubicBezTo>
                      <a:pt x="216581" y="256635"/>
                      <a:pt x="216581" y="256635"/>
                      <a:pt x="202067" y="286467"/>
                    </a:cubicBezTo>
                    <a:cubicBezTo>
                      <a:pt x="202067" y="286467"/>
                      <a:pt x="202067" y="286467"/>
                      <a:pt x="199799" y="290987"/>
                    </a:cubicBezTo>
                    <a:cubicBezTo>
                      <a:pt x="199799" y="290987"/>
                      <a:pt x="199799" y="290987"/>
                      <a:pt x="197985" y="294151"/>
                    </a:cubicBezTo>
                    <a:cubicBezTo>
                      <a:pt x="197985" y="294603"/>
                      <a:pt x="197531" y="295055"/>
                      <a:pt x="197531" y="295055"/>
                    </a:cubicBezTo>
                    <a:cubicBezTo>
                      <a:pt x="196624" y="296411"/>
                      <a:pt x="195263" y="296863"/>
                      <a:pt x="193449" y="296863"/>
                    </a:cubicBezTo>
                    <a:cubicBezTo>
                      <a:pt x="192995" y="296863"/>
                      <a:pt x="192088" y="296863"/>
                      <a:pt x="191635" y="296411"/>
                    </a:cubicBezTo>
                    <a:cubicBezTo>
                      <a:pt x="191635" y="296411"/>
                      <a:pt x="191635" y="296411"/>
                      <a:pt x="169410" y="285563"/>
                    </a:cubicBezTo>
                    <a:cubicBezTo>
                      <a:pt x="167595" y="284659"/>
                      <a:pt x="166688" y="283303"/>
                      <a:pt x="166688" y="281495"/>
                    </a:cubicBezTo>
                    <a:cubicBezTo>
                      <a:pt x="168503" y="280139"/>
                      <a:pt x="170317" y="278783"/>
                      <a:pt x="171678" y="276975"/>
                    </a:cubicBezTo>
                    <a:cubicBezTo>
                      <a:pt x="172131" y="276071"/>
                      <a:pt x="172585" y="275619"/>
                      <a:pt x="172585" y="274715"/>
                    </a:cubicBezTo>
                    <a:cubicBezTo>
                      <a:pt x="172585" y="274715"/>
                      <a:pt x="172585" y="274715"/>
                      <a:pt x="173945" y="272455"/>
                    </a:cubicBezTo>
                    <a:cubicBezTo>
                      <a:pt x="173945" y="272455"/>
                      <a:pt x="173945" y="272455"/>
                      <a:pt x="176213" y="267935"/>
                    </a:cubicBezTo>
                    <a:cubicBezTo>
                      <a:pt x="176213" y="267935"/>
                      <a:pt x="176213" y="267935"/>
                      <a:pt x="192995" y="234035"/>
                    </a:cubicBezTo>
                    <a:cubicBezTo>
                      <a:pt x="195717" y="232679"/>
                      <a:pt x="198438" y="231775"/>
                      <a:pt x="201160" y="231775"/>
                    </a:cubicBezTo>
                    <a:close/>
                    <a:moveTo>
                      <a:pt x="173956" y="193675"/>
                    </a:moveTo>
                    <a:cubicBezTo>
                      <a:pt x="176707" y="193675"/>
                      <a:pt x="179001" y="194129"/>
                      <a:pt x="181752" y="195489"/>
                    </a:cubicBezTo>
                    <a:cubicBezTo>
                      <a:pt x="190007" y="199572"/>
                      <a:pt x="193676" y="210004"/>
                      <a:pt x="189549" y="218168"/>
                    </a:cubicBezTo>
                    <a:cubicBezTo>
                      <a:pt x="189549" y="218168"/>
                      <a:pt x="189549" y="218168"/>
                      <a:pt x="185421" y="226332"/>
                    </a:cubicBezTo>
                    <a:lnTo>
                      <a:pt x="167994" y="261711"/>
                    </a:lnTo>
                    <a:cubicBezTo>
                      <a:pt x="167994" y="261711"/>
                      <a:pt x="167994" y="261711"/>
                      <a:pt x="165701" y="266247"/>
                    </a:cubicBezTo>
                    <a:cubicBezTo>
                      <a:pt x="165701" y="266247"/>
                      <a:pt x="165701" y="266247"/>
                      <a:pt x="163866" y="270329"/>
                    </a:cubicBezTo>
                    <a:cubicBezTo>
                      <a:pt x="163866" y="270329"/>
                      <a:pt x="163408" y="270329"/>
                      <a:pt x="163408" y="270782"/>
                    </a:cubicBezTo>
                    <a:cubicBezTo>
                      <a:pt x="162490" y="272143"/>
                      <a:pt x="161115" y="273050"/>
                      <a:pt x="159280" y="273050"/>
                    </a:cubicBezTo>
                    <a:cubicBezTo>
                      <a:pt x="159280" y="273050"/>
                      <a:pt x="158822" y="273050"/>
                      <a:pt x="158822" y="273050"/>
                    </a:cubicBezTo>
                    <a:cubicBezTo>
                      <a:pt x="158363" y="273050"/>
                      <a:pt x="157446" y="272597"/>
                      <a:pt x="156987" y="272597"/>
                    </a:cubicBezTo>
                    <a:cubicBezTo>
                      <a:pt x="156987" y="272597"/>
                      <a:pt x="156987" y="272597"/>
                      <a:pt x="134974" y="261711"/>
                    </a:cubicBezTo>
                    <a:cubicBezTo>
                      <a:pt x="134056" y="261257"/>
                      <a:pt x="133598" y="260804"/>
                      <a:pt x="133139" y="259897"/>
                    </a:cubicBezTo>
                    <a:cubicBezTo>
                      <a:pt x="131763" y="258536"/>
                      <a:pt x="131763" y="256722"/>
                      <a:pt x="132680" y="254907"/>
                    </a:cubicBezTo>
                    <a:cubicBezTo>
                      <a:pt x="132680" y="254907"/>
                      <a:pt x="132680" y="254907"/>
                      <a:pt x="134974" y="250372"/>
                    </a:cubicBezTo>
                    <a:cubicBezTo>
                      <a:pt x="134974" y="250372"/>
                      <a:pt x="134974" y="250372"/>
                      <a:pt x="137267" y="245836"/>
                    </a:cubicBezTo>
                    <a:cubicBezTo>
                      <a:pt x="137267" y="245836"/>
                      <a:pt x="137267" y="245836"/>
                      <a:pt x="139560" y="241300"/>
                    </a:cubicBezTo>
                    <a:cubicBezTo>
                      <a:pt x="139560" y="241300"/>
                      <a:pt x="139560" y="241300"/>
                      <a:pt x="158363" y="203200"/>
                    </a:cubicBezTo>
                    <a:cubicBezTo>
                      <a:pt x="158822" y="202293"/>
                      <a:pt x="158822" y="201839"/>
                      <a:pt x="159280" y="201386"/>
                    </a:cubicBezTo>
                    <a:cubicBezTo>
                      <a:pt x="162490" y="196397"/>
                      <a:pt x="167994" y="193675"/>
                      <a:pt x="173956" y="193675"/>
                    </a:cubicBezTo>
                    <a:close/>
                    <a:moveTo>
                      <a:pt x="131631" y="184150"/>
                    </a:moveTo>
                    <a:cubicBezTo>
                      <a:pt x="134409" y="184150"/>
                      <a:pt x="137188" y="184611"/>
                      <a:pt x="139503" y="185994"/>
                    </a:cubicBezTo>
                    <a:cubicBezTo>
                      <a:pt x="145059" y="188298"/>
                      <a:pt x="148300" y="193368"/>
                      <a:pt x="149226" y="198899"/>
                    </a:cubicBezTo>
                    <a:cubicBezTo>
                      <a:pt x="149226" y="198899"/>
                      <a:pt x="149226" y="198899"/>
                      <a:pt x="131168" y="235309"/>
                    </a:cubicBezTo>
                    <a:cubicBezTo>
                      <a:pt x="131168" y="235309"/>
                      <a:pt x="131168" y="235309"/>
                      <a:pt x="128853" y="239918"/>
                    </a:cubicBezTo>
                    <a:cubicBezTo>
                      <a:pt x="128853" y="239918"/>
                      <a:pt x="128853" y="239918"/>
                      <a:pt x="126538" y="244988"/>
                    </a:cubicBezTo>
                    <a:cubicBezTo>
                      <a:pt x="126538" y="244988"/>
                      <a:pt x="126538" y="244988"/>
                      <a:pt x="123297" y="251440"/>
                    </a:cubicBezTo>
                    <a:cubicBezTo>
                      <a:pt x="122834" y="252362"/>
                      <a:pt x="122371" y="254205"/>
                      <a:pt x="121908" y="255588"/>
                    </a:cubicBezTo>
                    <a:cubicBezTo>
                      <a:pt x="121908" y="255588"/>
                      <a:pt x="121908" y="255588"/>
                      <a:pt x="121445" y="255588"/>
                    </a:cubicBezTo>
                    <a:cubicBezTo>
                      <a:pt x="120982" y="255588"/>
                      <a:pt x="120056" y="255127"/>
                      <a:pt x="119593" y="255127"/>
                    </a:cubicBezTo>
                    <a:cubicBezTo>
                      <a:pt x="119593" y="255127"/>
                      <a:pt x="119593" y="255127"/>
                      <a:pt x="96904" y="244066"/>
                    </a:cubicBezTo>
                    <a:cubicBezTo>
                      <a:pt x="94589" y="242683"/>
                      <a:pt x="93663" y="239918"/>
                      <a:pt x="94589" y="237153"/>
                    </a:cubicBezTo>
                    <a:cubicBezTo>
                      <a:pt x="94589" y="237153"/>
                      <a:pt x="94589" y="237153"/>
                      <a:pt x="95052" y="236231"/>
                    </a:cubicBezTo>
                    <a:cubicBezTo>
                      <a:pt x="95052" y="236231"/>
                      <a:pt x="95052" y="236231"/>
                      <a:pt x="100146" y="226091"/>
                    </a:cubicBezTo>
                    <a:cubicBezTo>
                      <a:pt x="100146" y="226091"/>
                      <a:pt x="100146" y="226091"/>
                      <a:pt x="102461" y="221482"/>
                    </a:cubicBezTo>
                    <a:cubicBezTo>
                      <a:pt x="102461" y="221482"/>
                      <a:pt x="102461" y="221482"/>
                      <a:pt x="104776" y="216873"/>
                    </a:cubicBezTo>
                    <a:cubicBezTo>
                      <a:pt x="104776" y="216873"/>
                      <a:pt x="104776" y="216873"/>
                      <a:pt x="115888" y="193829"/>
                    </a:cubicBezTo>
                    <a:cubicBezTo>
                      <a:pt x="117278" y="191985"/>
                      <a:pt x="118204" y="190142"/>
                      <a:pt x="119593" y="188759"/>
                    </a:cubicBezTo>
                    <a:cubicBezTo>
                      <a:pt x="123297" y="185994"/>
                      <a:pt x="127464" y="184150"/>
                      <a:pt x="131631" y="184150"/>
                    </a:cubicBezTo>
                    <a:close/>
                    <a:moveTo>
                      <a:pt x="92914" y="169862"/>
                    </a:moveTo>
                    <a:cubicBezTo>
                      <a:pt x="95161" y="169862"/>
                      <a:pt x="97857" y="170319"/>
                      <a:pt x="100103" y="171234"/>
                    </a:cubicBezTo>
                    <a:cubicBezTo>
                      <a:pt x="105495" y="173977"/>
                      <a:pt x="109089" y="179463"/>
                      <a:pt x="109538" y="184950"/>
                    </a:cubicBezTo>
                    <a:cubicBezTo>
                      <a:pt x="108640" y="186321"/>
                      <a:pt x="107741" y="187693"/>
                      <a:pt x="107292" y="189065"/>
                    </a:cubicBezTo>
                    <a:cubicBezTo>
                      <a:pt x="107292" y="189065"/>
                      <a:pt x="107292" y="189065"/>
                      <a:pt x="96958" y="210096"/>
                    </a:cubicBezTo>
                    <a:lnTo>
                      <a:pt x="94712" y="215125"/>
                    </a:lnTo>
                    <a:cubicBezTo>
                      <a:pt x="94712" y="215125"/>
                      <a:pt x="94712" y="215125"/>
                      <a:pt x="92465" y="219697"/>
                    </a:cubicBezTo>
                    <a:cubicBezTo>
                      <a:pt x="92465" y="219697"/>
                      <a:pt x="92465" y="219697"/>
                      <a:pt x="88871" y="227012"/>
                    </a:cubicBezTo>
                    <a:cubicBezTo>
                      <a:pt x="88422" y="227012"/>
                      <a:pt x="87523" y="227012"/>
                      <a:pt x="87074" y="226555"/>
                    </a:cubicBezTo>
                    <a:cubicBezTo>
                      <a:pt x="87074" y="226555"/>
                      <a:pt x="87074" y="226555"/>
                      <a:pt x="65508" y="215582"/>
                    </a:cubicBezTo>
                    <a:cubicBezTo>
                      <a:pt x="62812" y="214668"/>
                      <a:pt x="61913" y="211467"/>
                      <a:pt x="63261" y="209181"/>
                    </a:cubicBezTo>
                    <a:cubicBezTo>
                      <a:pt x="63261" y="209181"/>
                      <a:pt x="63261" y="209181"/>
                      <a:pt x="67305" y="200952"/>
                    </a:cubicBezTo>
                    <a:cubicBezTo>
                      <a:pt x="67305" y="200952"/>
                      <a:pt x="67305" y="200952"/>
                      <a:pt x="69551" y="196380"/>
                    </a:cubicBezTo>
                    <a:cubicBezTo>
                      <a:pt x="69551" y="196380"/>
                      <a:pt x="69551" y="196380"/>
                      <a:pt x="71348" y="191808"/>
                    </a:cubicBezTo>
                    <a:cubicBezTo>
                      <a:pt x="71348" y="191808"/>
                      <a:pt x="71348" y="191808"/>
                      <a:pt x="77638" y="179463"/>
                    </a:cubicBezTo>
                    <a:cubicBezTo>
                      <a:pt x="80334" y="173063"/>
                      <a:pt x="86624" y="169862"/>
                      <a:pt x="92914" y="169862"/>
                    </a:cubicBezTo>
                    <a:close/>
                    <a:moveTo>
                      <a:pt x="196202" y="3175"/>
                    </a:moveTo>
                    <a:cubicBezTo>
                      <a:pt x="212247" y="3175"/>
                      <a:pt x="223249" y="8684"/>
                      <a:pt x="230125" y="10979"/>
                    </a:cubicBezTo>
                    <a:cubicBezTo>
                      <a:pt x="254421" y="17864"/>
                      <a:pt x="314472" y="49079"/>
                      <a:pt x="332350" y="53210"/>
                    </a:cubicBezTo>
                    <a:cubicBezTo>
                      <a:pt x="332809" y="53669"/>
                      <a:pt x="333726" y="53669"/>
                      <a:pt x="334642" y="53669"/>
                    </a:cubicBezTo>
                    <a:cubicBezTo>
                      <a:pt x="349770" y="53669"/>
                      <a:pt x="382317" y="30717"/>
                      <a:pt x="398820" y="18782"/>
                    </a:cubicBezTo>
                    <a:cubicBezTo>
                      <a:pt x="399737" y="18323"/>
                      <a:pt x="401112" y="17864"/>
                      <a:pt x="402029" y="17864"/>
                    </a:cubicBezTo>
                    <a:cubicBezTo>
                      <a:pt x="405238" y="17864"/>
                      <a:pt x="407988" y="20159"/>
                      <a:pt x="407988" y="23373"/>
                    </a:cubicBezTo>
                    <a:cubicBezTo>
                      <a:pt x="407988" y="23373"/>
                      <a:pt x="407988" y="23373"/>
                      <a:pt x="407988" y="141804"/>
                    </a:cubicBezTo>
                    <a:cubicBezTo>
                      <a:pt x="407988" y="143181"/>
                      <a:pt x="407071" y="144558"/>
                      <a:pt x="406155" y="144558"/>
                    </a:cubicBezTo>
                    <a:cubicBezTo>
                      <a:pt x="406155" y="144558"/>
                      <a:pt x="406155" y="144558"/>
                      <a:pt x="363522" y="155575"/>
                    </a:cubicBezTo>
                    <a:cubicBezTo>
                      <a:pt x="363522" y="155575"/>
                      <a:pt x="363064" y="155575"/>
                      <a:pt x="362606" y="155575"/>
                    </a:cubicBezTo>
                    <a:cubicBezTo>
                      <a:pt x="362147" y="155575"/>
                      <a:pt x="361230" y="155575"/>
                      <a:pt x="360772" y="155116"/>
                    </a:cubicBezTo>
                    <a:cubicBezTo>
                      <a:pt x="351604" y="149149"/>
                      <a:pt x="285134" y="109672"/>
                      <a:pt x="246169" y="85802"/>
                    </a:cubicBezTo>
                    <a:cubicBezTo>
                      <a:pt x="242502" y="83965"/>
                      <a:pt x="238835" y="81670"/>
                      <a:pt x="235167" y="79834"/>
                    </a:cubicBezTo>
                    <a:cubicBezTo>
                      <a:pt x="220957" y="72490"/>
                      <a:pt x="205829" y="66981"/>
                      <a:pt x="190243" y="65145"/>
                    </a:cubicBezTo>
                    <a:cubicBezTo>
                      <a:pt x="187034" y="64686"/>
                      <a:pt x="183367" y="64227"/>
                      <a:pt x="180158" y="64227"/>
                    </a:cubicBezTo>
                    <a:cubicBezTo>
                      <a:pt x="178783" y="64227"/>
                      <a:pt x="177407" y="64227"/>
                      <a:pt x="176491" y="64227"/>
                    </a:cubicBezTo>
                    <a:cubicBezTo>
                      <a:pt x="176032" y="64227"/>
                      <a:pt x="175115" y="64686"/>
                      <a:pt x="173740" y="64686"/>
                    </a:cubicBezTo>
                    <a:cubicBezTo>
                      <a:pt x="172823" y="64686"/>
                      <a:pt x="171907" y="65145"/>
                      <a:pt x="170990" y="65145"/>
                    </a:cubicBezTo>
                    <a:cubicBezTo>
                      <a:pt x="163197" y="66981"/>
                      <a:pt x="155404" y="70194"/>
                      <a:pt x="148069" y="73867"/>
                    </a:cubicBezTo>
                    <a:cubicBezTo>
                      <a:pt x="137067" y="79834"/>
                      <a:pt x="121940" y="90851"/>
                      <a:pt x="108646" y="90851"/>
                    </a:cubicBezTo>
                    <a:cubicBezTo>
                      <a:pt x="104979" y="90851"/>
                      <a:pt x="101770" y="90392"/>
                      <a:pt x="99019" y="88556"/>
                    </a:cubicBezTo>
                    <a:cubicBezTo>
                      <a:pt x="88476" y="83506"/>
                      <a:pt x="85725" y="69276"/>
                      <a:pt x="94435" y="61014"/>
                    </a:cubicBezTo>
                    <a:cubicBezTo>
                      <a:pt x="100394" y="54587"/>
                      <a:pt x="106354" y="49079"/>
                      <a:pt x="112313" y="44029"/>
                    </a:cubicBezTo>
                    <a:cubicBezTo>
                      <a:pt x="113688" y="42652"/>
                      <a:pt x="115064" y="41275"/>
                      <a:pt x="116439" y="39898"/>
                    </a:cubicBezTo>
                    <a:cubicBezTo>
                      <a:pt x="118272" y="38980"/>
                      <a:pt x="119648" y="37603"/>
                      <a:pt x="121023" y="36226"/>
                    </a:cubicBezTo>
                    <a:cubicBezTo>
                      <a:pt x="153570" y="10061"/>
                      <a:pt x="177866" y="3175"/>
                      <a:pt x="196202" y="3175"/>
                    </a:cubicBezTo>
                    <a:close/>
                    <a:moveTo>
                      <a:pt x="8694" y="0"/>
                    </a:moveTo>
                    <a:cubicBezTo>
                      <a:pt x="10982" y="0"/>
                      <a:pt x="13270" y="917"/>
                      <a:pt x="14643" y="2291"/>
                    </a:cubicBezTo>
                    <a:cubicBezTo>
                      <a:pt x="14643" y="2291"/>
                      <a:pt x="14643" y="2291"/>
                      <a:pt x="37521" y="23368"/>
                    </a:cubicBezTo>
                    <a:cubicBezTo>
                      <a:pt x="37521" y="23827"/>
                      <a:pt x="37979" y="23827"/>
                      <a:pt x="37979" y="23827"/>
                    </a:cubicBezTo>
                    <a:cubicBezTo>
                      <a:pt x="43927" y="30241"/>
                      <a:pt x="63603" y="46278"/>
                      <a:pt x="78245" y="46278"/>
                    </a:cubicBezTo>
                    <a:cubicBezTo>
                      <a:pt x="80991" y="46278"/>
                      <a:pt x="83736" y="45820"/>
                      <a:pt x="85567" y="44445"/>
                    </a:cubicBezTo>
                    <a:cubicBezTo>
                      <a:pt x="86482" y="43987"/>
                      <a:pt x="87397" y="43529"/>
                      <a:pt x="87854" y="43529"/>
                    </a:cubicBezTo>
                    <a:cubicBezTo>
                      <a:pt x="87854" y="43529"/>
                      <a:pt x="87854" y="43529"/>
                      <a:pt x="99751" y="39405"/>
                    </a:cubicBezTo>
                    <a:cubicBezTo>
                      <a:pt x="99751" y="39405"/>
                      <a:pt x="99751" y="39405"/>
                      <a:pt x="101582" y="39864"/>
                    </a:cubicBezTo>
                    <a:cubicBezTo>
                      <a:pt x="96548" y="43987"/>
                      <a:pt x="91973" y="48569"/>
                      <a:pt x="87397" y="53151"/>
                    </a:cubicBezTo>
                    <a:cubicBezTo>
                      <a:pt x="80991" y="59566"/>
                      <a:pt x="78245" y="68272"/>
                      <a:pt x="79618" y="76978"/>
                    </a:cubicBezTo>
                    <a:cubicBezTo>
                      <a:pt x="81448" y="85683"/>
                      <a:pt x="86939" y="93015"/>
                      <a:pt x="94718" y="97138"/>
                    </a:cubicBezTo>
                    <a:cubicBezTo>
                      <a:pt x="98836" y="99429"/>
                      <a:pt x="103870" y="100346"/>
                      <a:pt x="108903" y="100346"/>
                    </a:cubicBezTo>
                    <a:cubicBezTo>
                      <a:pt x="122173" y="100346"/>
                      <a:pt x="134985" y="93015"/>
                      <a:pt x="145509" y="86600"/>
                    </a:cubicBezTo>
                    <a:cubicBezTo>
                      <a:pt x="148254" y="85225"/>
                      <a:pt x="150542" y="83392"/>
                      <a:pt x="152830" y="82476"/>
                    </a:cubicBezTo>
                    <a:cubicBezTo>
                      <a:pt x="159694" y="78810"/>
                      <a:pt x="166557" y="76061"/>
                      <a:pt x="173421" y="74228"/>
                    </a:cubicBezTo>
                    <a:cubicBezTo>
                      <a:pt x="174336" y="74228"/>
                      <a:pt x="176166" y="74228"/>
                      <a:pt x="177081" y="73770"/>
                    </a:cubicBezTo>
                    <a:cubicBezTo>
                      <a:pt x="177997" y="73770"/>
                      <a:pt x="178912" y="73770"/>
                      <a:pt x="180284" y="73770"/>
                    </a:cubicBezTo>
                    <a:cubicBezTo>
                      <a:pt x="195384" y="73770"/>
                      <a:pt x="211857" y="78810"/>
                      <a:pt x="230160" y="87974"/>
                    </a:cubicBezTo>
                    <a:cubicBezTo>
                      <a:pt x="230160" y="87974"/>
                      <a:pt x="230160" y="87974"/>
                      <a:pt x="373381" y="174574"/>
                    </a:cubicBezTo>
                    <a:cubicBezTo>
                      <a:pt x="385278" y="181447"/>
                      <a:pt x="388938" y="196568"/>
                      <a:pt x="381617" y="208481"/>
                    </a:cubicBezTo>
                    <a:cubicBezTo>
                      <a:pt x="377041" y="216270"/>
                      <a:pt x="368805" y="220394"/>
                      <a:pt x="360569" y="220394"/>
                    </a:cubicBezTo>
                    <a:cubicBezTo>
                      <a:pt x="355993" y="220394"/>
                      <a:pt x="351875" y="219020"/>
                      <a:pt x="347757" y="216729"/>
                    </a:cubicBezTo>
                    <a:cubicBezTo>
                      <a:pt x="347757" y="216729"/>
                      <a:pt x="347757" y="216729"/>
                      <a:pt x="339520" y="211688"/>
                    </a:cubicBezTo>
                    <a:cubicBezTo>
                      <a:pt x="350502" y="218103"/>
                      <a:pt x="353705" y="232766"/>
                      <a:pt x="346841" y="243762"/>
                    </a:cubicBezTo>
                    <a:cubicBezTo>
                      <a:pt x="342266" y="250635"/>
                      <a:pt x="334944" y="254301"/>
                      <a:pt x="327166" y="254301"/>
                    </a:cubicBezTo>
                    <a:cubicBezTo>
                      <a:pt x="323048" y="254301"/>
                      <a:pt x="318929" y="252926"/>
                      <a:pt x="315269" y="250635"/>
                    </a:cubicBezTo>
                    <a:cubicBezTo>
                      <a:pt x="315269" y="250635"/>
                      <a:pt x="315269" y="250635"/>
                      <a:pt x="300169" y="241013"/>
                    </a:cubicBezTo>
                    <a:cubicBezTo>
                      <a:pt x="311151" y="247886"/>
                      <a:pt x="314354" y="262549"/>
                      <a:pt x="307032" y="273545"/>
                    </a:cubicBezTo>
                    <a:cubicBezTo>
                      <a:pt x="302914" y="279960"/>
                      <a:pt x="295593" y="283626"/>
                      <a:pt x="287814" y="283626"/>
                    </a:cubicBezTo>
                    <a:cubicBezTo>
                      <a:pt x="283696" y="283626"/>
                      <a:pt x="279578" y="282709"/>
                      <a:pt x="275460" y="280418"/>
                    </a:cubicBezTo>
                    <a:cubicBezTo>
                      <a:pt x="275460" y="280418"/>
                      <a:pt x="275460" y="280418"/>
                      <a:pt x="263105" y="272171"/>
                    </a:cubicBezTo>
                    <a:cubicBezTo>
                      <a:pt x="274087" y="279044"/>
                      <a:pt x="276833" y="293706"/>
                      <a:pt x="269511" y="304245"/>
                    </a:cubicBezTo>
                    <a:cubicBezTo>
                      <a:pt x="265393" y="310660"/>
                      <a:pt x="258072" y="314325"/>
                      <a:pt x="250751" y="314325"/>
                    </a:cubicBezTo>
                    <a:cubicBezTo>
                      <a:pt x="247090" y="314325"/>
                      <a:pt x="242972" y="312951"/>
                      <a:pt x="239312" y="310660"/>
                    </a:cubicBezTo>
                    <a:cubicBezTo>
                      <a:pt x="239312" y="310660"/>
                      <a:pt x="239312" y="310660"/>
                      <a:pt x="214145" y="295539"/>
                    </a:cubicBezTo>
                    <a:cubicBezTo>
                      <a:pt x="214145" y="295539"/>
                      <a:pt x="214145" y="295539"/>
                      <a:pt x="210027" y="292790"/>
                    </a:cubicBezTo>
                    <a:cubicBezTo>
                      <a:pt x="210027" y="292790"/>
                      <a:pt x="210027" y="292790"/>
                      <a:pt x="225584" y="260716"/>
                    </a:cubicBezTo>
                    <a:cubicBezTo>
                      <a:pt x="232448" y="247428"/>
                      <a:pt x="226499" y="230933"/>
                      <a:pt x="213230" y="224060"/>
                    </a:cubicBezTo>
                    <a:cubicBezTo>
                      <a:pt x="209112" y="222227"/>
                      <a:pt x="204993" y="221311"/>
                      <a:pt x="200875" y="221311"/>
                    </a:cubicBezTo>
                    <a:cubicBezTo>
                      <a:pt x="199960" y="221311"/>
                      <a:pt x="199503" y="221311"/>
                      <a:pt x="198587" y="221311"/>
                    </a:cubicBezTo>
                    <a:cubicBezTo>
                      <a:pt x="201333" y="215354"/>
                      <a:pt x="201333" y="208481"/>
                      <a:pt x="199503" y="201608"/>
                    </a:cubicBezTo>
                    <a:cubicBezTo>
                      <a:pt x="196757" y="194735"/>
                      <a:pt x="192181" y="189237"/>
                      <a:pt x="185318" y="186029"/>
                    </a:cubicBezTo>
                    <a:cubicBezTo>
                      <a:pt x="181657" y="184196"/>
                      <a:pt x="177539" y="183280"/>
                      <a:pt x="173421" y="183280"/>
                    </a:cubicBezTo>
                    <a:cubicBezTo>
                      <a:pt x="167015" y="183280"/>
                      <a:pt x="161066" y="185571"/>
                      <a:pt x="156033" y="189237"/>
                    </a:cubicBezTo>
                    <a:cubicBezTo>
                      <a:pt x="153288" y="183738"/>
                      <a:pt x="149169" y="179614"/>
                      <a:pt x="143679" y="176865"/>
                    </a:cubicBezTo>
                    <a:cubicBezTo>
                      <a:pt x="140018" y="175032"/>
                      <a:pt x="135900" y="174116"/>
                      <a:pt x="131324" y="174116"/>
                    </a:cubicBezTo>
                    <a:cubicBezTo>
                      <a:pt x="126748" y="174116"/>
                      <a:pt x="122173" y="175491"/>
                      <a:pt x="118054" y="177782"/>
                    </a:cubicBezTo>
                    <a:cubicBezTo>
                      <a:pt x="115309" y="170909"/>
                      <a:pt x="110733" y="165868"/>
                      <a:pt x="104327" y="162661"/>
                    </a:cubicBezTo>
                    <a:cubicBezTo>
                      <a:pt x="100667" y="160828"/>
                      <a:pt x="96548" y="159912"/>
                      <a:pt x="92430" y="159912"/>
                    </a:cubicBezTo>
                    <a:cubicBezTo>
                      <a:pt x="81906" y="159912"/>
                      <a:pt x="72297" y="165410"/>
                      <a:pt x="67721" y="175032"/>
                    </a:cubicBezTo>
                    <a:cubicBezTo>
                      <a:pt x="67721" y="175032"/>
                      <a:pt x="67721" y="175032"/>
                      <a:pt x="62230" y="186029"/>
                    </a:cubicBezTo>
                    <a:cubicBezTo>
                      <a:pt x="62230" y="186029"/>
                      <a:pt x="62230" y="186029"/>
                      <a:pt x="61773" y="185571"/>
                    </a:cubicBezTo>
                    <a:cubicBezTo>
                      <a:pt x="61773" y="185571"/>
                      <a:pt x="61773" y="185571"/>
                      <a:pt x="3661" y="142500"/>
                    </a:cubicBezTo>
                    <a:cubicBezTo>
                      <a:pt x="1373" y="140667"/>
                      <a:pt x="0" y="137918"/>
                      <a:pt x="0" y="135169"/>
                    </a:cubicBezTo>
                    <a:cubicBezTo>
                      <a:pt x="0" y="135169"/>
                      <a:pt x="0" y="135169"/>
                      <a:pt x="0" y="9164"/>
                    </a:cubicBezTo>
                    <a:cubicBezTo>
                      <a:pt x="0" y="6415"/>
                      <a:pt x="915" y="4124"/>
                      <a:pt x="3203" y="2291"/>
                    </a:cubicBezTo>
                    <a:cubicBezTo>
                      <a:pt x="4576" y="917"/>
                      <a:pt x="6864" y="0"/>
                      <a:pt x="8694"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grpSp>
      <p:grpSp>
        <p:nvGrpSpPr>
          <p:cNvPr id="91" name="Group 90">
            <a:extLst>
              <a:ext uri="{FF2B5EF4-FFF2-40B4-BE49-F238E27FC236}">
                <a16:creationId xmlns:a16="http://schemas.microsoft.com/office/drawing/2014/main" id="{C9A60E06-9271-4235-8375-06842029660C}"/>
              </a:ext>
            </a:extLst>
          </p:cNvPr>
          <p:cNvGrpSpPr/>
          <p:nvPr/>
        </p:nvGrpSpPr>
        <p:grpSpPr>
          <a:xfrm>
            <a:off x="4547041" y="4083751"/>
            <a:ext cx="1417584" cy="1417584"/>
            <a:chOff x="12925719" y="3569863"/>
            <a:chExt cx="1417584" cy="1417584"/>
          </a:xfrm>
        </p:grpSpPr>
        <p:sp>
          <p:nvSpPr>
            <p:cNvPr id="92" name="Oval 91">
              <a:extLst>
                <a:ext uri="{FF2B5EF4-FFF2-40B4-BE49-F238E27FC236}">
                  <a16:creationId xmlns:a16="http://schemas.microsoft.com/office/drawing/2014/main" id="{C0F6B1DE-1848-42F0-A2A1-3F782E3FA789}"/>
                </a:ext>
              </a:extLst>
            </p:cNvPr>
            <p:cNvSpPr/>
            <p:nvPr/>
          </p:nvSpPr>
          <p:spPr>
            <a:xfrm>
              <a:off x="12925719" y="3569863"/>
              <a:ext cx="1417584" cy="1417584"/>
            </a:xfrm>
            <a:prstGeom prst="ellipse">
              <a:avLst/>
            </a:prstGeom>
            <a:solidFill>
              <a:srgbClr val="0F243E"/>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nvGrpSpPr>
            <p:cNvPr id="93" name="Group 92">
              <a:extLst>
                <a:ext uri="{FF2B5EF4-FFF2-40B4-BE49-F238E27FC236}">
                  <a16:creationId xmlns:a16="http://schemas.microsoft.com/office/drawing/2014/main" id="{957009D5-7C23-4299-BACD-F93C6DEAD373}"/>
                </a:ext>
              </a:extLst>
            </p:cNvPr>
            <p:cNvGrpSpPr>
              <a:grpSpLocks noChangeAspect="1"/>
            </p:cNvGrpSpPr>
            <p:nvPr/>
          </p:nvGrpSpPr>
          <p:grpSpPr>
            <a:xfrm>
              <a:off x="13179933" y="3824077"/>
              <a:ext cx="909156" cy="909156"/>
              <a:chOff x="7324950" y="3200401"/>
              <a:chExt cx="457200" cy="457200"/>
            </a:xfrm>
          </p:grpSpPr>
          <p:sp>
            <p:nvSpPr>
              <p:cNvPr id="94" name="AutoShape 28">
                <a:extLst>
                  <a:ext uri="{FF2B5EF4-FFF2-40B4-BE49-F238E27FC236}">
                    <a16:creationId xmlns:a16="http://schemas.microsoft.com/office/drawing/2014/main" id="{9D858BEE-14E0-4384-ABF4-D69CDF099635}"/>
                  </a:ext>
                </a:extLst>
              </p:cNvPr>
              <p:cNvSpPr>
                <a:spLocks noChangeAspect="1" noChangeArrowheads="1" noTextEdit="1"/>
              </p:cNvSpPr>
              <p:nvPr/>
            </p:nvSpPr>
            <p:spPr bwMode="auto">
              <a:xfrm>
                <a:off x="7324950"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95" name="Freeform 30">
                <a:extLst>
                  <a:ext uri="{FF2B5EF4-FFF2-40B4-BE49-F238E27FC236}">
                    <a16:creationId xmlns:a16="http://schemas.microsoft.com/office/drawing/2014/main" id="{E1B26507-2352-4820-9AE3-8EF631B1EB90}"/>
                  </a:ext>
                </a:extLst>
              </p:cNvPr>
              <p:cNvSpPr>
                <a:spLocks noEditPoints="1"/>
              </p:cNvSpPr>
              <p:nvPr/>
            </p:nvSpPr>
            <p:spPr bwMode="auto">
              <a:xfrm>
                <a:off x="7351120" y="3253895"/>
                <a:ext cx="405438" cy="350212"/>
              </a:xfrm>
              <a:custGeom>
                <a:avLst/>
                <a:gdLst>
                  <a:gd name="T0" fmla="*/ 773 w 886"/>
                  <a:gd name="T1" fmla="*/ 390 h 765"/>
                  <a:gd name="T2" fmla="*/ 811 w 886"/>
                  <a:gd name="T3" fmla="*/ 428 h 765"/>
                  <a:gd name="T4" fmla="*/ 763 w 886"/>
                  <a:gd name="T5" fmla="*/ 428 h 765"/>
                  <a:gd name="T6" fmla="*/ 576 w 886"/>
                  <a:gd name="T7" fmla="*/ 203 h 765"/>
                  <a:gd name="T8" fmla="*/ 879 w 886"/>
                  <a:gd name="T9" fmla="*/ 308 h 765"/>
                  <a:gd name="T10" fmla="*/ 453 w 886"/>
                  <a:gd name="T11" fmla="*/ 119 h 765"/>
                  <a:gd name="T12" fmla="*/ 562 w 886"/>
                  <a:gd name="T13" fmla="*/ 68 h 765"/>
                  <a:gd name="T14" fmla="*/ 535 w 886"/>
                  <a:gd name="T15" fmla="*/ 33 h 765"/>
                  <a:gd name="T16" fmla="*/ 451 w 886"/>
                  <a:gd name="T17" fmla="*/ 0 h 765"/>
                  <a:gd name="T18" fmla="*/ 435 w 886"/>
                  <a:gd name="T19" fmla="*/ 2 h 765"/>
                  <a:gd name="T20" fmla="*/ 435 w 886"/>
                  <a:gd name="T21" fmla="*/ 119 h 765"/>
                  <a:gd name="T22" fmla="*/ 7 w 886"/>
                  <a:gd name="T23" fmla="*/ 308 h 765"/>
                  <a:gd name="T24" fmla="*/ 311 w 886"/>
                  <a:gd name="T25" fmla="*/ 203 h 765"/>
                  <a:gd name="T26" fmla="*/ 801 w 886"/>
                  <a:gd name="T27" fmla="*/ 505 h 765"/>
                  <a:gd name="T28" fmla="*/ 801 w 886"/>
                  <a:gd name="T29" fmla="*/ 457 h 765"/>
                  <a:gd name="T30" fmla="*/ 763 w 886"/>
                  <a:gd name="T31" fmla="*/ 495 h 765"/>
                  <a:gd name="T32" fmla="*/ 75 w 886"/>
                  <a:gd name="T33" fmla="*/ 467 h 765"/>
                  <a:gd name="T34" fmla="*/ 113 w 886"/>
                  <a:gd name="T35" fmla="*/ 505 h 765"/>
                  <a:gd name="T36" fmla="*/ 113 w 886"/>
                  <a:gd name="T37" fmla="*/ 457 h 765"/>
                  <a:gd name="T38" fmla="*/ 85 w 886"/>
                  <a:gd name="T39" fmla="*/ 390 h 765"/>
                  <a:gd name="T40" fmla="*/ 85 w 886"/>
                  <a:gd name="T41" fmla="*/ 438 h 765"/>
                  <a:gd name="T42" fmla="*/ 123 w 886"/>
                  <a:gd name="T43" fmla="*/ 400 h 765"/>
                  <a:gd name="T44" fmla="*/ 471 w 886"/>
                  <a:gd name="T45" fmla="*/ 342 h 765"/>
                  <a:gd name="T46" fmla="*/ 449 w 886"/>
                  <a:gd name="T47" fmla="*/ 326 h 765"/>
                  <a:gd name="T48" fmla="*/ 437 w 886"/>
                  <a:gd name="T49" fmla="*/ 316 h 765"/>
                  <a:gd name="T50" fmla="*/ 443 w 886"/>
                  <a:gd name="T51" fmla="*/ 348 h 765"/>
                  <a:gd name="T52" fmla="*/ 732 w 886"/>
                  <a:gd name="T53" fmla="*/ 608 h 765"/>
                  <a:gd name="T54" fmla="*/ 873 w 886"/>
                  <a:gd name="T55" fmla="*/ 359 h 765"/>
                  <a:gd name="T56" fmla="*/ 713 w 886"/>
                  <a:gd name="T57" fmla="*/ 713 h 765"/>
                  <a:gd name="T58" fmla="*/ 678 w 886"/>
                  <a:gd name="T59" fmla="*/ 692 h 765"/>
                  <a:gd name="T60" fmla="*/ 208 w 886"/>
                  <a:gd name="T61" fmla="*/ 692 h 765"/>
                  <a:gd name="T62" fmla="*/ 173 w 886"/>
                  <a:gd name="T63" fmla="*/ 713 h 765"/>
                  <a:gd name="T64" fmla="*/ 173 w 886"/>
                  <a:gd name="T65" fmla="*/ 765 h 765"/>
                  <a:gd name="T66" fmla="*/ 722 w 886"/>
                  <a:gd name="T67" fmla="*/ 722 h 765"/>
                  <a:gd name="T68" fmla="*/ 13 w 886"/>
                  <a:gd name="T69" fmla="*/ 359 h 765"/>
                  <a:gd name="T70" fmla="*/ 154 w 886"/>
                  <a:gd name="T71" fmla="*/ 608 h 765"/>
                  <a:gd name="T72" fmla="*/ 57 w 886"/>
                  <a:gd name="T73" fmla="*/ 359 h 765"/>
                  <a:gd name="T74" fmla="*/ 430 w 886"/>
                  <a:gd name="T75" fmla="*/ 167 h 765"/>
                  <a:gd name="T76" fmla="*/ 662 w 886"/>
                  <a:gd name="T77" fmla="*/ 326 h 765"/>
                  <a:gd name="T78" fmla="*/ 688 w 886"/>
                  <a:gd name="T79" fmla="*/ 378 h 765"/>
                  <a:gd name="T80" fmla="*/ 688 w 886"/>
                  <a:gd name="T81" fmla="*/ 648 h 765"/>
                  <a:gd name="T82" fmla="*/ 600 w 886"/>
                  <a:gd name="T83" fmla="*/ 648 h 765"/>
                  <a:gd name="T84" fmla="*/ 493 w 886"/>
                  <a:gd name="T85" fmla="*/ 465 h 765"/>
                  <a:gd name="T86" fmla="*/ 393 w 886"/>
                  <a:gd name="T87" fmla="*/ 465 h 765"/>
                  <a:gd name="T88" fmla="*/ 286 w 886"/>
                  <a:gd name="T89" fmla="*/ 648 h 765"/>
                  <a:gd name="T90" fmla="*/ 198 w 886"/>
                  <a:gd name="T91" fmla="*/ 648 h 765"/>
                  <a:gd name="T92" fmla="*/ 198 w 886"/>
                  <a:gd name="T93" fmla="*/ 378 h 765"/>
                  <a:gd name="T94" fmla="*/ 224 w 886"/>
                  <a:gd name="T95" fmla="*/ 326 h 765"/>
                  <a:gd name="T96" fmla="*/ 616 w 886"/>
                  <a:gd name="T97" fmla="*/ 574 h 765"/>
                  <a:gd name="T98" fmla="*/ 577 w 886"/>
                  <a:gd name="T99" fmla="*/ 403 h 765"/>
                  <a:gd name="T100" fmla="*/ 539 w 886"/>
                  <a:gd name="T101" fmla="*/ 574 h 765"/>
                  <a:gd name="T102" fmla="*/ 484 w 886"/>
                  <a:gd name="T103" fmla="*/ 338 h 765"/>
                  <a:gd name="T104" fmla="*/ 443 w 886"/>
                  <a:gd name="T105" fmla="*/ 297 h 765"/>
                  <a:gd name="T106" fmla="*/ 402 w 886"/>
                  <a:gd name="T107" fmla="*/ 338 h 765"/>
                  <a:gd name="T108" fmla="*/ 347 w 886"/>
                  <a:gd name="T109" fmla="*/ 574 h 765"/>
                  <a:gd name="T110" fmla="*/ 286 w 886"/>
                  <a:gd name="T111" fmla="*/ 41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6" h="765">
                    <a:moveTo>
                      <a:pt x="763" y="428"/>
                    </a:moveTo>
                    <a:cubicBezTo>
                      <a:pt x="763" y="400"/>
                      <a:pt x="763" y="400"/>
                      <a:pt x="763" y="400"/>
                    </a:cubicBezTo>
                    <a:cubicBezTo>
                      <a:pt x="763" y="394"/>
                      <a:pt x="767" y="390"/>
                      <a:pt x="773" y="390"/>
                    </a:cubicBezTo>
                    <a:cubicBezTo>
                      <a:pt x="801" y="390"/>
                      <a:pt x="801" y="390"/>
                      <a:pt x="801" y="390"/>
                    </a:cubicBezTo>
                    <a:cubicBezTo>
                      <a:pt x="806" y="390"/>
                      <a:pt x="811" y="394"/>
                      <a:pt x="811" y="400"/>
                    </a:cubicBezTo>
                    <a:cubicBezTo>
                      <a:pt x="811" y="428"/>
                      <a:pt x="811" y="428"/>
                      <a:pt x="811" y="428"/>
                    </a:cubicBezTo>
                    <a:cubicBezTo>
                      <a:pt x="811" y="433"/>
                      <a:pt x="806" y="438"/>
                      <a:pt x="801" y="438"/>
                    </a:cubicBezTo>
                    <a:cubicBezTo>
                      <a:pt x="773" y="438"/>
                      <a:pt x="773" y="438"/>
                      <a:pt x="773" y="438"/>
                    </a:cubicBezTo>
                    <a:cubicBezTo>
                      <a:pt x="767" y="438"/>
                      <a:pt x="763" y="433"/>
                      <a:pt x="763" y="428"/>
                    </a:cubicBezTo>
                    <a:close/>
                    <a:moveTo>
                      <a:pt x="879" y="308"/>
                    </a:moveTo>
                    <a:cubicBezTo>
                      <a:pt x="747" y="203"/>
                      <a:pt x="747" y="203"/>
                      <a:pt x="747" y="203"/>
                    </a:cubicBezTo>
                    <a:cubicBezTo>
                      <a:pt x="576" y="203"/>
                      <a:pt x="576" y="203"/>
                      <a:pt x="576" y="203"/>
                    </a:cubicBezTo>
                    <a:cubicBezTo>
                      <a:pt x="736" y="326"/>
                      <a:pt x="736" y="326"/>
                      <a:pt x="736" y="326"/>
                    </a:cubicBezTo>
                    <a:cubicBezTo>
                      <a:pt x="874" y="326"/>
                      <a:pt x="874" y="326"/>
                      <a:pt x="874" y="326"/>
                    </a:cubicBezTo>
                    <a:cubicBezTo>
                      <a:pt x="883" y="326"/>
                      <a:pt x="886" y="314"/>
                      <a:pt x="879" y="308"/>
                    </a:cubicBezTo>
                    <a:close/>
                    <a:moveTo>
                      <a:pt x="435" y="119"/>
                    </a:moveTo>
                    <a:cubicBezTo>
                      <a:pt x="438" y="118"/>
                      <a:pt x="440" y="118"/>
                      <a:pt x="443" y="118"/>
                    </a:cubicBezTo>
                    <a:cubicBezTo>
                      <a:pt x="446" y="118"/>
                      <a:pt x="450" y="118"/>
                      <a:pt x="453" y="119"/>
                    </a:cubicBezTo>
                    <a:cubicBezTo>
                      <a:pt x="453" y="70"/>
                      <a:pt x="453" y="70"/>
                      <a:pt x="453" y="70"/>
                    </a:cubicBezTo>
                    <a:cubicBezTo>
                      <a:pt x="453" y="69"/>
                      <a:pt x="454" y="68"/>
                      <a:pt x="456" y="68"/>
                    </a:cubicBezTo>
                    <a:cubicBezTo>
                      <a:pt x="562" y="68"/>
                      <a:pt x="562" y="68"/>
                      <a:pt x="562" y="68"/>
                    </a:cubicBezTo>
                    <a:cubicBezTo>
                      <a:pt x="564" y="68"/>
                      <a:pt x="565" y="66"/>
                      <a:pt x="564" y="64"/>
                    </a:cubicBezTo>
                    <a:cubicBezTo>
                      <a:pt x="535" y="36"/>
                      <a:pt x="535" y="36"/>
                      <a:pt x="535" y="36"/>
                    </a:cubicBezTo>
                    <a:cubicBezTo>
                      <a:pt x="534" y="35"/>
                      <a:pt x="534" y="33"/>
                      <a:pt x="535" y="33"/>
                    </a:cubicBezTo>
                    <a:cubicBezTo>
                      <a:pt x="564" y="4"/>
                      <a:pt x="564" y="4"/>
                      <a:pt x="564" y="4"/>
                    </a:cubicBezTo>
                    <a:cubicBezTo>
                      <a:pt x="565" y="3"/>
                      <a:pt x="564" y="0"/>
                      <a:pt x="562" y="0"/>
                    </a:cubicBezTo>
                    <a:cubicBezTo>
                      <a:pt x="451" y="0"/>
                      <a:pt x="451" y="0"/>
                      <a:pt x="451" y="0"/>
                    </a:cubicBezTo>
                    <a:cubicBezTo>
                      <a:pt x="437" y="0"/>
                      <a:pt x="437" y="0"/>
                      <a:pt x="437" y="0"/>
                    </a:cubicBezTo>
                    <a:cubicBezTo>
                      <a:pt x="437" y="0"/>
                      <a:pt x="437" y="0"/>
                      <a:pt x="437" y="0"/>
                    </a:cubicBezTo>
                    <a:cubicBezTo>
                      <a:pt x="436" y="0"/>
                      <a:pt x="435" y="1"/>
                      <a:pt x="435" y="2"/>
                    </a:cubicBezTo>
                    <a:cubicBezTo>
                      <a:pt x="435" y="68"/>
                      <a:pt x="435" y="68"/>
                      <a:pt x="435" y="68"/>
                    </a:cubicBezTo>
                    <a:cubicBezTo>
                      <a:pt x="435" y="68"/>
                      <a:pt x="435" y="68"/>
                      <a:pt x="435" y="68"/>
                    </a:cubicBezTo>
                    <a:lnTo>
                      <a:pt x="435" y="119"/>
                    </a:lnTo>
                    <a:close/>
                    <a:moveTo>
                      <a:pt x="311" y="203"/>
                    </a:moveTo>
                    <a:cubicBezTo>
                      <a:pt x="139" y="203"/>
                      <a:pt x="139" y="203"/>
                      <a:pt x="139" y="203"/>
                    </a:cubicBezTo>
                    <a:cubicBezTo>
                      <a:pt x="7" y="308"/>
                      <a:pt x="7" y="308"/>
                      <a:pt x="7" y="308"/>
                    </a:cubicBezTo>
                    <a:cubicBezTo>
                      <a:pt x="0" y="314"/>
                      <a:pt x="3" y="326"/>
                      <a:pt x="12" y="326"/>
                    </a:cubicBezTo>
                    <a:cubicBezTo>
                      <a:pt x="152" y="326"/>
                      <a:pt x="152" y="326"/>
                      <a:pt x="152" y="326"/>
                    </a:cubicBezTo>
                    <a:lnTo>
                      <a:pt x="311" y="203"/>
                    </a:lnTo>
                    <a:close/>
                    <a:moveTo>
                      <a:pt x="763" y="495"/>
                    </a:moveTo>
                    <a:cubicBezTo>
                      <a:pt x="763" y="501"/>
                      <a:pt x="767" y="505"/>
                      <a:pt x="773" y="505"/>
                    </a:cubicBezTo>
                    <a:cubicBezTo>
                      <a:pt x="801" y="505"/>
                      <a:pt x="801" y="505"/>
                      <a:pt x="801" y="505"/>
                    </a:cubicBezTo>
                    <a:cubicBezTo>
                      <a:pt x="806" y="505"/>
                      <a:pt x="811" y="501"/>
                      <a:pt x="811" y="495"/>
                    </a:cubicBezTo>
                    <a:cubicBezTo>
                      <a:pt x="811" y="467"/>
                      <a:pt x="811" y="467"/>
                      <a:pt x="811" y="467"/>
                    </a:cubicBezTo>
                    <a:cubicBezTo>
                      <a:pt x="811" y="462"/>
                      <a:pt x="806" y="457"/>
                      <a:pt x="801" y="457"/>
                    </a:cubicBezTo>
                    <a:cubicBezTo>
                      <a:pt x="773" y="457"/>
                      <a:pt x="773" y="457"/>
                      <a:pt x="773" y="457"/>
                    </a:cubicBezTo>
                    <a:cubicBezTo>
                      <a:pt x="767" y="457"/>
                      <a:pt x="763" y="462"/>
                      <a:pt x="763" y="467"/>
                    </a:cubicBezTo>
                    <a:lnTo>
                      <a:pt x="763" y="495"/>
                    </a:lnTo>
                    <a:close/>
                    <a:moveTo>
                      <a:pt x="113" y="457"/>
                    </a:moveTo>
                    <a:cubicBezTo>
                      <a:pt x="85" y="457"/>
                      <a:pt x="85" y="457"/>
                      <a:pt x="85" y="457"/>
                    </a:cubicBezTo>
                    <a:cubicBezTo>
                      <a:pt x="80" y="457"/>
                      <a:pt x="75" y="462"/>
                      <a:pt x="75" y="467"/>
                    </a:cubicBezTo>
                    <a:cubicBezTo>
                      <a:pt x="75" y="495"/>
                      <a:pt x="75" y="495"/>
                      <a:pt x="75" y="495"/>
                    </a:cubicBezTo>
                    <a:cubicBezTo>
                      <a:pt x="75" y="501"/>
                      <a:pt x="80" y="505"/>
                      <a:pt x="85" y="505"/>
                    </a:cubicBezTo>
                    <a:cubicBezTo>
                      <a:pt x="113" y="505"/>
                      <a:pt x="113" y="505"/>
                      <a:pt x="113" y="505"/>
                    </a:cubicBezTo>
                    <a:cubicBezTo>
                      <a:pt x="119" y="505"/>
                      <a:pt x="123" y="501"/>
                      <a:pt x="123" y="495"/>
                    </a:cubicBezTo>
                    <a:cubicBezTo>
                      <a:pt x="123" y="467"/>
                      <a:pt x="123" y="467"/>
                      <a:pt x="123" y="467"/>
                    </a:cubicBezTo>
                    <a:cubicBezTo>
                      <a:pt x="123" y="462"/>
                      <a:pt x="119" y="457"/>
                      <a:pt x="113" y="457"/>
                    </a:cubicBezTo>
                    <a:close/>
                    <a:moveTo>
                      <a:pt x="123" y="400"/>
                    </a:moveTo>
                    <a:cubicBezTo>
                      <a:pt x="123" y="394"/>
                      <a:pt x="119" y="390"/>
                      <a:pt x="113" y="390"/>
                    </a:cubicBezTo>
                    <a:cubicBezTo>
                      <a:pt x="85" y="390"/>
                      <a:pt x="85" y="390"/>
                      <a:pt x="85" y="390"/>
                    </a:cubicBezTo>
                    <a:cubicBezTo>
                      <a:pt x="80" y="390"/>
                      <a:pt x="75" y="394"/>
                      <a:pt x="75" y="400"/>
                    </a:cubicBezTo>
                    <a:cubicBezTo>
                      <a:pt x="75" y="428"/>
                      <a:pt x="75" y="428"/>
                      <a:pt x="75" y="428"/>
                    </a:cubicBezTo>
                    <a:cubicBezTo>
                      <a:pt x="75" y="433"/>
                      <a:pt x="80" y="438"/>
                      <a:pt x="85" y="438"/>
                    </a:cubicBezTo>
                    <a:cubicBezTo>
                      <a:pt x="113" y="438"/>
                      <a:pt x="113" y="438"/>
                      <a:pt x="113" y="438"/>
                    </a:cubicBezTo>
                    <a:cubicBezTo>
                      <a:pt x="119" y="438"/>
                      <a:pt x="123" y="433"/>
                      <a:pt x="123" y="428"/>
                    </a:cubicBezTo>
                    <a:lnTo>
                      <a:pt x="123" y="400"/>
                    </a:lnTo>
                    <a:close/>
                    <a:moveTo>
                      <a:pt x="443" y="348"/>
                    </a:moveTo>
                    <a:cubicBezTo>
                      <a:pt x="465" y="348"/>
                      <a:pt x="465" y="348"/>
                      <a:pt x="465" y="348"/>
                    </a:cubicBezTo>
                    <a:cubicBezTo>
                      <a:pt x="468" y="348"/>
                      <a:pt x="471" y="345"/>
                      <a:pt x="471" y="342"/>
                    </a:cubicBezTo>
                    <a:cubicBezTo>
                      <a:pt x="471" y="338"/>
                      <a:pt x="468" y="336"/>
                      <a:pt x="465" y="336"/>
                    </a:cubicBezTo>
                    <a:cubicBezTo>
                      <a:pt x="449" y="336"/>
                      <a:pt x="449" y="336"/>
                      <a:pt x="449" y="336"/>
                    </a:cubicBezTo>
                    <a:cubicBezTo>
                      <a:pt x="449" y="326"/>
                      <a:pt x="449" y="326"/>
                      <a:pt x="449" y="326"/>
                    </a:cubicBezTo>
                    <a:cubicBezTo>
                      <a:pt x="449" y="316"/>
                      <a:pt x="449" y="316"/>
                      <a:pt x="449" y="316"/>
                    </a:cubicBezTo>
                    <a:cubicBezTo>
                      <a:pt x="449" y="312"/>
                      <a:pt x="446" y="310"/>
                      <a:pt x="443" y="310"/>
                    </a:cubicBezTo>
                    <a:cubicBezTo>
                      <a:pt x="440" y="310"/>
                      <a:pt x="437" y="312"/>
                      <a:pt x="437" y="316"/>
                    </a:cubicBezTo>
                    <a:cubicBezTo>
                      <a:pt x="437" y="326"/>
                      <a:pt x="437" y="326"/>
                      <a:pt x="437" y="326"/>
                    </a:cubicBezTo>
                    <a:cubicBezTo>
                      <a:pt x="437" y="342"/>
                      <a:pt x="437" y="342"/>
                      <a:pt x="437" y="342"/>
                    </a:cubicBezTo>
                    <a:cubicBezTo>
                      <a:pt x="437" y="345"/>
                      <a:pt x="440" y="348"/>
                      <a:pt x="443" y="348"/>
                    </a:cubicBezTo>
                    <a:close/>
                    <a:moveTo>
                      <a:pt x="829" y="564"/>
                    </a:moveTo>
                    <a:cubicBezTo>
                      <a:pt x="732" y="564"/>
                      <a:pt x="732" y="564"/>
                      <a:pt x="732" y="564"/>
                    </a:cubicBezTo>
                    <a:cubicBezTo>
                      <a:pt x="732" y="608"/>
                      <a:pt x="732" y="608"/>
                      <a:pt x="732" y="608"/>
                    </a:cubicBezTo>
                    <a:cubicBezTo>
                      <a:pt x="851" y="608"/>
                      <a:pt x="851" y="608"/>
                      <a:pt x="851" y="608"/>
                    </a:cubicBezTo>
                    <a:cubicBezTo>
                      <a:pt x="863" y="608"/>
                      <a:pt x="873" y="598"/>
                      <a:pt x="873" y="586"/>
                    </a:cubicBezTo>
                    <a:cubicBezTo>
                      <a:pt x="873" y="359"/>
                      <a:pt x="873" y="359"/>
                      <a:pt x="873" y="359"/>
                    </a:cubicBezTo>
                    <a:cubicBezTo>
                      <a:pt x="829" y="359"/>
                      <a:pt x="829" y="359"/>
                      <a:pt x="829" y="359"/>
                    </a:cubicBezTo>
                    <a:lnTo>
                      <a:pt x="829" y="564"/>
                    </a:lnTo>
                    <a:close/>
                    <a:moveTo>
                      <a:pt x="713" y="713"/>
                    </a:moveTo>
                    <a:cubicBezTo>
                      <a:pt x="687" y="713"/>
                      <a:pt x="687" y="713"/>
                      <a:pt x="687" y="713"/>
                    </a:cubicBezTo>
                    <a:cubicBezTo>
                      <a:pt x="687" y="701"/>
                      <a:pt x="687" y="701"/>
                      <a:pt x="687" y="701"/>
                    </a:cubicBezTo>
                    <a:cubicBezTo>
                      <a:pt x="687" y="696"/>
                      <a:pt x="683" y="692"/>
                      <a:pt x="678" y="692"/>
                    </a:cubicBezTo>
                    <a:cubicBezTo>
                      <a:pt x="600" y="692"/>
                      <a:pt x="600" y="692"/>
                      <a:pt x="600" y="692"/>
                    </a:cubicBezTo>
                    <a:cubicBezTo>
                      <a:pt x="286" y="692"/>
                      <a:pt x="286" y="692"/>
                      <a:pt x="286" y="692"/>
                    </a:cubicBezTo>
                    <a:cubicBezTo>
                      <a:pt x="208" y="692"/>
                      <a:pt x="208" y="692"/>
                      <a:pt x="208" y="692"/>
                    </a:cubicBezTo>
                    <a:cubicBezTo>
                      <a:pt x="203" y="692"/>
                      <a:pt x="199" y="696"/>
                      <a:pt x="199" y="701"/>
                    </a:cubicBezTo>
                    <a:cubicBezTo>
                      <a:pt x="199" y="713"/>
                      <a:pt x="199" y="713"/>
                      <a:pt x="199" y="713"/>
                    </a:cubicBezTo>
                    <a:cubicBezTo>
                      <a:pt x="173" y="713"/>
                      <a:pt x="173" y="713"/>
                      <a:pt x="173" y="713"/>
                    </a:cubicBezTo>
                    <a:cubicBezTo>
                      <a:pt x="168" y="713"/>
                      <a:pt x="164" y="717"/>
                      <a:pt x="164" y="722"/>
                    </a:cubicBezTo>
                    <a:cubicBezTo>
                      <a:pt x="164" y="756"/>
                      <a:pt x="164" y="756"/>
                      <a:pt x="164" y="756"/>
                    </a:cubicBezTo>
                    <a:cubicBezTo>
                      <a:pt x="164" y="761"/>
                      <a:pt x="168" y="765"/>
                      <a:pt x="173" y="765"/>
                    </a:cubicBezTo>
                    <a:cubicBezTo>
                      <a:pt x="713" y="765"/>
                      <a:pt x="713" y="765"/>
                      <a:pt x="713" y="765"/>
                    </a:cubicBezTo>
                    <a:cubicBezTo>
                      <a:pt x="718" y="765"/>
                      <a:pt x="722" y="761"/>
                      <a:pt x="722" y="756"/>
                    </a:cubicBezTo>
                    <a:cubicBezTo>
                      <a:pt x="722" y="722"/>
                      <a:pt x="722" y="722"/>
                      <a:pt x="722" y="722"/>
                    </a:cubicBezTo>
                    <a:cubicBezTo>
                      <a:pt x="722" y="717"/>
                      <a:pt x="718" y="713"/>
                      <a:pt x="713" y="713"/>
                    </a:cubicBezTo>
                    <a:close/>
                    <a:moveTo>
                      <a:pt x="57" y="359"/>
                    </a:moveTo>
                    <a:cubicBezTo>
                      <a:pt x="13" y="359"/>
                      <a:pt x="13" y="359"/>
                      <a:pt x="13" y="359"/>
                    </a:cubicBezTo>
                    <a:cubicBezTo>
                      <a:pt x="13" y="586"/>
                      <a:pt x="13" y="586"/>
                      <a:pt x="13" y="586"/>
                    </a:cubicBezTo>
                    <a:cubicBezTo>
                      <a:pt x="13" y="598"/>
                      <a:pt x="23" y="608"/>
                      <a:pt x="35" y="608"/>
                    </a:cubicBezTo>
                    <a:cubicBezTo>
                      <a:pt x="154" y="608"/>
                      <a:pt x="154" y="608"/>
                      <a:pt x="154" y="608"/>
                    </a:cubicBezTo>
                    <a:cubicBezTo>
                      <a:pt x="154" y="564"/>
                      <a:pt x="154" y="564"/>
                      <a:pt x="154" y="564"/>
                    </a:cubicBezTo>
                    <a:cubicBezTo>
                      <a:pt x="57" y="564"/>
                      <a:pt x="57" y="564"/>
                      <a:pt x="57" y="564"/>
                    </a:cubicBezTo>
                    <a:lnTo>
                      <a:pt x="57" y="359"/>
                    </a:lnTo>
                    <a:close/>
                    <a:moveTo>
                      <a:pt x="224" y="326"/>
                    </a:moveTo>
                    <a:cubicBezTo>
                      <a:pt x="383" y="203"/>
                      <a:pt x="383" y="203"/>
                      <a:pt x="383" y="203"/>
                    </a:cubicBezTo>
                    <a:cubicBezTo>
                      <a:pt x="430" y="167"/>
                      <a:pt x="430" y="167"/>
                      <a:pt x="430" y="167"/>
                    </a:cubicBezTo>
                    <a:cubicBezTo>
                      <a:pt x="437" y="161"/>
                      <a:pt x="449" y="161"/>
                      <a:pt x="456" y="167"/>
                    </a:cubicBezTo>
                    <a:cubicBezTo>
                      <a:pt x="503" y="203"/>
                      <a:pt x="503" y="203"/>
                      <a:pt x="503" y="203"/>
                    </a:cubicBezTo>
                    <a:cubicBezTo>
                      <a:pt x="662" y="326"/>
                      <a:pt x="662" y="326"/>
                      <a:pt x="662" y="326"/>
                    </a:cubicBezTo>
                    <a:cubicBezTo>
                      <a:pt x="679" y="340"/>
                      <a:pt x="679" y="340"/>
                      <a:pt x="679" y="340"/>
                    </a:cubicBezTo>
                    <a:cubicBezTo>
                      <a:pt x="685" y="344"/>
                      <a:pt x="688" y="350"/>
                      <a:pt x="688" y="357"/>
                    </a:cubicBezTo>
                    <a:cubicBezTo>
                      <a:pt x="688" y="378"/>
                      <a:pt x="688" y="378"/>
                      <a:pt x="688" y="378"/>
                    </a:cubicBezTo>
                    <a:cubicBezTo>
                      <a:pt x="688" y="564"/>
                      <a:pt x="688" y="564"/>
                      <a:pt x="688" y="564"/>
                    </a:cubicBezTo>
                    <a:cubicBezTo>
                      <a:pt x="688" y="608"/>
                      <a:pt x="688" y="608"/>
                      <a:pt x="688" y="608"/>
                    </a:cubicBezTo>
                    <a:cubicBezTo>
                      <a:pt x="688" y="648"/>
                      <a:pt x="688" y="648"/>
                      <a:pt x="688" y="648"/>
                    </a:cubicBezTo>
                    <a:cubicBezTo>
                      <a:pt x="644" y="648"/>
                      <a:pt x="644" y="648"/>
                      <a:pt x="644" y="648"/>
                    </a:cubicBezTo>
                    <a:cubicBezTo>
                      <a:pt x="638" y="648"/>
                      <a:pt x="638" y="648"/>
                      <a:pt x="638" y="648"/>
                    </a:cubicBezTo>
                    <a:cubicBezTo>
                      <a:pt x="600" y="648"/>
                      <a:pt x="600" y="648"/>
                      <a:pt x="600" y="648"/>
                    </a:cubicBezTo>
                    <a:cubicBezTo>
                      <a:pt x="493" y="648"/>
                      <a:pt x="493" y="648"/>
                      <a:pt x="493" y="648"/>
                    </a:cubicBezTo>
                    <a:cubicBezTo>
                      <a:pt x="493" y="648"/>
                      <a:pt x="493" y="648"/>
                      <a:pt x="493" y="648"/>
                    </a:cubicBezTo>
                    <a:cubicBezTo>
                      <a:pt x="493" y="465"/>
                      <a:pt x="493" y="465"/>
                      <a:pt x="493" y="465"/>
                    </a:cubicBezTo>
                    <a:cubicBezTo>
                      <a:pt x="493" y="463"/>
                      <a:pt x="491" y="461"/>
                      <a:pt x="489" y="461"/>
                    </a:cubicBezTo>
                    <a:cubicBezTo>
                      <a:pt x="397" y="461"/>
                      <a:pt x="397" y="461"/>
                      <a:pt x="397" y="461"/>
                    </a:cubicBezTo>
                    <a:cubicBezTo>
                      <a:pt x="395" y="461"/>
                      <a:pt x="393" y="463"/>
                      <a:pt x="393" y="465"/>
                    </a:cubicBezTo>
                    <a:cubicBezTo>
                      <a:pt x="393" y="648"/>
                      <a:pt x="393" y="648"/>
                      <a:pt x="393" y="648"/>
                    </a:cubicBezTo>
                    <a:cubicBezTo>
                      <a:pt x="393" y="648"/>
                      <a:pt x="393" y="648"/>
                      <a:pt x="393" y="648"/>
                    </a:cubicBezTo>
                    <a:cubicBezTo>
                      <a:pt x="286" y="648"/>
                      <a:pt x="286" y="648"/>
                      <a:pt x="286" y="648"/>
                    </a:cubicBezTo>
                    <a:cubicBezTo>
                      <a:pt x="248" y="648"/>
                      <a:pt x="248" y="648"/>
                      <a:pt x="248" y="648"/>
                    </a:cubicBezTo>
                    <a:cubicBezTo>
                      <a:pt x="242" y="648"/>
                      <a:pt x="242" y="648"/>
                      <a:pt x="242" y="648"/>
                    </a:cubicBezTo>
                    <a:cubicBezTo>
                      <a:pt x="198" y="648"/>
                      <a:pt x="198" y="648"/>
                      <a:pt x="198" y="648"/>
                    </a:cubicBezTo>
                    <a:cubicBezTo>
                      <a:pt x="198" y="608"/>
                      <a:pt x="198" y="608"/>
                      <a:pt x="198" y="608"/>
                    </a:cubicBezTo>
                    <a:cubicBezTo>
                      <a:pt x="198" y="564"/>
                      <a:pt x="198" y="564"/>
                      <a:pt x="198" y="564"/>
                    </a:cubicBezTo>
                    <a:cubicBezTo>
                      <a:pt x="198" y="378"/>
                      <a:pt x="198" y="378"/>
                      <a:pt x="198" y="378"/>
                    </a:cubicBezTo>
                    <a:cubicBezTo>
                      <a:pt x="198" y="357"/>
                      <a:pt x="198" y="357"/>
                      <a:pt x="198" y="357"/>
                    </a:cubicBezTo>
                    <a:cubicBezTo>
                      <a:pt x="198" y="350"/>
                      <a:pt x="201" y="344"/>
                      <a:pt x="207" y="340"/>
                    </a:cubicBezTo>
                    <a:lnTo>
                      <a:pt x="224" y="326"/>
                    </a:lnTo>
                    <a:close/>
                    <a:moveTo>
                      <a:pt x="539" y="574"/>
                    </a:moveTo>
                    <a:cubicBezTo>
                      <a:pt x="600" y="574"/>
                      <a:pt x="600" y="574"/>
                      <a:pt x="600" y="574"/>
                    </a:cubicBezTo>
                    <a:cubicBezTo>
                      <a:pt x="616" y="574"/>
                      <a:pt x="616" y="574"/>
                      <a:pt x="616" y="574"/>
                    </a:cubicBezTo>
                    <a:cubicBezTo>
                      <a:pt x="616" y="442"/>
                      <a:pt x="616" y="442"/>
                      <a:pt x="616" y="442"/>
                    </a:cubicBezTo>
                    <a:cubicBezTo>
                      <a:pt x="616" y="429"/>
                      <a:pt x="610" y="417"/>
                      <a:pt x="600" y="410"/>
                    </a:cubicBezTo>
                    <a:cubicBezTo>
                      <a:pt x="593" y="406"/>
                      <a:pt x="586" y="403"/>
                      <a:pt x="577" y="403"/>
                    </a:cubicBezTo>
                    <a:cubicBezTo>
                      <a:pt x="577" y="403"/>
                      <a:pt x="577" y="403"/>
                      <a:pt x="577" y="403"/>
                    </a:cubicBezTo>
                    <a:cubicBezTo>
                      <a:pt x="556" y="403"/>
                      <a:pt x="539" y="421"/>
                      <a:pt x="539" y="442"/>
                    </a:cubicBezTo>
                    <a:lnTo>
                      <a:pt x="539" y="574"/>
                    </a:lnTo>
                    <a:close/>
                    <a:moveTo>
                      <a:pt x="402" y="338"/>
                    </a:moveTo>
                    <a:cubicBezTo>
                      <a:pt x="402" y="360"/>
                      <a:pt x="421" y="378"/>
                      <a:pt x="443" y="378"/>
                    </a:cubicBezTo>
                    <a:cubicBezTo>
                      <a:pt x="465" y="378"/>
                      <a:pt x="484" y="360"/>
                      <a:pt x="484" y="338"/>
                    </a:cubicBezTo>
                    <a:cubicBezTo>
                      <a:pt x="484" y="334"/>
                      <a:pt x="483" y="330"/>
                      <a:pt x="482" y="326"/>
                    </a:cubicBezTo>
                    <a:cubicBezTo>
                      <a:pt x="480" y="321"/>
                      <a:pt x="478" y="316"/>
                      <a:pt x="474" y="311"/>
                    </a:cubicBezTo>
                    <a:cubicBezTo>
                      <a:pt x="467" y="303"/>
                      <a:pt x="455" y="297"/>
                      <a:pt x="443" y="297"/>
                    </a:cubicBezTo>
                    <a:cubicBezTo>
                      <a:pt x="431" y="297"/>
                      <a:pt x="419" y="303"/>
                      <a:pt x="412" y="311"/>
                    </a:cubicBezTo>
                    <a:cubicBezTo>
                      <a:pt x="408" y="316"/>
                      <a:pt x="406" y="321"/>
                      <a:pt x="404" y="326"/>
                    </a:cubicBezTo>
                    <a:cubicBezTo>
                      <a:pt x="403" y="330"/>
                      <a:pt x="402" y="334"/>
                      <a:pt x="402" y="338"/>
                    </a:cubicBezTo>
                    <a:close/>
                    <a:moveTo>
                      <a:pt x="270" y="574"/>
                    </a:moveTo>
                    <a:cubicBezTo>
                      <a:pt x="286" y="574"/>
                      <a:pt x="286" y="574"/>
                      <a:pt x="286" y="574"/>
                    </a:cubicBezTo>
                    <a:cubicBezTo>
                      <a:pt x="347" y="574"/>
                      <a:pt x="347" y="574"/>
                      <a:pt x="347" y="574"/>
                    </a:cubicBezTo>
                    <a:cubicBezTo>
                      <a:pt x="347" y="442"/>
                      <a:pt x="347" y="442"/>
                      <a:pt x="347" y="442"/>
                    </a:cubicBezTo>
                    <a:cubicBezTo>
                      <a:pt x="347" y="421"/>
                      <a:pt x="330" y="403"/>
                      <a:pt x="309" y="403"/>
                    </a:cubicBezTo>
                    <a:cubicBezTo>
                      <a:pt x="300" y="403"/>
                      <a:pt x="293" y="406"/>
                      <a:pt x="286" y="410"/>
                    </a:cubicBezTo>
                    <a:cubicBezTo>
                      <a:pt x="276" y="417"/>
                      <a:pt x="270" y="429"/>
                      <a:pt x="270" y="442"/>
                    </a:cubicBezTo>
                    <a:lnTo>
                      <a:pt x="270" y="57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grpSp>
      <p:grpSp>
        <p:nvGrpSpPr>
          <p:cNvPr id="96" name="Group 95">
            <a:extLst>
              <a:ext uri="{FF2B5EF4-FFF2-40B4-BE49-F238E27FC236}">
                <a16:creationId xmlns:a16="http://schemas.microsoft.com/office/drawing/2014/main" id="{D6E6C28A-AAB2-4FAB-8C45-58767D5BC106}"/>
              </a:ext>
            </a:extLst>
          </p:cNvPr>
          <p:cNvGrpSpPr/>
          <p:nvPr/>
        </p:nvGrpSpPr>
        <p:grpSpPr>
          <a:xfrm>
            <a:off x="8117917" y="4083751"/>
            <a:ext cx="1417584" cy="1417584"/>
            <a:chOff x="13242330" y="1494222"/>
            <a:chExt cx="1417584" cy="1417584"/>
          </a:xfrm>
        </p:grpSpPr>
        <p:sp>
          <p:nvSpPr>
            <p:cNvPr id="97" name="Oval 96">
              <a:extLst>
                <a:ext uri="{FF2B5EF4-FFF2-40B4-BE49-F238E27FC236}">
                  <a16:creationId xmlns:a16="http://schemas.microsoft.com/office/drawing/2014/main" id="{D7C53743-C322-4CDF-86A4-56651B7FE8F3}"/>
                </a:ext>
              </a:extLst>
            </p:cNvPr>
            <p:cNvSpPr/>
            <p:nvPr/>
          </p:nvSpPr>
          <p:spPr>
            <a:xfrm>
              <a:off x="13242330" y="1494222"/>
              <a:ext cx="1417584" cy="1417584"/>
            </a:xfrm>
            <a:prstGeom prst="ellipse">
              <a:avLst/>
            </a:prstGeom>
            <a:solidFill>
              <a:srgbClr val="30C1D7"/>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nvGrpSpPr>
            <p:cNvPr id="98" name="Group 4">
              <a:extLst>
                <a:ext uri="{FF2B5EF4-FFF2-40B4-BE49-F238E27FC236}">
                  <a16:creationId xmlns:a16="http://schemas.microsoft.com/office/drawing/2014/main" id="{0C229DB2-7AEC-4D56-BC07-576FB9CCF8AD}"/>
                </a:ext>
              </a:extLst>
            </p:cNvPr>
            <p:cNvGrpSpPr>
              <a:grpSpLocks noChangeAspect="1"/>
            </p:cNvGrpSpPr>
            <p:nvPr/>
          </p:nvGrpSpPr>
          <p:grpSpPr bwMode="auto">
            <a:xfrm>
              <a:off x="13485602" y="1737494"/>
              <a:ext cx="931041" cy="931041"/>
              <a:chOff x="2652" y="972"/>
              <a:chExt cx="2376" cy="2376"/>
            </a:xfrm>
          </p:grpSpPr>
          <p:sp>
            <p:nvSpPr>
              <p:cNvPr id="99" name="AutoShape 3">
                <a:extLst>
                  <a:ext uri="{FF2B5EF4-FFF2-40B4-BE49-F238E27FC236}">
                    <a16:creationId xmlns:a16="http://schemas.microsoft.com/office/drawing/2014/main" id="{BECFF992-CD5B-4E9F-BF8E-B499579292B6}"/>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00" name="Freeform 5">
                <a:extLst>
                  <a:ext uri="{FF2B5EF4-FFF2-40B4-BE49-F238E27FC236}">
                    <a16:creationId xmlns:a16="http://schemas.microsoft.com/office/drawing/2014/main" id="{993CF868-7B09-46A7-B22E-C566502638A3}"/>
                  </a:ext>
                </a:extLst>
              </p:cNvPr>
              <p:cNvSpPr>
                <a:spLocks noEditPoints="1"/>
              </p:cNvSpPr>
              <p:nvPr/>
            </p:nvSpPr>
            <p:spPr bwMode="auto">
              <a:xfrm>
                <a:off x="2738" y="1357"/>
                <a:ext cx="2257" cy="1608"/>
              </a:xfrm>
              <a:custGeom>
                <a:avLst/>
                <a:gdLst>
                  <a:gd name="T0" fmla="*/ 329 w 949"/>
                  <a:gd name="T1" fmla="*/ 466 h 676"/>
                  <a:gd name="T2" fmla="*/ 341 w 949"/>
                  <a:gd name="T3" fmla="*/ 423 h 676"/>
                  <a:gd name="T4" fmla="*/ 377 w 949"/>
                  <a:gd name="T5" fmla="*/ 352 h 676"/>
                  <a:gd name="T6" fmla="*/ 356 w 949"/>
                  <a:gd name="T7" fmla="*/ 315 h 676"/>
                  <a:gd name="T8" fmla="*/ 339 w 949"/>
                  <a:gd name="T9" fmla="*/ 270 h 676"/>
                  <a:gd name="T10" fmla="*/ 331 w 949"/>
                  <a:gd name="T11" fmla="*/ 220 h 676"/>
                  <a:gd name="T12" fmla="*/ 353 w 949"/>
                  <a:gd name="T13" fmla="*/ 151 h 676"/>
                  <a:gd name="T14" fmla="*/ 38 w 949"/>
                  <a:gd name="T15" fmla="*/ 225 h 676"/>
                  <a:gd name="T16" fmla="*/ 93 w 949"/>
                  <a:gd name="T17" fmla="*/ 443 h 676"/>
                  <a:gd name="T18" fmla="*/ 93 w 949"/>
                  <a:gd name="T19" fmla="*/ 509 h 676"/>
                  <a:gd name="T20" fmla="*/ 245 w 949"/>
                  <a:gd name="T21" fmla="*/ 543 h 676"/>
                  <a:gd name="T22" fmla="*/ 254 w 949"/>
                  <a:gd name="T23" fmla="*/ 534 h 676"/>
                  <a:gd name="T24" fmla="*/ 263 w 949"/>
                  <a:gd name="T25" fmla="*/ 87 h 676"/>
                  <a:gd name="T26" fmla="*/ 464 w 949"/>
                  <a:gd name="T27" fmla="*/ 18 h 676"/>
                  <a:gd name="T28" fmla="*/ 625 w 949"/>
                  <a:gd name="T29" fmla="*/ 70 h 676"/>
                  <a:gd name="T30" fmla="*/ 626 w 949"/>
                  <a:gd name="T31" fmla="*/ 88 h 676"/>
                  <a:gd name="T32" fmla="*/ 666 w 949"/>
                  <a:gd name="T33" fmla="*/ 87 h 676"/>
                  <a:gd name="T34" fmla="*/ 667 w 949"/>
                  <a:gd name="T35" fmla="*/ 86 h 676"/>
                  <a:gd name="T36" fmla="*/ 668 w 949"/>
                  <a:gd name="T37" fmla="*/ 86 h 676"/>
                  <a:gd name="T38" fmla="*/ 671 w 949"/>
                  <a:gd name="T39" fmla="*/ 84 h 676"/>
                  <a:gd name="T40" fmla="*/ 673 w 949"/>
                  <a:gd name="T41" fmla="*/ 83 h 676"/>
                  <a:gd name="T42" fmla="*/ 674 w 949"/>
                  <a:gd name="T43" fmla="*/ 81 h 676"/>
                  <a:gd name="T44" fmla="*/ 675 w 949"/>
                  <a:gd name="T45" fmla="*/ 78 h 676"/>
                  <a:gd name="T46" fmla="*/ 675 w 949"/>
                  <a:gd name="T47" fmla="*/ 76 h 676"/>
                  <a:gd name="T48" fmla="*/ 661 w 949"/>
                  <a:gd name="T49" fmla="*/ 37 h 676"/>
                  <a:gd name="T50" fmla="*/ 644 w 949"/>
                  <a:gd name="T51" fmla="*/ 43 h 676"/>
                  <a:gd name="T52" fmla="*/ 464 w 949"/>
                  <a:gd name="T53" fmla="*/ 0 h 676"/>
                  <a:gd name="T54" fmla="*/ 255 w 949"/>
                  <a:gd name="T55" fmla="*/ 83 h 676"/>
                  <a:gd name="T56" fmla="*/ 660 w 949"/>
                  <a:gd name="T57" fmla="*/ 591 h 676"/>
                  <a:gd name="T58" fmla="*/ 290 w 949"/>
                  <a:gd name="T59" fmla="*/ 607 h 676"/>
                  <a:gd name="T60" fmla="*/ 311 w 949"/>
                  <a:gd name="T61" fmla="*/ 597 h 676"/>
                  <a:gd name="T62" fmla="*/ 262 w 949"/>
                  <a:gd name="T63" fmla="*/ 589 h 676"/>
                  <a:gd name="T64" fmla="*/ 261 w 949"/>
                  <a:gd name="T65" fmla="*/ 590 h 676"/>
                  <a:gd name="T66" fmla="*/ 260 w 949"/>
                  <a:gd name="T67" fmla="*/ 590 h 676"/>
                  <a:gd name="T68" fmla="*/ 257 w 949"/>
                  <a:gd name="T69" fmla="*/ 592 h 676"/>
                  <a:gd name="T70" fmla="*/ 255 w 949"/>
                  <a:gd name="T71" fmla="*/ 593 h 676"/>
                  <a:gd name="T72" fmla="*/ 254 w 949"/>
                  <a:gd name="T73" fmla="*/ 596 h 676"/>
                  <a:gd name="T74" fmla="*/ 253 w 949"/>
                  <a:gd name="T75" fmla="*/ 600 h 676"/>
                  <a:gd name="T76" fmla="*/ 254 w 949"/>
                  <a:gd name="T77" fmla="*/ 601 h 676"/>
                  <a:gd name="T78" fmla="*/ 276 w 949"/>
                  <a:gd name="T79" fmla="*/ 645 h 676"/>
                  <a:gd name="T80" fmla="*/ 284 w 949"/>
                  <a:gd name="T81" fmla="*/ 633 h 676"/>
                  <a:gd name="T82" fmla="*/ 464 w 949"/>
                  <a:gd name="T83" fmla="*/ 676 h 676"/>
                  <a:gd name="T84" fmla="*/ 673 w 949"/>
                  <a:gd name="T85" fmla="*/ 593 h 676"/>
                  <a:gd name="T86" fmla="*/ 876 w 949"/>
                  <a:gd name="T87" fmla="*/ 228 h 676"/>
                  <a:gd name="T88" fmla="*/ 583 w 949"/>
                  <a:gd name="T89" fmla="*/ 202 h 676"/>
                  <a:gd name="T90" fmla="*/ 586 w 949"/>
                  <a:gd name="T91" fmla="*/ 206 h 676"/>
                  <a:gd name="T92" fmla="*/ 578 w 949"/>
                  <a:gd name="T93" fmla="*/ 258 h 676"/>
                  <a:gd name="T94" fmla="*/ 575 w 949"/>
                  <a:gd name="T95" fmla="*/ 300 h 676"/>
                  <a:gd name="T96" fmla="*/ 542 w 949"/>
                  <a:gd name="T97" fmla="*/ 362 h 676"/>
                  <a:gd name="T98" fmla="*/ 579 w 949"/>
                  <a:gd name="T99" fmla="*/ 408 h 676"/>
                  <a:gd name="T100" fmla="*/ 639 w 949"/>
                  <a:gd name="T101" fmla="*/ 471 h 676"/>
                  <a:gd name="T102" fmla="*/ 668 w 949"/>
                  <a:gd name="T103" fmla="*/ 538 h 676"/>
                  <a:gd name="T104" fmla="*/ 685 w 949"/>
                  <a:gd name="T105" fmla="*/ 548 h 676"/>
                  <a:gd name="T106" fmla="*/ 792 w 949"/>
                  <a:gd name="T107" fmla="*/ 515 h 676"/>
                  <a:gd name="T108" fmla="*/ 792 w 949"/>
                  <a:gd name="T109" fmla="*/ 47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9" h="676">
                    <a:moveTo>
                      <a:pt x="254" y="470"/>
                    </a:moveTo>
                    <a:cubicBezTo>
                      <a:pt x="292" y="474"/>
                      <a:pt x="321" y="470"/>
                      <a:pt x="329" y="466"/>
                    </a:cubicBezTo>
                    <a:cubicBezTo>
                      <a:pt x="339" y="461"/>
                      <a:pt x="339" y="448"/>
                      <a:pt x="341" y="425"/>
                    </a:cubicBezTo>
                    <a:cubicBezTo>
                      <a:pt x="341" y="425"/>
                      <a:pt x="341" y="425"/>
                      <a:pt x="341" y="423"/>
                    </a:cubicBezTo>
                    <a:cubicBezTo>
                      <a:pt x="342" y="408"/>
                      <a:pt x="340" y="385"/>
                      <a:pt x="339" y="372"/>
                    </a:cubicBezTo>
                    <a:cubicBezTo>
                      <a:pt x="367" y="371"/>
                      <a:pt x="375" y="357"/>
                      <a:pt x="377" y="352"/>
                    </a:cubicBezTo>
                    <a:cubicBezTo>
                      <a:pt x="380" y="341"/>
                      <a:pt x="370" y="330"/>
                      <a:pt x="359" y="319"/>
                    </a:cubicBezTo>
                    <a:cubicBezTo>
                      <a:pt x="358" y="317"/>
                      <a:pt x="357" y="316"/>
                      <a:pt x="356" y="315"/>
                    </a:cubicBezTo>
                    <a:cubicBezTo>
                      <a:pt x="351" y="310"/>
                      <a:pt x="346" y="299"/>
                      <a:pt x="341" y="284"/>
                    </a:cubicBezTo>
                    <a:cubicBezTo>
                      <a:pt x="339" y="282"/>
                      <a:pt x="339" y="276"/>
                      <a:pt x="339" y="270"/>
                    </a:cubicBezTo>
                    <a:cubicBezTo>
                      <a:pt x="338" y="262"/>
                      <a:pt x="337" y="252"/>
                      <a:pt x="335" y="245"/>
                    </a:cubicBezTo>
                    <a:cubicBezTo>
                      <a:pt x="332" y="239"/>
                      <a:pt x="332" y="228"/>
                      <a:pt x="331" y="220"/>
                    </a:cubicBezTo>
                    <a:cubicBezTo>
                      <a:pt x="330" y="203"/>
                      <a:pt x="330" y="203"/>
                      <a:pt x="330" y="203"/>
                    </a:cubicBezTo>
                    <a:cubicBezTo>
                      <a:pt x="335" y="182"/>
                      <a:pt x="363" y="151"/>
                      <a:pt x="353" y="151"/>
                    </a:cubicBezTo>
                    <a:cubicBezTo>
                      <a:pt x="260" y="153"/>
                      <a:pt x="293" y="127"/>
                      <a:pt x="192" y="127"/>
                    </a:cubicBezTo>
                    <a:cubicBezTo>
                      <a:pt x="104" y="127"/>
                      <a:pt x="60" y="180"/>
                      <a:pt x="38" y="225"/>
                    </a:cubicBezTo>
                    <a:cubicBezTo>
                      <a:pt x="0" y="306"/>
                      <a:pt x="62" y="387"/>
                      <a:pt x="93" y="419"/>
                    </a:cubicBezTo>
                    <a:cubicBezTo>
                      <a:pt x="93" y="443"/>
                      <a:pt x="93" y="443"/>
                      <a:pt x="93" y="443"/>
                    </a:cubicBezTo>
                    <a:cubicBezTo>
                      <a:pt x="93" y="443"/>
                      <a:pt x="93" y="443"/>
                      <a:pt x="93" y="473"/>
                    </a:cubicBezTo>
                    <a:cubicBezTo>
                      <a:pt x="93" y="509"/>
                      <a:pt x="93" y="509"/>
                      <a:pt x="93" y="509"/>
                    </a:cubicBezTo>
                    <a:cubicBezTo>
                      <a:pt x="93" y="513"/>
                      <a:pt x="95" y="516"/>
                      <a:pt x="99" y="518"/>
                    </a:cubicBezTo>
                    <a:cubicBezTo>
                      <a:pt x="160" y="543"/>
                      <a:pt x="238" y="543"/>
                      <a:pt x="245" y="543"/>
                    </a:cubicBezTo>
                    <a:cubicBezTo>
                      <a:pt x="245" y="543"/>
                      <a:pt x="245" y="543"/>
                      <a:pt x="245" y="543"/>
                    </a:cubicBezTo>
                    <a:cubicBezTo>
                      <a:pt x="250" y="543"/>
                      <a:pt x="254" y="539"/>
                      <a:pt x="254" y="534"/>
                    </a:cubicBezTo>
                    <a:cubicBezTo>
                      <a:pt x="254" y="534"/>
                      <a:pt x="254" y="534"/>
                      <a:pt x="254" y="470"/>
                    </a:cubicBezTo>
                    <a:close/>
                    <a:moveTo>
                      <a:pt x="263" y="87"/>
                    </a:moveTo>
                    <a:cubicBezTo>
                      <a:pt x="265" y="87"/>
                      <a:pt x="267" y="86"/>
                      <a:pt x="268" y="85"/>
                    </a:cubicBezTo>
                    <a:cubicBezTo>
                      <a:pt x="325" y="41"/>
                      <a:pt x="392" y="18"/>
                      <a:pt x="464" y="18"/>
                    </a:cubicBezTo>
                    <a:cubicBezTo>
                      <a:pt x="527" y="18"/>
                      <a:pt x="586" y="36"/>
                      <a:pt x="638" y="69"/>
                    </a:cubicBezTo>
                    <a:cubicBezTo>
                      <a:pt x="625" y="70"/>
                      <a:pt x="625" y="70"/>
                      <a:pt x="625" y="70"/>
                    </a:cubicBezTo>
                    <a:cubicBezTo>
                      <a:pt x="620" y="70"/>
                      <a:pt x="616" y="74"/>
                      <a:pt x="617" y="79"/>
                    </a:cubicBezTo>
                    <a:cubicBezTo>
                      <a:pt x="617" y="84"/>
                      <a:pt x="621" y="88"/>
                      <a:pt x="626" y="88"/>
                    </a:cubicBezTo>
                    <a:cubicBezTo>
                      <a:pt x="626" y="88"/>
                      <a:pt x="626" y="88"/>
                      <a:pt x="626" y="88"/>
                    </a:cubicBezTo>
                    <a:cubicBezTo>
                      <a:pt x="666" y="87"/>
                      <a:pt x="666" y="87"/>
                      <a:pt x="666" y="87"/>
                    </a:cubicBezTo>
                    <a:cubicBezTo>
                      <a:pt x="666" y="87"/>
                      <a:pt x="666" y="87"/>
                      <a:pt x="666" y="86"/>
                    </a:cubicBezTo>
                    <a:cubicBezTo>
                      <a:pt x="667" y="86"/>
                      <a:pt x="667" y="86"/>
                      <a:pt x="667" y="86"/>
                    </a:cubicBezTo>
                    <a:cubicBezTo>
                      <a:pt x="668" y="86"/>
                      <a:pt x="668" y="86"/>
                      <a:pt x="668" y="86"/>
                    </a:cubicBezTo>
                    <a:cubicBezTo>
                      <a:pt x="668" y="86"/>
                      <a:pt x="668" y="86"/>
                      <a:pt x="668" y="86"/>
                    </a:cubicBezTo>
                    <a:cubicBezTo>
                      <a:pt x="669" y="86"/>
                      <a:pt x="669" y="85"/>
                      <a:pt x="670" y="85"/>
                    </a:cubicBezTo>
                    <a:cubicBezTo>
                      <a:pt x="670" y="85"/>
                      <a:pt x="671" y="85"/>
                      <a:pt x="671" y="84"/>
                    </a:cubicBezTo>
                    <a:cubicBezTo>
                      <a:pt x="672" y="84"/>
                      <a:pt x="672" y="83"/>
                      <a:pt x="672" y="83"/>
                    </a:cubicBezTo>
                    <a:cubicBezTo>
                      <a:pt x="673" y="83"/>
                      <a:pt x="673" y="83"/>
                      <a:pt x="673" y="83"/>
                    </a:cubicBezTo>
                    <a:cubicBezTo>
                      <a:pt x="673" y="82"/>
                      <a:pt x="673" y="82"/>
                      <a:pt x="673" y="81"/>
                    </a:cubicBezTo>
                    <a:cubicBezTo>
                      <a:pt x="674" y="81"/>
                      <a:pt x="674" y="81"/>
                      <a:pt x="674" y="81"/>
                    </a:cubicBezTo>
                    <a:cubicBezTo>
                      <a:pt x="674" y="81"/>
                      <a:pt x="674" y="80"/>
                      <a:pt x="674" y="80"/>
                    </a:cubicBezTo>
                    <a:cubicBezTo>
                      <a:pt x="674" y="79"/>
                      <a:pt x="675" y="79"/>
                      <a:pt x="675" y="78"/>
                    </a:cubicBezTo>
                    <a:cubicBezTo>
                      <a:pt x="675" y="76"/>
                      <a:pt x="675" y="76"/>
                      <a:pt x="675" y="76"/>
                    </a:cubicBezTo>
                    <a:cubicBezTo>
                      <a:pt x="675" y="76"/>
                      <a:pt x="675" y="76"/>
                      <a:pt x="675" y="76"/>
                    </a:cubicBezTo>
                    <a:cubicBezTo>
                      <a:pt x="674" y="76"/>
                      <a:pt x="674" y="75"/>
                      <a:pt x="674" y="75"/>
                    </a:cubicBezTo>
                    <a:cubicBezTo>
                      <a:pt x="661" y="37"/>
                      <a:pt x="661" y="37"/>
                      <a:pt x="661" y="37"/>
                    </a:cubicBezTo>
                    <a:cubicBezTo>
                      <a:pt x="660" y="32"/>
                      <a:pt x="655" y="30"/>
                      <a:pt x="650" y="32"/>
                    </a:cubicBezTo>
                    <a:cubicBezTo>
                      <a:pt x="645" y="33"/>
                      <a:pt x="642" y="38"/>
                      <a:pt x="644" y="43"/>
                    </a:cubicBezTo>
                    <a:cubicBezTo>
                      <a:pt x="647" y="54"/>
                      <a:pt x="647" y="54"/>
                      <a:pt x="647" y="54"/>
                    </a:cubicBezTo>
                    <a:cubicBezTo>
                      <a:pt x="593" y="18"/>
                      <a:pt x="530" y="0"/>
                      <a:pt x="464" y="0"/>
                    </a:cubicBezTo>
                    <a:cubicBezTo>
                      <a:pt x="388" y="0"/>
                      <a:pt x="317" y="24"/>
                      <a:pt x="257" y="70"/>
                    </a:cubicBezTo>
                    <a:cubicBezTo>
                      <a:pt x="253" y="73"/>
                      <a:pt x="252" y="79"/>
                      <a:pt x="255" y="83"/>
                    </a:cubicBezTo>
                    <a:cubicBezTo>
                      <a:pt x="257" y="85"/>
                      <a:pt x="260" y="87"/>
                      <a:pt x="263" y="87"/>
                    </a:cubicBezTo>
                    <a:close/>
                    <a:moveTo>
                      <a:pt x="660" y="591"/>
                    </a:moveTo>
                    <a:cubicBezTo>
                      <a:pt x="603" y="635"/>
                      <a:pt x="536" y="658"/>
                      <a:pt x="464" y="658"/>
                    </a:cubicBezTo>
                    <a:cubicBezTo>
                      <a:pt x="401" y="658"/>
                      <a:pt x="342" y="640"/>
                      <a:pt x="290" y="607"/>
                    </a:cubicBezTo>
                    <a:cubicBezTo>
                      <a:pt x="303" y="606"/>
                      <a:pt x="303" y="606"/>
                      <a:pt x="303" y="606"/>
                    </a:cubicBezTo>
                    <a:cubicBezTo>
                      <a:pt x="308" y="606"/>
                      <a:pt x="312" y="602"/>
                      <a:pt x="311" y="597"/>
                    </a:cubicBezTo>
                    <a:cubicBezTo>
                      <a:pt x="311" y="592"/>
                      <a:pt x="307" y="587"/>
                      <a:pt x="302" y="588"/>
                    </a:cubicBezTo>
                    <a:cubicBezTo>
                      <a:pt x="262" y="589"/>
                      <a:pt x="262" y="589"/>
                      <a:pt x="262" y="589"/>
                    </a:cubicBezTo>
                    <a:cubicBezTo>
                      <a:pt x="262" y="589"/>
                      <a:pt x="262" y="589"/>
                      <a:pt x="262" y="590"/>
                    </a:cubicBezTo>
                    <a:cubicBezTo>
                      <a:pt x="261" y="590"/>
                      <a:pt x="261" y="590"/>
                      <a:pt x="261" y="590"/>
                    </a:cubicBezTo>
                    <a:cubicBezTo>
                      <a:pt x="260" y="590"/>
                      <a:pt x="260" y="590"/>
                      <a:pt x="260" y="590"/>
                    </a:cubicBezTo>
                    <a:cubicBezTo>
                      <a:pt x="260" y="590"/>
                      <a:pt x="260" y="590"/>
                      <a:pt x="260" y="590"/>
                    </a:cubicBezTo>
                    <a:cubicBezTo>
                      <a:pt x="259" y="590"/>
                      <a:pt x="259" y="590"/>
                      <a:pt x="258" y="590"/>
                    </a:cubicBezTo>
                    <a:cubicBezTo>
                      <a:pt x="258" y="591"/>
                      <a:pt x="257" y="591"/>
                      <a:pt x="257" y="592"/>
                    </a:cubicBezTo>
                    <a:cubicBezTo>
                      <a:pt x="256" y="592"/>
                      <a:pt x="256" y="592"/>
                      <a:pt x="256" y="593"/>
                    </a:cubicBezTo>
                    <a:cubicBezTo>
                      <a:pt x="255" y="593"/>
                      <a:pt x="255" y="593"/>
                      <a:pt x="255" y="593"/>
                    </a:cubicBezTo>
                    <a:cubicBezTo>
                      <a:pt x="255" y="594"/>
                      <a:pt x="255" y="594"/>
                      <a:pt x="254" y="595"/>
                    </a:cubicBezTo>
                    <a:cubicBezTo>
                      <a:pt x="254" y="595"/>
                      <a:pt x="254" y="595"/>
                      <a:pt x="254" y="596"/>
                    </a:cubicBezTo>
                    <a:cubicBezTo>
                      <a:pt x="254" y="597"/>
                      <a:pt x="253" y="597"/>
                      <a:pt x="253" y="598"/>
                    </a:cubicBezTo>
                    <a:cubicBezTo>
                      <a:pt x="253" y="600"/>
                      <a:pt x="253" y="600"/>
                      <a:pt x="253" y="600"/>
                    </a:cubicBezTo>
                    <a:cubicBezTo>
                      <a:pt x="253" y="600"/>
                      <a:pt x="253" y="600"/>
                      <a:pt x="253" y="600"/>
                    </a:cubicBezTo>
                    <a:cubicBezTo>
                      <a:pt x="254" y="600"/>
                      <a:pt x="254" y="601"/>
                      <a:pt x="254" y="601"/>
                    </a:cubicBezTo>
                    <a:cubicBezTo>
                      <a:pt x="267" y="639"/>
                      <a:pt x="267" y="639"/>
                      <a:pt x="267" y="639"/>
                    </a:cubicBezTo>
                    <a:cubicBezTo>
                      <a:pt x="268" y="643"/>
                      <a:pt x="271" y="645"/>
                      <a:pt x="276" y="645"/>
                    </a:cubicBezTo>
                    <a:cubicBezTo>
                      <a:pt x="276" y="645"/>
                      <a:pt x="277" y="645"/>
                      <a:pt x="278" y="644"/>
                    </a:cubicBezTo>
                    <a:cubicBezTo>
                      <a:pt x="283" y="643"/>
                      <a:pt x="286" y="638"/>
                      <a:pt x="284" y="633"/>
                    </a:cubicBezTo>
                    <a:cubicBezTo>
                      <a:pt x="281" y="622"/>
                      <a:pt x="281" y="622"/>
                      <a:pt x="281" y="622"/>
                    </a:cubicBezTo>
                    <a:cubicBezTo>
                      <a:pt x="335" y="658"/>
                      <a:pt x="398" y="676"/>
                      <a:pt x="464" y="676"/>
                    </a:cubicBezTo>
                    <a:cubicBezTo>
                      <a:pt x="540" y="676"/>
                      <a:pt x="611" y="652"/>
                      <a:pt x="671" y="606"/>
                    </a:cubicBezTo>
                    <a:cubicBezTo>
                      <a:pt x="675" y="602"/>
                      <a:pt x="676" y="597"/>
                      <a:pt x="673" y="593"/>
                    </a:cubicBezTo>
                    <a:cubicBezTo>
                      <a:pt x="670" y="589"/>
                      <a:pt x="664" y="588"/>
                      <a:pt x="660" y="591"/>
                    </a:cubicBezTo>
                    <a:close/>
                    <a:moveTo>
                      <a:pt x="876" y="228"/>
                    </a:moveTo>
                    <a:cubicBezTo>
                      <a:pt x="855" y="183"/>
                      <a:pt x="803" y="136"/>
                      <a:pt x="717" y="136"/>
                    </a:cubicBezTo>
                    <a:cubicBezTo>
                      <a:pt x="620" y="136"/>
                      <a:pt x="579" y="181"/>
                      <a:pt x="583" y="202"/>
                    </a:cubicBezTo>
                    <a:cubicBezTo>
                      <a:pt x="584" y="203"/>
                      <a:pt x="585" y="205"/>
                      <a:pt x="586" y="206"/>
                    </a:cubicBezTo>
                    <a:cubicBezTo>
                      <a:pt x="586" y="206"/>
                      <a:pt x="586" y="206"/>
                      <a:pt x="586" y="206"/>
                    </a:cubicBezTo>
                    <a:cubicBezTo>
                      <a:pt x="582" y="232"/>
                      <a:pt x="582" y="232"/>
                      <a:pt x="582" y="232"/>
                    </a:cubicBezTo>
                    <a:cubicBezTo>
                      <a:pt x="580" y="240"/>
                      <a:pt x="578" y="251"/>
                      <a:pt x="578" y="258"/>
                    </a:cubicBezTo>
                    <a:cubicBezTo>
                      <a:pt x="577" y="262"/>
                      <a:pt x="577" y="268"/>
                      <a:pt x="577" y="275"/>
                    </a:cubicBezTo>
                    <a:cubicBezTo>
                      <a:pt x="577" y="283"/>
                      <a:pt x="576" y="297"/>
                      <a:pt x="575" y="300"/>
                    </a:cubicBezTo>
                    <a:cubicBezTo>
                      <a:pt x="571" y="308"/>
                      <a:pt x="565" y="320"/>
                      <a:pt x="558" y="327"/>
                    </a:cubicBezTo>
                    <a:cubicBezTo>
                      <a:pt x="550" y="335"/>
                      <a:pt x="538" y="351"/>
                      <a:pt x="542" y="362"/>
                    </a:cubicBezTo>
                    <a:cubicBezTo>
                      <a:pt x="545" y="368"/>
                      <a:pt x="556" y="380"/>
                      <a:pt x="580" y="380"/>
                    </a:cubicBezTo>
                    <a:cubicBezTo>
                      <a:pt x="580" y="388"/>
                      <a:pt x="579" y="397"/>
                      <a:pt x="579" y="408"/>
                    </a:cubicBezTo>
                    <a:cubicBezTo>
                      <a:pt x="579" y="446"/>
                      <a:pt x="584" y="456"/>
                      <a:pt x="588" y="461"/>
                    </a:cubicBezTo>
                    <a:cubicBezTo>
                      <a:pt x="593" y="466"/>
                      <a:pt x="603" y="471"/>
                      <a:pt x="639" y="471"/>
                    </a:cubicBezTo>
                    <a:cubicBezTo>
                      <a:pt x="645" y="471"/>
                      <a:pt x="658" y="470"/>
                      <a:pt x="668" y="469"/>
                    </a:cubicBezTo>
                    <a:cubicBezTo>
                      <a:pt x="668" y="538"/>
                      <a:pt x="668" y="538"/>
                      <a:pt x="668" y="538"/>
                    </a:cubicBezTo>
                    <a:cubicBezTo>
                      <a:pt x="668" y="543"/>
                      <a:pt x="671" y="547"/>
                      <a:pt x="676" y="547"/>
                    </a:cubicBezTo>
                    <a:cubicBezTo>
                      <a:pt x="676" y="547"/>
                      <a:pt x="680" y="548"/>
                      <a:pt x="685" y="548"/>
                    </a:cubicBezTo>
                    <a:cubicBezTo>
                      <a:pt x="705" y="548"/>
                      <a:pt x="751" y="545"/>
                      <a:pt x="788" y="523"/>
                    </a:cubicBezTo>
                    <a:cubicBezTo>
                      <a:pt x="790" y="521"/>
                      <a:pt x="792" y="518"/>
                      <a:pt x="792" y="515"/>
                    </a:cubicBezTo>
                    <a:cubicBezTo>
                      <a:pt x="792" y="490"/>
                      <a:pt x="792" y="490"/>
                      <a:pt x="792" y="490"/>
                    </a:cubicBezTo>
                    <a:cubicBezTo>
                      <a:pt x="792" y="472"/>
                      <a:pt x="792" y="472"/>
                      <a:pt x="792" y="472"/>
                    </a:cubicBezTo>
                    <a:cubicBezTo>
                      <a:pt x="851" y="449"/>
                      <a:pt x="949" y="379"/>
                      <a:pt x="876"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grpSp>
      <p:grpSp>
        <p:nvGrpSpPr>
          <p:cNvPr id="101" name="Group 100">
            <a:extLst>
              <a:ext uri="{FF2B5EF4-FFF2-40B4-BE49-F238E27FC236}">
                <a16:creationId xmlns:a16="http://schemas.microsoft.com/office/drawing/2014/main" id="{E3D6EFFB-EF01-44FB-BF19-17917B1C81E7}"/>
              </a:ext>
            </a:extLst>
          </p:cNvPr>
          <p:cNvGrpSpPr/>
          <p:nvPr/>
        </p:nvGrpSpPr>
        <p:grpSpPr>
          <a:xfrm>
            <a:off x="9903355" y="2307284"/>
            <a:ext cx="1417584" cy="1417584"/>
            <a:chOff x="12431725" y="2974076"/>
            <a:chExt cx="1417584" cy="1417584"/>
          </a:xfrm>
        </p:grpSpPr>
        <p:sp>
          <p:nvSpPr>
            <p:cNvPr id="102" name="Oval 101">
              <a:extLst>
                <a:ext uri="{FF2B5EF4-FFF2-40B4-BE49-F238E27FC236}">
                  <a16:creationId xmlns:a16="http://schemas.microsoft.com/office/drawing/2014/main" id="{FC095571-2EEB-4678-8DF5-8F57DA10ADF4}"/>
                </a:ext>
              </a:extLst>
            </p:cNvPr>
            <p:cNvSpPr/>
            <p:nvPr/>
          </p:nvSpPr>
          <p:spPr>
            <a:xfrm>
              <a:off x="12431725" y="2974076"/>
              <a:ext cx="1417584" cy="1417584"/>
            </a:xfrm>
            <a:prstGeom prst="ellipse">
              <a:avLst/>
            </a:prstGeom>
            <a:solidFill>
              <a:srgbClr val="295E7E"/>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nvGrpSpPr>
            <p:cNvPr id="103" name="Group 102">
              <a:extLst>
                <a:ext uri="{FF2B5EF4-FFF2-40B4-BE49-F238E27FC236}">
                  <a16:creationId xmlns:a16="http://schemas.microsoft.com/office/drawing/2014/main" id="{DDE73807-DFB7-4612-A5CA-93855F13C89B}"/>
                </a:ext>
              </a:extLst>
            </p:cNvPr>
            <p:cNvGrpSpPr>
              <a:grpSpLocks noChangeAspect="1"/>
            </p:cNvGrpSpPr>
            <p:nvPr/>
          </p:nvGrpSpPr>
          <p:grpSpPr>
            <a:xfrm>
              <a:off x="12608662" y="3151014"/>
              <a:ext cx="1063708" cy="1063708"/>
              <a:chOff x="7324949" y="3200401"/>
              <a:chExt cx="457200" cy="457200"/>
            </a:xfrm>
          </p:grpSpPr>
          <p:sp>
            <p:nvSpPr>
              <p:cNvPr id="104" name="AutoShape 6">
                <a:extLst>
                  <a:ext uri="{FF2B5EF4-FFF2-40B4-BE49-F238E27FC236}">
                    <a16:creationId xmlns:a16="http://schemas.microsoft.com/office/drawing/2014/main" id="{12E38E14-ABEA-4123-92A0-E4F3ADBEDF6D}"/>
                  </a:ext>
                </a:extLst>
              </p:cNvPr>
              <p:cNvSpPr>
                <a:spLocks noChangeAspect="1" noChangeArrowheads="1" noTextEdit="1"/>
              </p:cNvSpPr>
              <p:nvPr/>
            </p:nvSpPr>
            <p:spPr bwMode="auto">
              <a:xfrm>
                <a:off x="7324949"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05" name="Freeform 8">
                <a:extLst>
                  <a:ext uri="{FF2B5EF4-FFF2-40B4-BE49-F238E27FC236}">
                    <a16:creationId xmlns:a16="http://schemas.microsoft.com/office/drawing/2014/main" id="{F6DA922B-6E3E-42A2-9069-3344961714F3}"/>
                  </a:ext>
                </a:extLst>
              </p:cNvPr>
              <p:cNvSpPr>
                <a:spLocks noEditPoints="1"/>
              </p:cNvSpPr>
              <p:nvPr/>
            </p:nvSpPr>
            <p:spPr bwMode="auto">
              <a:xfrm>
                <a:off x="7336494" y="3227918"/>
                <a:ext cx="434686" cy="402744"/>
              </a:xfrm>
              <a:custGeom>
                <a:avLst/>
                <a:gdLst>
                  <a:gd name="T0" fmla="*/ 438 w 950"/>
                  <a:gd name="T1" fmla="*/ 880 h 880"/>
                  <a:gd name="T2" fmla="*/ 3 w 950"/>
                  <a:gd name="T3" fmla="*/ 864 h 880"/>
                  <a:gd name="T4" fmla="*/ 321 w 950"/>
                  <a:gd name="T5" fmla="*/ 664 h 880"/>
                  <a:gd name="T6" fmla="*/ 348 w 950"/>
                  <a:gd name="T7" fmla="*/ 741 h 880"/>
                  <a:gd name="T8" fmla="*/ 833 w 950"/>
                  <a:gd name="T9" fmla="*/ 698 h 880"/>
                  <a:gd name="T10" fmla="*/ 698 w 950"/>
                  <a:gd name="T11" fmla="*/ 741 h 880"/>
                  <a:gd name="T12" fmla="*/ 512 w 950"/>
                  <a:gd name="T13" fmla="*/ 880 h 880"/>
                  <a:gd name="T14" fmla="*/ 947 w 950"/>
                  <a:gd name="T15" fmla="*/ 864 h 880"/>
                  <a:gd name="T16" fmla="*/ 336 w 950"/>
                  <a:gd name="T17" fmla="*/ 594 h 880"/>
                  <a:gd name="T18" fmla="*/ 359 w 950"/>
                  <a:gd name="T19" fmla="*/ 665 h 880"/>
                  <a:gd name="T20" fmla="*/ 475 w 950"/>
                  <a:gd name="T21" fmla="*/ 664 h 880"/>
                  <a:gd name="T22" fmla="*/ 591 w 950"/>
                  <a:gd name="T23" fmla="*/ 665 h 880"/>
                  <a:gd name="T24" fmla="*/ 614 w 950"/>
                  <a:gd name="T25" fmla="*/ 594 h 880"/>
                  <a:gd name="T26" fmla="*/ 726 w 950"/>
                  <a:gd name="T27" fmla="*/ 379 h 880"/>
                  <a:gd name="T28" fmla="*/ 699 w 950"/>
                  <a:gd name="T29" fmla="*/ 390 h 880"/>
                  <a:gd name="T30" fmla="*/ 670 w 950"/>
                  <a:gd name="T31" fmla="*/ 424 h 880"/>
                  <a:gd name="T32" fmla="*/ 475 w 950"/>
                  <a:gd name="T33" fmla="*/ 641 h 880"/>
                  <a:gd name="T34" fmla="*/ 280 w 950"/>
                  <a:gd name="T35" fmla="*/ 424 h 880"/>
                  <a:gd name="T36" fmla="*/ 251 w 950"/>
                  <a:gd name="T37" fmla="*/ 390 h 880"/>
                  <a:gd name="T38" fmla="*/ 224 w 950"/>
                  <a:gd name="T39" fmla="*/ 380 h 880"/>
                  <a:gd name="T40" fmla="*/ 684 w 950"/>
                  <a:gd name="T41" fmla="*/ 515 h 880"/>
                  <a:gd name="T42" fmla="*/ 640 w 950"/>
                  <a:gd name="T43" fmla="*/ 641 h 880"/>
                  <a:gd name="T44" fmla="*/ 761 w 950"/>
                  <a:gd name="T45" fmla="*/ 604 h 880"/>
                  <a:gd name="T46" fmla="*/ 684 w 950"/>
                  <a:gd name="T47" fmla="*/ 515 h 880"/>
                  <a:gd name="T48" fmla="*/ 341 w 950"/>
                  <a:gd name="T49" fmla="*/ 202 h 880"/>
                  <a:gd name="T50" fmla="*/ 671 w 950"/>
                  <a:gd name="T51" fmla="*/ 375 h 880"/>
                  <a:gd name="T52" fmla="*/ 688 w 950"/>
                  <a:gd name="T53" fmla="*/ 376 h 880"/>
                  <a:gd name="T54" fmla="*/ 718 w 950"/>
                  <a:gd name="T55" fmla="*/ 337 h 880"/>
                  <a:gd name="T56" fmla="*/ 727 w 950"/>
                  <a:gd name="T57" fmla="*/ 252 h 880"/>
                  <a:gd name="T58" fmla="*/ 230 w 950"/>
                  <a:gd name="T59" fmla="*/ 252 h 880"/>
                  <a:gd name="T60" fmla="*/ 244 w 950"/>
                  <a:gd name="T61" fmla="*/ 355 h 880"/>
                  <a:gd name="T62" fmla="*/ 317 w 950"/>
                  <a:gd name="T63" fmla="*/ 601 h 880"/>
                  <a:gd name="T64" fmla="*/ 255 w 950"/>
                  <a:gd name="T65" fmla="*/ 474 h 880"/>
                  <a:gd name="T66" fmla="*/ 259 w 950"/>
                  <a:gd name="T67" fmla="*/ 644 h 880"/>
                  <a:gd name="T68" fmla="*/ 482 w 950"/>
                  <a:gd name="T69" fmla="*/ 786 h 880"/>
                  <a:gd name="T70" fmla="*/ 395 w 950"/>
                  <a:gd name="T71" fmla="*/ 721 h 880"/>
                  <a:gd name="T72" fmla="*/ 478 w 950"/>
                  <a:gd name="T73" fmla="*/ 880 h 880"/>
                  <a:gd name="T74" fmla="*/ 562 w 950"/>
                  <a:gd name="T75" fmla="*/ 721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0" h="880">
                    <a:moveTo>
                      <a:pt x="348" y="741"/>
                    </a:moveTo>
                    <a:cubicBezTo>
                      <a:pt x="348" y="741"/>
                      <a:pt x="348" y="741"/>
                      <a:pt x="438" y="880"/>
                    </a:cubicBezTo>
                    <a:cubicBezTo>
                      <a:pt x="14" y="880"/>
                      <a:pt x="14" y="880"/>
                      <a:pt x="14" y="880"/>
                    </a:cubicBezTo>
                    <a:cubicBezTo>
                      <a:pt x="5" y="880"/>
                      <a:pt x="0" y="872"/>
                      <a:pt x="3" y="864"/>
                    </a:cubicBezTo>
                    <a:cubicBezTo>
                      <a:pt x="17" y="826"/>
                      <a:pt x="60" y="725"/>
                      <a:pt x="117" y="698"/>
                    </a:cubicBezTo>
                    <a:cubicBezTo>
                      <a:pt x="189" y="665"/>
                      <a:pt x="321" y="664"/>
                      <a:pt x="321" y="664"/>
                    </a:cubicBezTo>
                    <a:cubicBezTo>
                      <a:pt x="321" y="664"/>
                      <a:pt x="321" y="664"/>
                      <a:pt x="252" y="741"/>
                    </a:cubicBezTo>
                    <a:cubicBezTo>
                      <a:pt x="252" y="741"/>
                      <a:pt x="252" y="741"/>
                      <a:pt x="348" y="741"/>
                    </a:cubicBezTo>
                    <a:close/>
                    <a:moveTo>
                      <a:pt x="947" y="864"/>
                    </a:moveTo>
                    <a:cubicBezTo>
                      <a:pt x="933" y="826"/>
                      <a:pt x="890" y="725"/>
                      <a:pt x="833" y="698"/>
                    </a:cubicBezTo>
                    <a:cubicBezTo>
                      <a:pt x="761" y="665"/>
                      <a:pt x="629" y="664"/>
                      <a:pt x="629" y="664"/>
                    </a:cubicBezTo>
                    <a:cubicBezTo>
                      <a:pt x="698" y="741"/>
                      <a:pt x="698" y="741"/>
                      <a:pt x="698" y="741"/>
                    </a:cubicBezTo>
                    <a:cubicBezTo>
                      <a:pt x="602" y="741"/>
                      <a:pt x="602" y="741"/>
                      <a:pt x="602" y="741"/>
                    </a:cubicBezTo>
                    <a:cubicBezTo>
                      <a:pt x="512" y="880"/>
                      <a:pt x="512" y="880"/>
                      <a:pt x="512" y="880"/>
                    </a:cubicBezTo>
                    <a:cubicBezTo>
                      <a:pt x="936" y="880"/>
                      <a:pt x="936" y="880"/>
                      <a:pt x="936" y="880"/>
                    </a:cubicBezTo>
                    <a:cubicBezTo>
                      <a:pt x="945" y="880"/>
                      <a:pt x="950" y="872"/>
                      <a:pt x="947" y="864"/>
                    </a:cubicBezTo>
                    <a:close/>
                    <a:moveTo>
                      <a:pt x="260" y="436"/>
                    </a:moveTo>
                    <a:cubicBezTo>
                      <a:pt x="272" y="465"/>
                      <a:pt x="312" y="565"/>
                      <a:pt x="336" y="594"/>
                    </a:cubicBezTo>
                    <a:cubicBezTo>
                      <a:pt x="336" y="594"/>
                      <a:pt x="336" y="594"/>
                      <a:pt x="336" y="646"/>
                    </a:cubicBezTo>
                    <a:cubicBezTo>
                      <a:pt x="338" y="647"/>
                      <a:pt x="347" y="654"/>
                      <a:pt x="359" y="665"/>
                    </a:cubicBezTo>
                    <a:cubicBezTo>
                      <a:pt x="359" y="665"/>
                      <a:pt x="359" y="665"/>
                      <a:pt x="359" y="613"/>
                    </a:cubicBezTo>
                    <a:cubicBezTo>
                      <a:pt x="390" y="636"/>
                      <a:pt x="441" y="664"/>
                      <a:pt x="475" y="664"/>
                    </a:cubicBezTo>
                    <a:cubicBezTo>
                      <a:pt x="509" y="664"/>
                      <a:pt x="560" y="636"/>
                      <a:pt x="591" y="613"/>
                    </a:cubicBezTo>
                    <a:cubicBezTo>
                      <a:pt x="591" y="613"/>
                      <a:pt x="591" y="613"/>
                      <a:pt x="591" y="665"/>
                    </a:cubicBezTo>
                    <a:cubicBezTo>
                      <a:pt x="604" y="654"/>
                      <a:pt x="612" y="647"/>
                      <a:pt x="614" y="646"/>
                    </a:cubicBezTo>
                    <a:cubicBezTo>
                      <a:pt x="614" y="646"/>
                      <a:pt x="614" y="646"/>
                      <a:pt x="614" y="594"/>
                    </a:cubicBezTo>
                    <a:cubicBezTo>
                      <a:pt x="638" y="564"/>
                      <a:pt x="678" y="465"/>
                      <a:pt x="690" y="436"/>
                    </a:cubicBezTo>
                    <a:cubicBezTo>
                      <a:pt x="717" y="420"/>
                      <a:pt x="724" y="391"/>
                      <a:pt x="726" y="379"/>
                    </a:cubicBezTo>
                    <a:cubicBezTo>
                      <a:pt x="726" y="378"/>
                      <a:pt x="726" y="378"/>
                      <a:pt x="726" y="377"/>
                    </a:cubicBezTo>
                    <a:cubicBezTo>
                      <a:pt x="699" y="390"/>
                      <a:pt x="699" y="390"/>
                      <a:pt x="699" y="390"/>
                    </a:cubicBezTo>
                    <a:cubicBezTo>
                      <a:pt x="695" y="400"/>
                      <a:pt x="688" y="411"/>
                      <a:pt x="675" y="417"/>
                    </a:cubicBezTo>
                    <a:cubicBezTo>
                      <a:pt x="672" y="419"/>
                      <a:pt x="670" y="421"/>
                      <a:pt x="670" y="424"/>
                    </a:cubicBezTo>
                    <a:cubicBezTo>
                      <a:pt x="648" y="478"/>
                      <a:pt x="609" y="568"/>
                      <a:pt x="594" y="582"/>
                    </a:cubicBezTo>
                    <a:cubicBezTo>
                      <a:pt x="570" y="602"/>
                      <a:pt x="509" y="641"/>
                      <a:pt x="475" y="641"/>
                    </a:cubicBezTo>
                    <a:cubicBezTo>
                      <a:pt x="441" y="641"/>
                      <a:pt x="380" y="602"/>
                      <a:pt x="356" y="582"/>
                    </a:cubicBezTo>
                    <a:cubicBezTo>
                      <a:pt x="341" y="568"/>
                      <a:pt x="302" y="478"/>
                      <a:pt x="280" y="424"/>
                    </a:cubicBezTo>
                    <a:cubicBezTo>
                      <a:pt x="280" y="421"/>
                      <a:pt x="278" y="419"/>
                      <a:pt x="275" y="417"/>
                    </a:cubicBezTo>
                    <a:cubicBezTo>
                      <a:pt x="262" y="411"/>
                      <a:pt x="255" y="400"/>
                      <a:pt x="251" y="390"/>
                    </a:cubicBezTo>
                    <a:cubicBezTo>
                      <a:pt x="251" y="390"/>
                      <a:pt x="251" y="390"/>
                      <a:pt x="224" y="377"/>
                    </a:cubicBezTo>
                    <a:cubicBezTo>
                      <a:pt x="224" y="378"/>
                      <a:pt x="224" y="379"/>
                      <a:pt x="224" y="380"/>
                    </a:cubicBezTo>
                    <a:cubicBezTo>
                      <a:pt x="227" y="394"/>
                      <a:pt x="235" y="421"/>
                      <a:pt x="260" y="436"/>
                    </a:cubicBezTo>
                    <a:close/>
                    <a:moveTo>
                      <a:pt x="684" y="515"/>
                    </a:moveTo>
                    <a:cubicBezTo>
                      <a:pt x="663" y="563"/>
                      <a:pt x="649" y="588"/>
                      <a:pt x="640" y="601"/>
                    </a:cubicBezTo>
                    <a:cubicBezTo>
                      <a:pt x="640" y="641"/>
                      <a:pt x="640" y="641"/>
                      <a:pt x="640" y="641"/>
                    </a:cubicBezTo>
                    <a:cubicBezTo>
                      <a:pt x="651" y="641"/>
                      <a:pt x="672" y="642"/>
                      <a:pt x="698" y="644"/>
                    </a:cubicBezTo>
                    <a:cubicBezTo>
                      <a:pt x="717" y="638"/>
                      <a:pt x="739" y="626"/>
                      <a:pt x="761" y="604"/>
                    </a:cubicBezTo>
                    <a:cubicBezTo>
                      <a:pt x="708" y="598"/>
                      <a:pt x="703" y="522"/>
                      <a:pt x="701" y="475"/>
                    </a:cubicBezTo>
                    <a:cubicBezTo>
                      <a:pt x="696" y="487"/>
                      <a:pt x="690" y="501"/>
                      <a:pt x="684" y="515"/>
                    </a:cubicBezTo>
                    <a:close/>
                    <a:moveTo>
                      <a:pt x="244" y="355"/>
                    </a:moveTo>
                    <a:cubicBezTo>
                      <a:pt x="268" y="377"/>
                      <a:pt x="268" y="226"/>
                      <a:pt x="341" y="202"/>
                    </a:cubicBezTo>
                    <a:cubicBezTo>
                      <a:pt x="342" y="202"/>
                      <a:pt x="343" y="202"/>
                      <a:pt x="344" y="203"/>
                    </a:cubicBezTo>
                    <a:cubicBezTo>
                      <a:pt x="344" y="203"/>
                      <a:pt x="344" y="203"/>
                      <a:pt x="671" y="375"/>
                    </a:cubicBezTo>
                    <a:cubicBezTo>
                      <a:pt x="671" y="376"/>
                      <a:pt x="672" y="376"/>
                      <a:pt x="672" y="376"/>
                    </a:cubicBezTo>
                    <a:cubicBezTo>
                      <a:pt x="672" y="376"/>
                      <a:pt x="672" y="376"/>
                      <a:pt x="688" y="376"/>
                    </a:cubicBezTo>
                    <a:cubicBezTo>
                      <a:pt x="689" y="376"/>
                      <a:pt x="690" y="375"/>
                      <a:pt x="691" y="375"/>
                    </a:cubicBezTo>
                    <a:cubicBezTo>
                      <a:pt x="713" y="349"/>
                      <a:pt x="717" y="337"/>
                      <a:pt x="718" y="337"/>
                    </a:cubicBezTo>
                    <a:cubicBezTo>
                      <a:pt x="718" y="337"/>
                      <a:pt x="718" y="337"/>
                      <a:pt x="718" y="337"/>
                    </a:cubicBezTo>
                    <a:cubicBezTo>
                      <a:pt x="727" y="310"/>
                      <a:pt x="727" y="282"/>
                      <a:pt x="727" y="252"/>
                    </a:cubicBezTo>
                    <a:cubicBezTo>
                      <a:pt x="727" y="113"/>
                      <a:pt x="619" y="0"/>
                      <a:pt x="478" y="0"/>
                    </a:cubicBezTo>
                    <a:cubicBezTo>
                      <a:pt x="338" y="0"/>
                      <a:pt x="230" y="113"/>
                      <a:pt x="230" y="252"/>
                    </a:cubicBezTo>
                    <a:cubicBezTo>
                      <a:pt x="230" y="283"/>
                      <a:pt x="234" y="327"/>
                      <a:pt x="244" y="354"/>
                    </a:cubicBezTo>
                    <a:cubicBezTo>
                      <a:pt x="244" y="355"/>
                      <a:pt x="244" y="355"/>
                      <a:pt x="244" y="355"/>
                    </a:cubicBezTo>
                    <a:close/>
                    <a:moveTo>
                      <a:pt x="317" y="641"/>
                    </a:moveTo>
                    <a:cubicBezTo>
                      <a:pt x="317" y="601"/>
                      <a:pt x="317" y="601"/>
                      <a:pt x="317" y="601"/>
                    </a:cubicBezTo>
                    <a:cubicBezTo>
                      <a:pt x="308" y="588"/>
                      <a:pt x="294" y="563"/>
                      <a:pt x="273" y="515"/>
                    </a:cubicBezTo>
                    <a:cubicBezTo>
                      <a:pt x="267" y="500"/>
                      <a:pt x="261" y="486"/>
                      <a:pt x="255" y="474"/>
                    </a:cubicBezTo>
                    <a:cubicBezTo>
                      <a:pt x="253" y="521"/>
                      <a:pt x="250" y="598"/>
                      <a:pt x="196" y="604"/>
                    </a:cubicBezTo>
                    <a:cubicBezTo>
                      <a:pt x="218" y="626"/>
                      <a:pt x="240" y="638"/>
                      <a:pt x="259" y="644"/>
                    </a:cubicBezTo>
                    <a:cubicBezTo>
                      <a:pt x="285" y="642"/>
                      <a:pt x="306" y="641"/>
                      <a:pt x="317" y="641"/>
                    </a:cubicBezTo>
                    <a:close/>
                    <a:moveTo>
                      <a:pt x="482" y="786"/>
                    </a:moveTo>
                    <a:cubicBezTo>
                      <a:pt x="480" y="787"/>
                      <a:pt x="477" y="787"/>
                      <a:pt x="475" y="786"/>
                    </a:cubicBezTo>
                    <a:cubicBezTo>
                      <a:pt x="454" y="770"/>
                      <a:pt x="423" y="744"/>
                      <a:pt x="395" y="721"/>
                    </a:cubicBezTo>
                    <a:cubicBezTo>
                      <a:pt x="463" y="880"/>
                      <a:pt x="463" y="880"/>
                      <a:pt x="463" y="880"/>
                    </a:cubicBezTo>
                    <a:cubicBezTo>
                      <a:pt x="478" y="880"/>
                      <a:pt x="478" y="880"/>
                      <a:pt x="478" y="880"/>
                    </a:cubicBezTo>
                    <a:cubicBezTo>
                      <a:pt x="494" y="880"/>
                      <a:pt x="494" y="880"/>
                      <a:pt x="494" y="880"/>
                    </a:cubicBezTo>
                    <a:cubicBezTo>
                      <a:pt x="562" y="721"/>
                      <a:pt x="562" y="721"/>
                      <a:pt x="562" y="721"/>
                    </a:cubicBezTo>
                    <a:cubicBezTo>
                      <a:pt x="537" y="742"/>
                      <a:pt x="508" y="765"/>
                      <a:pt x="482" y="786"/>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grpSp>
      <p:grpSp>
        <p:nvGrpSpPr>
          <p:cNvPr id="106" name="Group 105">
            <a:extLst>
              <a:ext uri="{FF2B5EF4-FFF2-40B4-BE49-F238E27FC236}">
                <a16:creationId xmlns:a16="http://schemas.microsoft.com/office/drawing/2014/main" id="{36DF41E7-EFAC-4E87-B590-4AF852758FBF}"/>
              </a:ext>
            </a:extLst>
          </p:cNvPr>
          <p:cNvGrpSpPr/>
          <p:nvPr/>
        </p:nvGrpSpPr>
        <p:grpSpPr>
          <a:xfrm>
            <a:off x="6332479" y="2307284"/>
            <a:ext cx="1417584" cy="1417584"/>
            <a:chOff x="12801596" y="0"/>
            <a:chExt cx="1417584" cy="1417584"/>
          </a:xfrm>
        </p:grpSpPr>
        <p:sp>
          <p:nvSpPr>
            <p:cNvPr id="107" name="Oval 106">
              <a:extLst>
                <a:ext uri="{FF2B5EF4-FFF2-40B4-BE49-F238E27FC236}">
                  <a16:creationId xmlns:a16="http://schemas.microsoft.com/office/drawing/2014/main" id="{F62F4DE8-4AC4-486C-B9A6-93FB582BD2EA}"/>
                </a:ext>
              </a:extLst>
            </p:cNvPr>
            <p:cNvSpPr/>
            <p:nvPr/>
          </p:nvSpPr>
          <p:spPr>
            <a:xfrm>
              <a:off x="12801596" y="0"/>
              <a:ext cx="1417584" cy="1417584"/>
            </a:xfrm>
            <a:prstGeom prst="ellipse">
              <a:avLst/>
            </a:prstGeom>
            <a:solidFill>
              <a:srgbClr val="3EAD92"/>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nvGrpSpPr>
            <p:cNvPr id="108" name="Group 107">
              <a:extLst>
                <a:ext uri="{FF2B5EF4-FFF2-40B4-BE49-F238E27FC236}">
                  <a16:creationId xmlns:a16="http://schemas.microsoft.com/office/drawing/2014/main" id="{AD90C84F-C69F-4CD5-8CA1-685B8167E72C}"/>
                </a:ext>
              </a:extLst>
            </p:cNvPr>
            <p:cNvGrpSpPr>
              <a:grpSpLocks noChangeAspect="1"/>
            </p:cNvGrpSpPr>
            <p:nvPr/>
          </p:nvGrpSpPr>
          <p:grpSpPr>
            <a:xfrm>
              <a:off x="13103509" y="301913"/>
              <a:ext cx="813759" cy="813759"/>
              <a:chOff x="7324948" y="3200401"/>
              <a:chExt cx="457198" cy="457198"/>
            </a:xfrm>
          </p:grpSpPr>
          <p:sp>
            <p:nvSpPr>
              <p:cNvPr id="109" name="AutoShape 51">
                <a:extLst>
                  <a:ext uri="{FF2B5EF4-FFF2-40B4-BE49-F238E27FC236}">
                    <a16:creationId xmlns:a16="http://schemas.microsoft.com/office/drawing/2014/main" id="{F78E1A21-2F20-4846-9C41-B4345BA465F0}"/>
                  </a:ext>
                </a:extLst>
              </p:cNvPr>
              <p:cNvSpPr>
                <a:spLocks noChangeAspect="1" noChangeArrowheads="1" noTextEdit="1"/>
              </p:cNvSpPr>
              <p:nvPr/>
            </p:nvSpPr>
            <p:spPr bwMode="auto">
              <a:xfrm>
                <a:off x="7324948" y="3200401"/>
                <a:ext cx="457198" cy="45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10" name="Freeform 53">
                <a:extLst>
                  <a:ext uri="{FF2B5EF4-FFF2-40B4-BE49-F238E27FC236}">
                    <a16:creationId xmlns:a16="http://schemas.microsoft.com/office/drawing/2014/main" id="{420747F2-9FAD-4357-B533-F73974D060CF}"/>
                  </a:ext>
                </a:extLst>
              </p:cNvPr>
              <p:cNvSpPr>
                <a:spLocks noEditPoints="1"/>
              </p:cNvSpPr>
              <p:nvPr/>
            </p:nvSpPr>
            <p:spPr bwMode="auto">
              <a:xfrm>
                <a:off x="7375363" y="3227918"/>
                <a:ext cx="356945" cy="402742"/>
              </a:xfrm>
              <a:custGeom>
                <a:avLst/>
                <a:gdLst>
                  <a:gd name="T0" fmla="*/ 780 w 780"/>
                  <a:gd name="T1" fmla="*/ 870 h 880"/>
                  <a:gd name="T2" fmla="*/ 10 w 780"/>
                  <a:gd name="T3" fmla="*/ 880 h 880"/>
                  <a:gd name="T4" fmla="*/ 0 w 780"/>
                  <a:gd name="T5" fmla="*/ 815 h 880"/>
                  <a:gd name="T6" fmla="*/ 51 w 780"/>
                  <a:gd name="T7" fmla="*/ 805 h 880"/>
                  <a:gd name="T8" fmla="*/ 61 w 780"/>
                  <a:gd name="T9" fmla="*/ 774 h 880"/>
                  <a:gd name="T10" fmla="*/ 729 w 780"/>
                  <a:gd name="T11" fmla="*/ 784 h 880"/>
                  <a:gd name="T12" fmla="*/ 770 w 780"/>
                  <a:gd name="T13" fmla="*/ 805 h 880"/>
                  <a:gd name="T14" fmla="*/ 15 w 780"/>
                  <a:gd name="T15" fmla="*/ 441 h 880"/>
                  <a:gd name="T16" fmla="*/ 775 w 780"/>
                  <a:gd name="T17" fmla="*/ 431 h 880"/>
                  <a:gd name="T18" fmla="*/ 765 w 780"/>
                  <a:gd name="T19" fmla="*/ 360 h 880"/>
                  <a:gd name="T20" fmla="*/ 533 w 780"/>
                  <a:gd name="T21" fmla="*/ 237 h 880"/>
                  <a:gd name="T22" fmla="*/ 247 w 780"/>
                  <a:gd name="T23" fmla="*/ 236 h 880"/>
                  <a:gd name="T24" fmla="*/ 15 w 780"/>
                  <a:gd name="T25" fmla="*/ 360 h 880"/>
                  <a:gd name="T26" fmla="*/ 5 w 780"/>
                  <a:gd name="T27" fmla="*/ 431 h 880"/>
                  <a:gd name="T28" fmla="*/ 708 w 780"/>
                  <a:gd name="T29" fmla="*/ 474 h 880"/>
                  <a:gd name="T30" fmla="*/ 665 w 780"/>
                  <a:gd name="T31" fmla="*/ 478 h 880"/>
                  <a:gd name="T32" fmla="*/ 664 w 780"/>
                  <a:gd name="T33" fmla="*/ 750 h 880"/>
                  <a:gd name="T34" fmla="*/ 718 w 780"/>
                  <a:gd name="T35" fmla="*/ 745 h 880"/>
                  <a:gd name="T36" fmla="*/ 708 w 780"/>
                  <a:gd name="T37" fmla="*/ 474 h 880"/>
                  <a:gd name="T38" fmla="*/ 549 w 780"/>
                  <a:gd name="T39" fmla="*/ 474 h 880"/>
                  <a:gd name="T40" fmla="*/ 539 w 780"/>
                  <a:gd name="T41" fmla="*/ 745 h 880"/>
                  <a:gd name="T42" fmla="*/ 594 w 780"/>
                  <a:gd name="T43" fmla="*/ 750 h 880"/>
                  <a:gd name="T44" fmla="*/ 593 w 780"/>
                  <a:gd name="T45" fmla="*/ 478 h 880"/>
                  <a:gd name="T46" fmla="*/ 402 w 780"/>
                  <a:gd name="T47" fmla="*/ 171 h 880"/>
                  <a:gd name="T48" fmla="*/ 404 w 780"/>
                  <a:gd name="T49" fmla="*/ 90 h 880"/>
                  <a:gd name="T50" fmla="*/ 548 w 780"/>
                  <a:gd name="T51" fmla="*/ 84 h 880"/>
                  <a:gd name="T52" fmla="*/ 510 w 780"/>
                  <a:gd name="T53" fmla="*/ 43 h 880"/>
                  <a:gd name="T54" fmla="*/ 546 w 780"/>
                  <a:gd name="T55" fmla="*/ 0 h 880"/>
                  <a:gd name="T56" fmla="*/ 380 w 780"/>
                  <a:gd name="T57" fmla="*/ 0 h 880"/>
                  <a:gd name="T58" fmla="*/ 377 w 780"/>
                  <a:gd name="T59" fmla="*/ 90 h 880"/>
                  <a:gd name="T60" fmla="*/ 390 w 780"/>
                  <a:gd name="T61" fmla="*/ 171 h 880"/>
                  <a:gd name="T62" fmla="*/ 350 w 780"/>
                  <a:gd name="T63" fmla="*/ 474 h 880"/>
                  <a:gd name="T64" fmla="*/ 306 w 780"/>
                  <a:gd name="T65" fmla="*/ 478 h 880"/>
                  <a:gd name="T66" fmla="*/ 305 w 780"/>
                  <a:gd name="T67" fmla="*/ 750 h 880"/>
                  <a:gd name="T68" fmla="*/ 360 w 780"/>
                  <a:gd name="T69" fmla="*/ 745 h 880"/>
                  <a:gd name="T70" fmla="*/ 350 w 780"/>
                  <a:gd name="T71" fmla="*/ 474 h 880"/>
                  <a:gd name="T72" fmla="*/ 430 w 780"/>
                  <a:gd name="T73" fmla="*/ 474 h 880"/>
                  <a:gd name="T74" fmla="*/ 420 w 780"/>
                  <a:gd name="T75" fmla="*/ 745 h 880"/>
                  <a:gd name="T76" fmla="*/ 475 w 780"/>
                  <a:gd name="T77" fmla="*/ 750 h 880"/>
                  <a:gd name="T78" fmla="*/ 474 w 780"/>
                  <a:gd name="T79" fmla="*/ 478 h 880"/>
                  <a:gd name="T80" fmla="*/ 72 w 780"/>
                  <a:gd name="T81" fmla="*/ 474 h 880"/>
                  <a:gd name="T82" fmla="*/ 62 w 780"/>
                  <a:gd name="T83" fmla="*/ 745 h 880"/>
                  <a:gd name="T84" fmla="*/ 116 w 780"/>
                  <a:gd name="T85" fmla="*/ 750 h 880"/>
                  <a:gd name="T86" fmla="*/ 115 w 780"/>
                  <a:gd name="T87" fmla="*/ 478 h 880"/>
                  <a:gd name="T88" fmla="*/ 72 w 780"/>
                  <a:gd name="T89" fmla="*/ 474 h 880"/>
                  <a:gd name="T90" fmla="*/ 191 w 780"/>
                  <a:gd name="T91" fmla="*/ 474 h 880"/>
                  <a:gd name="T92" fmla="*/ 181 w 780"/>
                  <a:gd name="T93" fmla="*/ 745 h 880"/>
                  <a:gd name="T94" fmla="*/ 236 w 780"/>
                  <a:gd name="T95" fmla="*/ 750 h 880"/>
                  <a:gd name="T96" fmla="*/ 235 w 780"/>
                  <a:gd name="T97" fmla="*/ 4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0" h="880">
                    <a:moveTo>
                      <a:pt x="780" y="815"/>
                    </a:moveTo>
                    <a:cubicBezTo>
                      <a:pt x="780" y="815"/>
                      <a:pt x="780" y="815"/>
                      <a:pt x="780" y="870"/>
                    </a:cubicBezTo>
                    <a:cubicBezTo>
                      <a:pt x="780" y="875"/>
                      <a:pt x="776" y="880"/>
                      <a:pt x="770" y="880"/>
                    </a:cubicBezTo>
                    <a:cubicBezTo>
                      <a:pt x="770" y="880"/>
                      <a:pt x="770" y="880"/>
                      <a:pt x="10" y="880"/>
                    </a:cubicBezTo>
                    <a:cubicBezTo>
                      <a:pt x="4" y="880"/>
                      <a:pt x="0" y="875"/>
                      <a:pt x="0" y="870"/>
                    </a:cubicBezTo>
                    <a:cubicBezTo>
                      <a:pt x="0" y="870"/>
                      <a:pt x="0" y="870"/>
                      <a:pt x="0" y="815"/>
                    </a:cubicBezTo>
                    <a:cubicBezTo>
                      <a:pt x="0" y="809"/>
                      <a:pt x="4" y="805"/>
                      <a:pt x="10" y="805"/>
                    </a:cubicBezTo>
                    <a:cubicBezTo>
                      <a:pt x="10" y="805"/>
                      <a:pt x="10" y="805"/>
                      <a:pt x="51" y="805"/>
                    </a:cubicBezTo>
                    <a:cubicBezTo>
                      <a:pt x="51" y="805"/>
                      <a:pt x="51" y="805"/>
                      <a:pt x="51" y="784"/>
                    </a:cubicBezTo>
                    <a:cubicBezTo>
                      <a:pt x="51" y="779"/>
                      <a:pt x="56" y="774"/>
                      <a:pt x="61" y="774"/>
                    </a:cubicBezTo>
                    <a:cubicBezTo>
                      <a:pt x="61" y="774"/>
                      <a:pt x="61" y="774"/>
                      <a:pt x="719" y="774"/>
                    </a:cubicBezTo>
                    <a:cubicBezTo>
                      <a:pt x="724" y="774"/>
                      <a:pt x="729" y="779"/>
                      <a:pt x="729" y="784"/>
                    </a:cubicBezTo>
                    <a:cubicBezTo>
                      <a:pt x="729" y="784"/>
                      <a:pt x="729" y="784"/>
                      <a:pt x="729" y="805"/>
                    </a:cubicBezTo>
                    <a:cubicBezTo>
                      <a:pt x="729" y="805"/>
                      <a:pt x="729" y="805"/>
                      <a:pt x="770" y="805"/>
                    </a:cubicBezTo>
                    <a:cubicBezTo>
                      <a:pt x="776" y="805"/>
                      <a:pt x="780" y="809"/>
                      <a:pt x="780" y="815"/>
                    </a:cubicBezTo>
                    <a:close/>
                    <a:moveTo>
                      <a:pt x="15" y="441"/>
                    </a:moveTo>
                    <a:cubicBezTo>
                      <a:pt x="765" y="441"/>
                      <a:pt x="765" y="441"/>
                      <a:pt x="765" y="441"/>
                    </a:cubicBezTo>
                    <a:cubicBezTo>
                      <a:pt x="771" y="441"/>
                      <a:pt x="775" y="437"/>
                      <a:pt x="775" y="431"/>
                    </a:cubicBezTo>
                    <a:cubicBezTo>
                      <a:pt x="775" y="370"/>
                      <a:pt x="775" y="370"/>
                      <a:pt x="775" y="370"/>
                    </a:cubicBezTo>
                    <a:cubicBezTo>
                      <a:pt x="775" y="365"/>
                      <a:pt x="771" y="360"/>
                      <a:pt x="765" y="360"/>
                    </a:cubicBezTo>
                    <a:cubicBezTo>
                      <a:pt x="611" y="360"/>
                      <a:pt x="611" y="360"/>
                      <a:pt x="611" y="360"/>
                    </a:cubicBezTo>
                    <a:cubicBezTo>
                      <a:pt x="599" y="312"/>
                      <a:pt x="572" y="268"/>
                      <a:pt x="533" y="237"/>
                    </a:cubicBezTo>
                    <a:cubicBezTo>
                      <a:pt x="493" y="204"/>
                      <a:pt x="442" y="186"/>
                      <a:pt x="390" y="186"/>
                    </a:cubicBezTo>
                    <a:cubicBezTo>
                      <a:pt x="338" y="186"/>
                      <a:pt x="288" y="204"/>
                      <a:pt x="247" y="236"/>
                    </a:cubicBezTo>
                    <a:cubicBezTo>
                      <a:pt x="208" y="268"/>
                      <a:pt x="181" y="312"/>
                      <a:pt x="169" y="360"/>
                    </a:cubicBezTo>
                    <a:cubicBezTo>
                      <a:pt x="15" y="360"/>
                      <a:pt x="15" y="360"/>
                      <a:pt x="15" y="360"/>
                    </a:cubicBezTo>
                    <a:cubicBezTo>
                      <a:pt x="9" y="360"/>
                      <a:pt x="5" y="365"/>
                      <a:pt x="5" y="370"/>
                    </a:cubicBezTo>
                    <a:cubicBezTo>
                      <a:pt x="5" y="431"/>
                      <a:pt x="5" y="431"/>
                      <a:pt x="5" y="431"/>
                    </a:cubicBezTo>
                    <a:cubicBezTo>
                      <a:pt x="5" y="437"/>
                      <a:pt x="9" y="441"/>
                      <a:pt x="15" y="441"/>
                    </a:cubicBezTo>
                    <a:close/>
                    <a:moveTo>
                      <a:pt x="708" y="474"/>
                    </a:moveTo>
                    <a:cubicBezTo>
                      <a:pt x="669" y="474"/>
                      <a:pt x="669" y="474"/>
                      <a:pt x="669" y="474"/>
                    </a:cubicBezTo>
                    <a:cubicBezTo>
                      <a:pt x="666" y="474"/>
                      <a:pt x="665" y="476"/>
                      <a:pt x="665" y="478"/>
                    </a:cubicBezTo>
                    <a:cubicBezTo>
                      <a:pt x="659" y="745"/>
                      <a:pt x="659" y="745"/>
                      <a:pt x="659" y="745"/>
                    </a:cubicBezTo>
                    <a:cubicBezTo>
                      <a:pt x="659" y="747"/>
                      <a:pt x="661" y="750"/>
                      <a:pt x="664" y="750"/>
                    </a:cubicBezTo>
                    <a:cubicBezTo>
                      <a:pt x="714" y="750"/>
                      <a:pt x="714" y="750"/>
                      <a:pt x="714" y="750"/>
                    </a:cubicBezTo>
                    <a:cubicBezTo>
                      <a:pt x="716" y="750"/>
                      <a:pt x="718" y="747"/>
                      <a:pt x="718" y="745"/>
                    </a:cubicBezTo>
                    <a:cubicBezTo>
                      <a:pt x="713" y="478"/>
                      <a:pt x="713" y="478"/>
                      <a:pt x="713" y="478"/>
                    </a:cubicBezTo>
                    <a:cubicBezTo>
                      <a:pt x="713" y="476"/>
                      <a:pt x="711" y="474"/>
                      <a:pt x="708" y="474"/>
                    </a:cubicBezTo>
                    <a:close/>
                    <a:moveTo>
                      <a:pt x="589" y="474"/>
                    </a:moveTo>
                    <a:cubicBezTo>
                      <a:pt x="549" y="474"/>
                      <a:pt x="549" y="474"/>
                      <a:pt x="549" y="474"/>
                    </a:cubicBezTo>
                    <a:cubicBezTo>
                      <a:pt x="547" y="474"/>
                      <a:pt x="545" y="476"/>
                      <a:pt x="545" y="478"/>
                    </a:cubicBezTo>
                    <a:cubicBezTo>
                      <a:pt x="539" y="745"/>
                      <a:pt x="539" y="745"/>
                      <a:pt x="539" y="745"/>
                    </a:cubicBezTo>
                    <a:cubicBezTo>
                      <a:pt x="539" y="747"/>
                      <a:pt x="542" y="750"/>
                      <a:pt x="544" y="750"/>
                    </a:cubicBezTo>
                    <a:cubicBezTo>
                      <a:pt x="594" y="750"/>
                      <a:pt x="594" y="750"/>
                      <a:pt x="594" y="750"/>
                    </a:cubicBezTo>
                    <a:cubicBezTo>
                      <a:pt x="597" y="750"/>
                      <a:pt x="599" y="747"/>
                      <a:pt x="599" y="745"/>
                    </a:cubicBezTo>
                    <a:cubicBezTo>
                      <a:pt x="593" y="478"/>
                      <a:pt x="593" y="478"/>
                      <a:pt x="593" y="478"/>
                    </a:cubicBezTo>
                    <a:cubicBezTo>
                      <a:pt x="593" y="476"/>
                      <a:pt x="591" y="474"/>
                      <a:pt x="589" y="474"/>
                    </a:cubicBezTo>
                    <a:close/>
                    <a:moveTo>
                      <a:pt x="402" y="171"/>
                    </a:moveTo>
                    <a:cubicBezTo>
                      <a:pt x="402" y="93"/>
                      <a:pt x="402" y="93"/>
                      <a:pt x="402" y="93"/>
                    </a:cubicBezTo>
                    <a:cubicBezTo>
                      <a:pt x="402" y="91"/>
                      <a:pt x="403" y="90"/>
                      <a:pt x="404" y="90"/>
                    </a:cubicBezTo>
                    <a:cubicBezTo>
                      <a:pt x="546" y="90"/>
                      <a:pt x="546" y="90"/>
                      <a:pt x="546" y="90"/>
                    </a:cubicBezTo>
                    <a:cubicBezTo>
                      <a:pt x="549" y="90"/>
                      <a:pt x="550" y="86"/>
                      <a:pt x="548" y="84"/>
                    </a:cubicBezTo>
                    <a:cubicBezTo>
                      <a:pt x="510" y="47"/>
                      <a:pt x="510" y="47"/>
                      <a:pt x="510" y="47"/>
                    </a:cubicBezTo>
                    <a:cubicBezTo>
                      <a:pt x="509" y="46"/>
                      <a:pt x="509" y="44"/>
                      <a:pt x="510" y="43"/>
                    </a:cubicBezTo>
                    <a:cubicBezTo>
                      <a:pt x="548" y="5"/>
                      <a:pt x="548" y="5"/>
                      <a:pt x="548" y="5"/>
                    </a:cubicBezTo>
                    <a:cubicBezTo>
                      <a:pt x="550" y="3"/>
                      <a:pt x="549" y="0"/>
                      <a:pt x="546" y="0"/>
                    </a:cubicBezTo>
                    <a:cubicBezTo>
                      <a:pt x="398" y="0"/>
                      <a:pt x="398" y="0"/>
                      <a:pt x="398" y="0"/>
                    </a:cubicBezTo>
                    <a:cubicBezTo>
                      <a:pt x="380" y="0"/>
                      <a:pt x="380" y="0"/>
                      <a:pt x="380" y="0"/>
                    </a:cubicBezTo>
                    <a:cubicBezTo>
                      <a:pt x="379" y="0"/>
                      <a:pt x="377" y="2"/>
                      <a:pt x="377" y="3"/>
                    </a:cubicBezTo>
                    <a:cubicBezTo>
                      <a:pt x="377" y="90"/>
                      <a:pt x="377" y="90"/>
                      <a:pt x="377" y="90"/>
                    </a:cubicBezTo>
                    <a:cubicBezTo>
                      <a:pt x="377" y="171"/>
                      <a:pt x="377" y="171"/>
                      <a:pt x="377" y="171"/>
                    </a:cubicBezTo>
                    <a:cubicBezTo>
                      <a:pt x="382" y="171"/>
                      <a:pt x="386" y="171"/>
                      <a:pt x="390" y="171"/>
                    </a:cubicBezTo>
                    <a:cubicBezTo>
                      <a:pt x="394" y="171"/>
                      <a:pt x="397" y="171"/>
                      <a:pt x="402" y="171"/>
                    </a:cubicBezTo>
                    <a:close/>
                    <a:moveTo>
                      <a:pt x="350" y="474"/>
                    </a:moveTo>
                    <a:cubicBezTo>
                      <a:pt x="311" y="474"/>
                      <a:pt x="311" y="474"/>
                      <a:pt x="311" y="474"/>
                    </a:cubicBezTo>
                    <a:cubicBezTo>
                      <a:pt x="308" y="474"/>
                      <a:pt x="306" y="476"/>
                      <a:pt x="306" y="478"/>
                    </a:cubicBezTo>
                    <a:cubicBezTo>
                      <a:pt x="300" y="745"/>
                      <a:pt x="300" y="745"/>
                      <a:pt x="300" y="745"/>
                    </a:cubicBezTo>
                    <a:cubicBezTo>
                      <a:pt x="300" y="747"/>
                      <a:pt x="303" y="750"/>
                      <a:pt x="305" y="750"/>
                    </a:cubicBezTo>
                    <a:cubicBezTo>
                      <a:pt x="355" y="750"/>
                      <a:pt x="355" y="750"/>
                      <a:pt x="355" y="750"/>
                    </a:cubicBezTo>
                    <a:cubicBezTo>
                      <a:pt x="358" y="750"/>
                      <a:pt x="360" y="747"/>
                      <a:pt x="360" y="745"/>
                    </a:cubicBezTo>
                    <a:cubicBezTo>
                      <a:pt x="354" y="478"/>
                      <a:pt x="354" y="478"/>
                      <a:pt x="354" y="478"/>
                    </a:cubicBezTo>
                    <a:cubicBezTo>
                      <a:pt x="354" y="476"/>
                      <a:pt x="353" y="474"/>
                      <a:pt x="350" y="474"/>
                    </a:cubicBezTo>
                    <a:close/>
                    <a:moveTo>
                      <a:pt x="469" y="474"/>
                    </a:moveTo>
                    <a:cubicBezTo>
                      <a:pt x="430" y="474"/>
                      <a:pt x="430" y="474"/>
                      <a:pt x="430" y="474"/>
                    </a:cubicBezTo>
                    <a:cubicBezTo>
                      <a:pt x="427" y="474"/>
                      <a:pt x="426" y="476"/>
                      <a:pt x="426" y="478"/>
                    </a:cubicBezTo>
                    <a:cubicBezTo>
                      <a:pt x="420" y="745"/>
                      <a:pt x="420" y="745"/>
                      <a:pt x="420" y="745"/>
                    </a:cubicBezTo>
                    <a:cubicBezTo>
                      <a:pt x="420" y="747"/>
                      <a:pt x="422" y="750"/>
                      <a:pt x="425" y="750"/>
                    </a:cubicBezTo>
                    <a:cubicBezTo>
                      <a:pt x="475" y="750"/>
                      <a:pt x="475" y="750"/>
                      <a:pt x="475" y="750"/>
                    </a:cubicBezTo>
                    <a:cubicBezTo>
                      <a:pt x="477" y="750"/>
                      <a:pt x="480" y="747"/>
                      <a:pt x="480" y="745"/>
                    </a:cubicBezTo>
                    <a:cubicBezTo>
                      <a:pt x="474" y="478"/>
                      <a:pt x="474" y="478"/>
                      <a:pt x="474" y="478"/>
                    </a:cubicBezTo>
                    <a:cubicBezTo>
                      <a:pt x="474" y="476"/>
                      <a:pt x="472" y="474"/>
                      <a:pt x="469" y="474"/>
                    </a:cubicBezTo>
                    <a:close/>
                    <a:moveTo>
                      <a:pt x="72" y="474"/>
                    </a:moveTo>
                    <a:cubicBezTo>
                      <a:pt x="69" y="474"/>
                      <a:pt x="67" y="476"/>
                      <a:pt x="67" y="478"/>
                    </a:cubicBezTo>
                    <a:cubicBezTo>
                      <a:pt x="67" y="478"/>
                      <a:pt x="67" y="478"/>
                      <a:pt x="62" y="745"/>
                    </a:cubicBezTo>
                    <a:cubicBezTo>
                      <a:pt x="62" y="747"/>
                      <a:pt x="64" y="750"/>
                      <a:pt x="66" y="750"/>
                    </a:cubicBezTo>
                    <a:cubicBezTo>
                      <a:pt x="66" y="750"/>
                      <a:pt x="66" y="750"/>
                      <a:pt x="116" y="750"/>
                    </a:cubicBezTo>
                    <a:cubicBezTo>
                      <a:pt x="119" y="750"/>
                      <a:pt x="121" y="747"/>
                      <a:pt x="121" y="745"/>
                    </a:cubicBezTo>
                    <a:cubicBezTo>
                      <a:pt x="121" y="745"/>
                      <a:pt x="121" y="745"/>
                      <a:pt x="115" y="478"/>
                    </a:cubicBezTo>
                    <a:cubicBezTo>
                      <a:pt x="115" y="476"/>
                      <a:pt x="114" y="474"/>
                      <a:pt x="111" y="474"/>
                    </a:cubicBezTo>
                    <a:cubicBezTo>
                      <a:pt x="111" y="474"/>
                      <a:pt x="111" y="474"/>
                      <a:pt x="72" y="474"/>
                    </a:cubicBezTo>
                    <a:close/>
                    <a:moveTo>
                      <a:pt x="231" y="474"/>
                    </a:moveTo>
                    <a:cubicBezTo>
                      <a:pt x="191" y="474"/>
                      <a:pt x="191" y="474"/>
                      <a:pt x="191" y="474"/>
                    </a:cubicBezTo>
                    <a:cubicBezTo>
                      <a:pt x="189" y="474"/>
                      <a:pt x="187" y="476"/>
                      <a:pt x="187" y="478"/>
                    </a:cubicBezTo>
                    <a:cubicBezTo>
                      <a:pt x="181" y="745"/>
                      <a:pt x="181" y="745"/>
                      <a:pt x="181" y="745"/>
                    </a:cubicBezTo>
                    <a:cubicBezTo>
                      <a:pt x="181" y="747"/>
                      <a:pt x="183" y="750"/>
                      <a:pt x="186" y="750"/>
                    </a:cubicBezTo>
                    <a:cubicBezTo>
                      <a:pt x="236" y="750"/>
                      <a:pt x="236" y="750"/>
                      <a:pt x="236" y="750"/>
                    </a:cubicBezTo>
                    <a:cubicBezTo>
                      <a:pt x="238" y="750"/>
                      <a:pt x="241" y="747"/>
                      <a:pt x="241" y="745"/>
                    </a:cubicBezTo>
                    <a:cubicBezTo>
                      <a:pt x="235" y="478"/>
                      <a:pt x="235" y="478"/>
                      <a:pt x="235" y="478"/>
                    </a:cubicBezTo>
                    <a:cubicBezTo>
                      <a:pt x="235" y="476"/>
                      <a:pt x="233" y="474"/>
                      <a:pt x="231" y="474"/>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grpSp>
      <p:cxnSp>
        <p:nvCxnSpPr>
          <p:cNvPr id="111" name="Straight Arrow Connector 110">
            <a:extLst>
              <a:ext uri="{FF2B5EF4-FFF2-40B4-BE49-F238E27FC236}">
                <a16:creationId xmlns:a16="http://schemas.microsoft.com/office/drawing/2014/main" id="{4AE23CB2-A5E9-4173-B0FF-09717BCB3CBA}"/>
              </a:ext>
            </a:extLst>
          </p:cNvPr>
          <p:cNvCxnSpPr>
            <a:cxnSpLocks/>
          </p:cNvCxnSpPr>
          <p:nvPr/>
        </p:nvCxnSpPr>
        <p:spPr>
          <a:xfrm>
            <a:off x="10612146" y="3698792"/>
            <a:ext cx="0" cy="1067675"/>
          </a:xfrm>
          <a:prstGeom prst="straightConnector1">
            <a:avLst/>
          </a:prstGeom>
          <a:noFill/>
          <a:ln w="19050" cap="flat" cmpd="sng" algn="ctr">
            <a:solidFill>
              <a:srgbClr val="295E7E"/>
            </a:solidFill>
            <a:prstDash val="sysDot"/>
            <a:round/>
            <a:headEnd type="none" w="lg" len="lg"/>
            <a:tailEnd type="oval" w="lg" len="lg"/>
          </a:ln>
          <a:effectLst/>
        </p:spPr>
      </p:cxnSp>
      <p:cxnSp>
        <p:nvCxnSpPr>
          <p:cNvPr id="112" name="Straight Arrow Connector 111">
            <a:extLst>
              <a:ext uri="{FF2B5EF4-FFF2-40B4-BE49-F238E27FC236}">
                <a16:creationId xmlns:a16="http://schemas.microsoft.com/office/drawing/2014/main" id="{7F5F15D9-7EBF-48EC-A3DD-C881FDA15AF1}"/>
              </a:ext>
            </a:extLst>
          </p:cNvPr>
          <p:cNvCxnSpPr>
            <a:cxnSpLocks/>
          </p:cNvCxnSpPr>
          <p:nvPr/>
        </p:nvCxnSpPr>
        <p:spPr>
          <a:xfrm flipV="1">
            <a:off x="8767422" y="3044311"/>
            <a:ext cx="0" cy="1067675"/>
          </a:xfrm>
          <a:prstGeom prst="straightConnector1">
            <a:avLst/>
          </a:prstGeom>
          <a:noFill/>
          <a:ln w="19050" cap="flat" cmpd="sng" algn="ctr">
            <a:solidFill>
              <a:srgbClr val="30C1D7"/>
            </a:solidFill>
            <a:prstDash val="sysDot"/>
            <a:round/>
            <a:headEnd type="none" w="lg" len="lg"/>
            <a:tailEnd type="oval" w="lg" len="lg"/>
          </a:ln>
          <a:effectLst/>
        </p:spPr>
      </p:cxnSp>
      <p:cxnSp>
        <p:nvCxnSpPr>
          <p:cNvPr id="113" name="Straight Arrow Connector 112">
            <a:extLst>
              <a:ext uri="{FF2B5EF4-FFF2-40B4-BE49-F238E27FC236}">
                <a16:creationId xmlns:a16="http://schemas.microsoft.com/office/drawing/2014/main" id="{33CF85EB-DE62-41F1-B3DF-51A28B515B26}"/>
              </a:ext>
            </a:extLst>
          </p:cNvPr>
          <p:cNvCxnSpPr>
            <a:cxnSpLocks/>
          </p:cNvCxnSpPr>
          <p:nvPr/>
        </p:nvCxnSpPr>
        <p:spPr>
          <a:xfrm flipV="1">
            <a:off x="1642916" y="2991881"/>
            <a:ext cx="0" cy="1067675"/>
          </a:xfrm>
          <a:prstGeom prst="straightConnector1">
            <a:avLst/>
          </a:prstGeom>
          <a:noFill/>
          <a:ln w="19050" cap="flat" cmpd="sng" algn="ctr">
            <a:solidFill>
              <a:srgbClr val="0A3161"/>
            </a:solidFill>
            <a:prstDash val="sysDot"/>
            <a:headEnd type="none" w="lg" len="lg"/>
            <a:tailEnd type="oval" w="lg" len="lg"/>
          </a:ln>
          <a:effectLst/>
        </p:spPr>
      </p:cxnSp>
      <p:cxnSp>
        <p:nvCxnSpPr>
          <p:cNvPr id="114" name="Straight Arrow Connector 113">
            <a:extLst>
              <a:ext uri="{FF2B5EF4-FFF2-40B4-BE49-F238E27FC236}">
                <a16:creationId xmlns:a16="http://schemas.microsoft.com/office/drawing/2014/main" id="{D477F96F-E545-48C5-B83C-147D6B5CA078}"/>
              </a:ext>
            </a:extLst>
          </p:cNvPr>
          <p:cNvCxnSpPr>
            <a:cxnSpLocks/>
          </p:cNvCxnSpPr>
          <p:nvPr/>
        </p:nvCxnSpPr>
        <p:spPr>
          <a:xfrm flipV="1">
            <a:off x="5280931" y="2986739"/>
            <a:ext cx="0" cy="1067675"/>
          </a:xfrm>
          <a:prstGeom prst="straightConnector1">
            <a:avLst/>
          </a:prstGeom>
          <a:noFill/>
          <a:ln w="19050" cap="flat" cmpd="sng" algn="ctr">
            <a:solidFill>
              <a:srgbClr val="0F243E"/>
            </a:solidFill>
            <a:prstDash val="sysDot"/>
            <a:headEnd type="none" w="lg" len="lg"/>
            <a:tailEnd type="oval" w="lg" len="lg"/>
          </a:ln>
          <a:effectLst/>
        </p:spPr>
      </p:cxnSp>
      <p:cxnSp>
        <p:nvCxnSpPr>
          <p:cNvPr id="115" name="Straight Arrow Connector 114">
            <a:extLst>
              <a:ext uri="{FF2B5EF4-FFF2-40B4-BE49-F238E27FC236}">
                <a16:creationId xmlns:a16="http://schemas.microsoft.com/office/drawing/2014/main" id="{677156C2-BBB4-4690-943A-30FD3CA1418E}"/>
              </a:ext>
            </a:extLst>
          </p:cNvPr>
          <p:cNvCxnSpPr>
            <a:cxnSpLocks/>
          </p:cNvCxnSpPr>
          <p:nvPr/>
        </p:nvCxnSpPr>
        <p:spPr>
          <a:xfrm>
            <a:off x="3427163" y="3719145"/>
            <a:ext cx="0" cy="1067675"/>
          </a:xfrm>
          <a:prstGeom prst="straightConnector1">
            <a:avLst/>
          </a:prstGeom>
          <a:noFill/>
          <a:ln w="19050" cap="flat" cmpd="sng" algn="ctr">
            <a:solidFill>
              <a:srgbClr val="245795"/>
            </a:solidFill>
            <a:prstDash val="sysDot"/>
            <a:headEnd type="none" w="lg" len="lg"/>
            <a:tailEnd type="oval" w="lg" len="lg"/>
          </a:ln>
          <a:effectLst/>
        </p:spPr>
      </p:cxnSp>
      <p:cxnSp>
        <p:nvCxnSpPr>
          <p:cNvPr id="116" name="Straight Arrow Connector 115">
            <a:extLst>
              <a:ext uri="{FF2B5EF4-FFF2-40B4-BE49-F238E27FC236}">
                <a16:creationId xmlns:a16="http://schemas.microsoft.com/office/drawing/2014/main" id="{AFAE7158-A2A6-4BDB-9176-EB8AE7CDBCB4}"/>
              </a:ext>
            </a:extLst>
          </p:cNvPr>
          <p:cNvCxnSpPr>
            <a:cxnSpLocks/>
          </p:cNvCxnSpPr>
          <p:nvPr/>
        </p:nvCxnSpPr>
        <p:spPr>
          <a:xfrm>
            <a:off x="7100561" y="3771900"/>
            <a:ext cx="0" cy="1067675"/>
          </a:xfrm>
          <a:prstGeom prst="straightConnector1">
            <a:avLst/>
          </a:prstGeom>
          <a:noFill/>
          <a:ln w="19050" cap="flat" cmpd="sng" algn="ctr">
            <a:solidFill>
              <a:srgbClr val="3EAD92"/>
            </a:solidFill>
            <a:prstDash val="sysDot"/>
            <a:round/>
            <a:headEnd type="none" w="lg" len="lg"/>
            <a:tailEnd type="oval" w="lg" len="lg"/>
          </a:ln>
          <a:effectLst/>
        </p:spPr>
      </p:cxnSp>
      <p:sp>
        <p:nvSpPr>
          <p:cNvPr id="117" name="TextBox 116">
            <a:extLst>
              <a:ext uri="{FF2B5EF4-FFF2-40B4-BE49-F238E27FC236}">
                <a16:creationId xmlns:a16="http://schemas.microsoft.com/office/drawing/2014/main" id="{DFAAEDD0-50AD-4B61-898D-FD4371F424D5}"/>
              </a:ext>
            </a:extLst>
          </p:cNvPr>
          <p:cNvSpPr txBox="1"/>
          <p:nvPr/>
        </p:nvSpPr>
        <p:spPr>
          <a:xfrm>
            <a:off x="5606715" y="3104147"/>
            <a:ext cx="914400" cy="91440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000000"/>
              </a:solidFill>
              <a:effectLst/>
              <a:uLnTx/>
              <a:uFillTx/>
              <a:latin typeface="Arial" panose="020B0604020202020204"/>
              <a:ea typeface="+mn-ea"/>
              <a:cs typeface="+mn-cs"/>
            </a:endParaRPr>
          </a:p>
        </p:txBody>
      </p:sp>
      <p:sp>
        <p:nvSpPr>
          <p:cNvPr id="118" name="TextBox 117">
            <a:extLst>
              <a:ext uri="{FF2B5EF4-FFF2-40B4-BE49-F238E27FC236}">
                <a16:creationId xmlns:a16="http://schemas.microsoft.com/office/drawing/2014/main" id="{C8D8593D-2AFB-4CFD-92B3-47621167D9A0}"/>
              </a:ext>
            </a:extLst>
          </p:cNvPr>
          <p:cNvSpPr txBox="1"/>
          <p:nvPr/>
        </p:nvSpPr>
        <p:spPr>
          <a:xfrm>
            <a:off x="5606715" y="3104147"/>
            <a:ext cx="914400" cy="91440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srgbClr val="000000"/>
              </a:solidFill>
              <a:effectLst/>
              <a:uLnTx/>
              <a:uFillTx/>
              <a:latin typeface="Arial" panose="020B0604020202020204"/>
              <a:ea typeface="+mn-ea"/>
              <a:cs typeface="+mn-cs"/>
            </a:endParaRPr>
          </a:p>
        </p:txBody>
      </p:sp>
      <p:sp>
        <p:nvSpPr>
          <p:cNvPr id="119" name="TextBox 118">
            <a:extLst>
              <a:ext uri="{FF2B5EF4-FFF2-40B4-BE49-F238E27FC236}">
                <a16:creationId xmlns:a16="http://schemas.microsoft.com/office/drawing/2014/main" id="{8944D3FF-062D-434C-AE6D-17FFFCBDE964}"/>
              </a:ext>
            </a:extLst>
          </p:cNvPr>
          <p:cNvSpPr txBox="1"/>
          <p:nvPr/>
        </p:nvSpPr>
        <p:spPr>
          <a:xfrm>
            <a:off x="9535501" y="1005448"/>
            <a:ext cx="2375282" cy="286501"/>
          </a:xfrm>
          <a:prstGeom prst="rect">
            <a:avLst/>
          </a:prstGeom>
          <a:solidFill>
            <a:srgbClr val="164484"/>
          </a:solidFill>
          <a:ln w="9525" cap="rnd" cmpd="sng" algn="ctr">
            <a:noFill/>
            <a:prstDash val="solid"/>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Illustrative, non-exhaustive</a:t>
            </a:r>
          </a:p>
        </p:txBody>
      </p:sp>
    </p:spTree>
    <p:extLst>
      <p:ext uri="{BB962C8B-B14F-4D97-AF65-F5344CB8AC3E}">
        <p14:creationId xmlns:p14="http://schemas.microsoft.com/office/powerpoint/2010/main" val="2706712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35" name="Rectangle 34">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37" name="Rectangle 36">
            <a:extLst>
              <a:ext uri="{FF2B5EF4-FFF2-40B4-BE49-F238E27FC236}">
                <a16:creationId xmlns:a16="http://schemas.microsoft.com/office/drawing/2014/main" id="{1426356D-10CD-483F-9267-2ABFF6185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0BE335B8-D586-BD7A-FBE3-5C87654BDB49}"/>
              </a:ext>
            </a:extLst>
          </p:cNvPr>
          <p:cNvSpPr>
            <a:spLocks noGrp="1"/>
          </p:cNvSpPr>
          <p:nvPr>
            <p:ph type="title"/>
          </p:nvPr>
        </p:nvSpPr>
        <p:spPr>
          <a:xfrm>
            <a:off x="422898" y="737481"/>
            <a:ext cx="10940815" cy="2384968"/>
          </a:xfrm>
        </p:spPr>
        <p:txBody>
          <a:bodyPr vert="horz" lIns="91440" tIns="45720" rIns="91440" bIns="45720" rtlCol="0" anchor="ctr">
            <a:normAutofit/>
          </a:bodyPr>
          <a:lstStyle/>
          <a:p>
            <a:r>
              <a:rPr lang="en-US" sz="4800" dirty="0">
                <a:solidFill>
                  <a:schemeClr val="tx1"/>
                </a:solidFill>
                <a:latin typeface="+mj-lt"/>
              </a:rPr>
              <a:t>Digital Equity defined by </a:t>
            </a:r>
            <a:br>
              <a:rPr lang="en-US" sz="4800" dirty="0">
                <a:solidFill>
                  <a:schemeClr val="tx1"/>
                </a:solidFill>
                <a:latin typeface="+mj-lt"/>
              </a:rPr>
            </a:br>
            <a:r>
              <a:rPr lang="en-US" sz="4800" dirty="0">
                <a:solidFill>
                  <a:schemeClr val="tx1"/>
                </a:solidFill>
                <a:latin typeface="+mj-lt"/>
              </a:rPr>
              <a:t>Kansas Office of Broadband </a:t>
            </a:r>
          </a:p>
        </p:txBody>
      </p:sp>
      <p:sp>
        <p:nvSpPr>
          <p:cNvPr id="4" name="Slide Number Placeholder 3">
            <a:extLst>
              <a:ext uri="{FF2B5EF4-FFF2-40B4-BE49-F238E27FC236}">
                <a16:creationId xmlns:a16="http://schemas.microsoft.com/office/drawing/2014/main" id="{593D4E82-5462-02A5-0411-CFC9F4A493EA}"/>
              </a:ext>
            </a:extLst>
          </p:cNvPr>
          <p:cNvSpPr>
            <a:spLocks noGrp="1"/>
          </p:cNvSpPr>
          <p:nvPr>
            <p:ph type="sldNum" sz="quarter" idx="12"/>
          </p:nvPr>
        </p:nvSpPr>
        <p:spPr>
          <a:xfrm>
            <a:off x="11363715" y="-8779"/>
            <a:ext cx="826763" cy="704121"/>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6E587B8F-1A79-BD42-AC40-4DFF0815E8D1}"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504B4E86-D05E-4842-8242-C0222A120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258980"/>
            <a:ext cx="462914" cy="359902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cxnSp>
        <p:nvCxnSpPr>
          <p:cNvPr id="30" name="Straight Connector 40">
            <a:extLst>
              <a:ext uri="{FF2B5EF4-FFF2-40B4-BE49-F238E27FC236}">
                <a16:creationId xmlns:a16="http://schemas.microsoft.com/office/drawing/2014/main" id="{EE9C6408-AA0E-411D-A5D2-E5F13306F8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9C04A9-04B4-4ED7-94E7-B13134C8D0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1086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6EA4402-9E0E-4A56-078B-23B9BE392813}"/>
              </a:ext>
            </a:extLst>
          </p:cNvPr>
          <p:cNvSpPr txBox="1"/>
          <p:nvPr/>
        </p:nvSpPr>
        <p:spPr>
          <a:xfrm>
            <a:off x="1626597" y="3040733"/>
            <a:ext cx="9401710" cy="175432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1718"/>
                </a:solidFill>
                <a:effectLst/>
                <a:uLnTx/>
                <a:uFillTx/>
                <a:latin typeface="Lato"/>
                <a:ea typeface="+mn-ea"/>
                <a:cs typeface="+mn-cs"/>
              </a:rPr>
              <a:t>What does Digital Equity mean?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61718"/>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61718"/>
                </a:solidFill>
                <a:effectLst/>
                <a:uLnTx/>
                <a:uFillTx/>
                <a:latin typeface="Lato"/>
                <a:ea typeface="+mn-ea"/>
                <a:cs typeface="+mn-cs"/>
              </a:rPr>
              <a:t>Digital equity is a condition in </a:t>
            </a:r>
            <a:r>
              <a:rPr kumimoji="0" lang="en-US" sz="1800" b="1" i="0" u="none" strike="noStrike" kern="1200" cap="none" spc="0" normalizeH="0" baseline="0" noProof="0" dirty="0">
                <a:ln>
                  <a:noFill/>
                </a:ln>
                <a:solidFill>
                  <a:srgbClr val="161718"/>
                </a:solidFill>
                <a:effectLst/>
                <a:uLnTx/>
                <a:uFillTx/>
                <a:latin typeface="Lato"/>
                <a:ea typeface="+mn-ea"/>
                <a:cs typeface="+mn-cs"/>
              </a:rPr>
              <a:t>which all individuals and communities have the information technology capacity needed for full participation in our society, democracy and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61718"/>
              </a:solidFill>
              <a:effectLst/>
              <a:uLnTx/>
              <a:uFillTx/>
              <a:latin typeface="Lato"/>
              <a:ea typeface="+mn-ea"/>
              <a:cs typeface="+mn-cs"/>
            </a:endParaRPr>
          </a:p>
          <a:p>
            <a:pPr>
              <a:defRPr/>
            </a:pPr>
            <a:r>
              <a:rPr kumimoji="0" lang="en-US" sz="1800" b="0" i="0" u="none" strike="noStrike" kern="1200" cap="none" spc="0" normalizeH="0" baseline="0" noProof="0" dirty="0">
                <a:ln>
                  <a:noFill/>
                </a:ln>
                <a:solidFill>
                  <a:srgbClr val="161718"/>
                </a:solidFill>
                <a:effectLst/>
                <a:uLnTx/>
                <a:uFillTx/>
                <a:latin typeface="Lato"/>
                <a:ea typeface="+mn-ea"/>
                <a:cs typeface="+mn-cs"/>
              </a:rPr>
              <a:t>-</a:t>
            </a:r>
            <a:r>
              <a:rPr kumimoji="0" lang="en-US" sz="1800" b="1" i="0" u="none" strike="noStrike" kern="1200" cap="none" spc="0" normalizeH="0" baseline="0" noProof="0" dirty="0">
                <a:ln>
                  <a:noFill/>
                </a:ln>
                <a:effectLst/>
                <a:uLnTx/>
                <a:uFillTx/>
                <a:latin typeface="Lato"/>
                <a:ea typeface="+mn-ea"/>
                <a:cs typeface="+mn-cs"/>
              </a:rPr>
              <a:t>National Digital Inclusion Alliance</a:t>
            </a:r>
            <a:r>
              <a:rPr lang="en-US" dirty="0">
                <a:latin typeface="Lato"/>
              </a:rPr>
              <a:t>  </a:t>
            </a:r>
            <a:endParaRPr kumimoji="0" lang="en-US" sz="1800" b="0" i="0" u="none" strike="noStrike" kern="1200" cap="none" spc="0" normalizeH="0" baseline="0" noProof="0" dirty="0">
              <a:ln>
                <a:noFill/>
              </a:ln>
              <a:effectLst/>
              <a:uLnTx/>
              <a:uFillTx/>
              <a:latin typeface="Lato"/>
              <a:ea typeface="+mn-ea"/>
              <a:cs typeface="+mn-cs"/>
            </a:endParaRPr>
          </a:p>
        </p:txBody>
      </p:sp>
      <p:sp>
        <p:nvSpPr>
          <p:cNvPr id="5" name="Rectangle 4">
            <a:extLst>
              <a:ext uri="{FF2B5EF4-FFF2-40B4-BE49-F238E27FC236}">
                <a16:creationId xmlns:a16="http://schemas.microsoft.com/office/drawing/2014/main" id="{52D8D2DF-73EC-6442-6DA9-DE32B924E1D1}"/>
              </a:ext>
            </a:extLst>
          </p:cNvPr>
          <p:cNvSpPr/>
          <p:nvPr/>
        </p:nvSpPr>
        <p:spPr>
          <a:xfrm>
            <a:off x="797179" y="5595730"/>
            <a:ext cx="1906263" cy="902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198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449BE-4AA1-3937-672B-F5647385BB5F}"/>
              </a:ext>
            </a:extLst>
          </p:cNvPr>
          <p:cNvSpPr>
            <a:spLocks noGrp="1"/>
          </p:cNvSpPr>
          <p:nvPr>
            <p:ph type="title"/>
          </p:nvPr>
        </p:nvSpPr>
        <p:spPr>
          <a:xfrm>
            <a:off x="630936" y="639520"/>
            <a:ext cx="3429000" cy="1719072"/>
          </a:xfrm>
        </p:spPr>
        <p:txBody>
          <a:bodyPr anchor="b">
            <a:normAutofit/>
          </a:bodyPr>
          <a:lstStyle/>
          <a:p>
            <a:r>
              <a:rPr lang="en-US" sz="3000"/>
              <a:t>Language</a:t>
            </a:r>
          </a:p>
        </p:txBody>
      </p:sp>
      <p:sp>
        <p:nvSpPr>
          <p:cNvPr id="205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514CAA-0769-D309-6961-A74BAA4E4C19}"/>
              </a:ext>
            </a:extLst>
          </p:cNvPr>
          <p:cNvSpPr>
            <a:spLocks noGrp="1"/>
          </p:cNvSpPr>
          <p:nvPr>
            <p:ph idx="1"/>
          </p:nvPr>
        </p:nvSpPr>
        <p:spPr>
          <a:xfrm>
            <a:off x="630936" y="2807208"/>
            <a:ext cx="3429000" cy="3410712"/>
          </a:xfrm>
        </p:spPr>
        <p:txBody>
          <a:bodyPr anchor="t">
            <a:normAutofit/>
          </a:bodyPr>
          <a:lstStyle/>
          <a:p>
            <a:pPr lvl="1"/>
            <a:endParaRPr lang="en-US" sz="2200" dirty="0">
              <a:solidFill>
                <a:schemeClr val="accent5"/>
              </a:solidFill>
            </a:endParaRPr>
          </a:p>
          <a:p>
            <a:pPr marL="0" indent="0">
              <a:buNone/>
            </a:pPr>
            <a:r>
              <a:rPr lang="en-US" sz="2400" dirty="0">
                <a:solidFill>
                  <a:schemeClr val="accent5"/>
                </a:solidFill>
              </a:rPr>
              <a:t>Broadband Equity Access and Deployment (BEAD) </a:t>
            </a:r>
            <a:br>
              <a:rPr lang="en-US" sz="2400" dirty="0">
                <a:solidFill>
                  <a:schemeClr val="accent5"/>
                </a:solidFill>
              </a:rPr>
            </a:br>
            <a:r>
              <a:rPr lang="en-US" sz="2400" dirty="0">
                <a:solidFill>
                  <a:schemeClr val="accent5"/>
                </a:solidFill>
              </a:rPr>
              <a:t>+ Digital Equity Act (DEA)</a:t>
            </a:r>
            <a:endParaRPr lang="en-US" sz="2200" dirty="0">
              <a:solidFill>
                <a:schemeClr val="accent5"/>
              </a:solidFill>
            </a:endParaRPr>
          </a:p>
          <a:p>
            <a:endParaRPr lang="en-US" sz="2200" dirty="0"/>
          </a:p>
        </p:txBody>
      </p:sp>
      <p:pic>
        <p:nvPicPr>
          <p:cNvPr id="2050" name="Picture 2">
            <a:extLst>
              <a:ext uri="{FF2B5EF4-FFF2-40B4-BE49-F238E27FC236}">
                <a16:creationId xmlns:a16="http://schemas.microsoft.com/office/drawing/2014/main" id="{794E1A9E-DC5B-8E93-360E-E6CC2FBF2B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219810"/>
            <a:ext cx="6903720" cy="441837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F07F4D7-FF1A-5A49-8009-D86BA2F11DD3}"/>
              </a:ext>
            </a:extLst>
          </p:cNvPr>
          <p:cNvSpPr>
            <a:spLocks noGrp="1"/>
          </p:cNvSpPr>
          <p:nvPr>
            <p:ph type="sldNum" sz="quarter" idx="12"/>
          </p:nvPr>
        </p:nvSpPr>
        <p:spPr>
          <a:xfrm>
            <a:off x="8610600" y="6356350"/>
            <a:ext cx="2743200" cy="365125"/>
          </a:xfrm>
        </p:spPr>
        <p:txBody>
          <a:bodyPr>
            <a:normAutofit/>
          </a:bodyPr>
          <a:lstStyle/>
          <a:p>
            <a:pPr>
              <a:spcAft>
                <a:spcPts val="600"/>
              </a:spcAft>
            </a:pPr>
            <a:fld id="{6E587B8F-1A79-BD42-AC40-4DFF0815E8D1}" type="slidenum">
              <a:rPr lang="en-US" smtClean="0"/>
              <a:pPr>
                <a:spcAft>
                  <a:spcPts val="600"/>
                </a:spcAft>
              </a:pPr>
              <a:t>15</a:t>
            </a:fld>
            <a:endParaRPr lang="en-US"/>
          </a:p>
        </p:txBody>
      </p:sp>
    </p:spTree>
    <p:extLst>
      <p:ext uri="{BB962C8B-B14F-4D97-AF65-F5344CB8AC3E}">
        <p14:creationId xmlns:p14="http://schemas.microsoft.com/office/powerpoint/2010/main" val="43935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Free photos of Railway tracks">
            <a:extLst>
              <a:ext uri="{FF2B5EF4-FFF2-40B4-BE49-F238E27FC236}">
                <a16:creationId xmlns:a16="http://schemas.microsoft.com/office/drawing/2014/main" id="{D54F1C51-14DB-EBE3-EA07-FD5038C959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6159" name="Rectangle 6161">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2" name="Title 1">
            <a:extLst>
              <a:ext uri="{FF2B5EF4-FFF2-40B4-BE49-F238E27FC236}">
                <a16:creationId xmlns:a16="http://schemas.microsoft.com/office/drawing/2014/main" id="{8363529D-5804-D700-7EAA-FCC40060639F}"/>
              </a:ext>
            </a:extLst>
          </p:cNvPr>
          <p:cNvSpPr>
            <a:spLocks noGrp="1"/>
          </p:cNvSpPr>
          <p:nvPr>
            <p:ph type="title"/>
          </p:nvPr>
        </p:nvSpPr>
        <p:spPr>
          <a:xfrm>
            <a:off x="2276475" y="2247900"/>
            <a:ext cx="7581900" cy="2514600"/>
          </a:xfrm>
        </p:spPr>
        <p:txBody>
          <a:bodyPr vert="horz" lIns="91440" tIns="45720" rIns="91440" bIns="45720" rtlCol="0" anchor="ctr">
            <a:normAutofit/>
          </a:bodyPr>
          <a:lstStyle/>
          <a:p>
            <a:pPr algn="ctr"/>
            <a:r>
              <a:rPr lang="en-US" sz="5600">
                <a:solidFill>
                  <a:schemeClr val="tx1">
                    <a:lumMod val="75000"/>
                    <a:lumOff val="25000"/>
                  </a:schemeClr>
                </a:solidFill>
                <a:latin typeface="+mj-lt"/>
              </a:rPr>
              <a:t>Digital Equity + BEAD</a:t>
            </a:r>
            <a:br>
              <a:rPr lang="en-US" sz="5600">
                <a:solidFill>
                  <a:schemeClr val="tx1">
                    <a:lumMod val="75000"/>
                    <a:lumOff val="25000"/>
                  </a:schemeClr>
                </a:solidFill>
                <a:latin typeface="+mj-lt"/>
              </a:rPr>
            </a:br>
            <a:r>
              <a:rPr lang="en-US" sz="5600">
                <a:solidFill>
                  <a:schemeClr val="tx1">
                    <a:lumMod val="75000"/>
                    <a:lumOff val="25000"/>
                  </a:schemeClr>
                </a:solidFill>
                <a:latin typeface="+mj-lt"/>
              </a:rPr>
              <a:t>planning phases will be  congruent </a:t>
            </a:r>
          </a:p>
        </p:txBody>
      </p:sp>
      <p:sp>
        <p:nvSpPr>
          <p:cNvPr id="4" name="Slide Number Placeholder 3">
            <a:extLst>
              <a:ext uri="{FF2B5EF4-FFF2-40B4-BE49-F238E27FC236}">
                <a16:creationId xmlns:a16="http://schemas.microsoft.com/office/drawing/2014/main" id="{17E95389-5C8C-6E3D-ACCA-592F141ABE5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E587B8F-1A79-BD42-AC40-4DFF0815E8D1}" type="slidenum">
              <a:rPr kumimoji="0" lang="en-US" sz="1200" b="0" i="0" u="none" strike="noStrike" kern="1200" cap="none" spc="0" normalizeH="0" baseline="0" noProof="0">
                <a:ln>
                  <a:noFill/>
                </a:ln>
                <a:solidFill>
                  <a:srgbClr val="FFFFFF"/>
                </a:solidFill>
                <a:effectLst/>
                <a:uLnTx/>
                <a:uFillTx/>
                <a:latin typeface="Lato"/>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srgbClr val="FFFFFF"/>
              </a:solidFill>
              <a:effectLst/>
              <a:uLnTx/>
              <a:uFillTx/>
              <a:latin typeface="Lato"/>
              <a:ea typeface="+mn-ea"/>
              <a:cs typeface="+mn-cs"/>
            </a:endParaRPr>
          </a:p>
        </p:txBody>
      </p:sp>
    </p:spTree>
    <p:extLst>
      <p:ext uri="{BB962C8B-B14F-4D97-AF65-F5344CB8AC3E}">
        <p14:creationId xmlns:p14="http://schemas.microsoft.com/office/powerpoint/2010/main" val="173181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A344-FE62-F839-FC25-564FAAB644C9}"/>
              </a:ext>
            </a:extLst>
          </p:cNvPr>
          <p:cNvSpPr>
            <a:spLocks noGrp="1"/>
          </p:cNvSpPr>
          <p:nvPr>
            <p:ph type="title"/>
          </p:nvPr>
        </p:nvSpPr>
        <p:spPr/>
        <p:txBody>
          <a:bodyPr/>
          <a:lstStyle/>
          <a:p>
            <a:r>
              <a:rPr lang="en-US" b="1" dirty="0"/>
              <a:t>2023 Strategic Goals | DE + BEAD </a:t>
            </a:r>
          </a:p>
        </p:txBody>
      </p:sp>
      <p:sp>
        <p:nvSpPr>
          <p:cNvPr id="4" name="Slide Number Placeholder 3">
            <a:extLst>
              <a:ext uri="{FF2B5EF4-FFF2-40B4-BE49-F238E27FC236}">
                <a16:creationId xmlns:a16="http://schemas.microsoft.com/office/drawing/2014/main" id="{8FE61A83-FA38-6DFC-0B9D-A430FBBC88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99658DBD-E6DD-1F59-2CDD-DFF25E3BEDB4}"/>
              </a:ext>
            </a:extLst>
          </p:cNvPr>
          <p:cNvGraphicFramePr/>
          <p:nvPr/>
        </p:nvGraphicFramePr>
        <p:xfrm>
          <a:off x="584200" y="-972740"/>
          <a:ext cx="10093960" cy="6891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193A407B-F59B-062A-64C0-F92517E8891E}"/>
              </a:ext>
            </a:extLst>
          </p:cNvPr>
          <p:cNvGraphicFramePr/>
          <p:nvPr/>
        </p:nvGraphicFramePr>
        <p:xfrm>
          <a:off x="1955800" y="1027906"/>
          <a:ext cx="9398000" cy="67478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B47AEAFF-350F-3517-C41D-A333F1313574}"/>
              </a:ext>
            </a:extLst>
          </p:cNvPr>
          <p:cNvSpPr txBox="1"/>
          <p:nvPr/>
        </p:nvSpPr>
        <p:spPr>
          <a:xfrm>
            <a:off x="9982200" y="4858226"/>
            <a:ext cx="12090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2024</a:t>
            </a:r>
          </a:p>
        </p:txBody>
      </p:sp>
    </p:spTree>
    <p:extLst>
      <p:ext uri="{BB962C8B-B14F-4D97-AF65-F5344CB8AC3E}">
        <p14:creationId xmlns:p14="http://schemas.microsoft.com/office/powerpoint/2010/main" val="2415019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8EC4F1-0548-5DFD-7295-37E469E2DE7B}"/>
              </a:ext>
            </a:extLst>
          </p:cNvPr>
          <p:cNvSpPr>
            <a:spLocks noGrp="1"/>
          </p:cNvSpPr>
          <p:nvPr>
            <p:ph type="sldNum" sz="quarter" idx="10"/>
          </p:nvPr>
        </p:nvSpPr>
        <p:spPr/>
        <p:txBody>
          <a:bodyPr/>
          <a:lstStyle/>
          <a:p>
            <a:fld id="{6E587B8F-1A79-BD42-AC40-4DFF0815E8D1}" type="slidenum">
              <a:rPr lang="en-US" smtClean="0"/>
              <a:pPr/>
              <a:t>18</a:t>
            </a:fld>
            <a:endParaRPr lang="en-US"/>
          </a:p>
        </p:txBody>
      </p:sp>
      <p:graphicFrame>
        <p:nvGraphicFramePr>
          <p:cNvPr id="6" name="Diagram 5">
            <a:extLst>
              <a:ext uri="{FF2B5EF4-FFF2-40B4-BE49-F238E27FC236}">
                <a16:creationId xmlns:a16="http://schemas.microsoft.com/office/drawing/2014/main" id="{6C1EDCD4-975C-2B3F-6ACA-6DA3BB4A4A47}"/>
              </a:ext>
            </a:extLst>
          </p:cNvPr>
          <p:cNvGraphicFramePr/>
          <p:nvPr/>
        </p:nvGraphicFramePr>
        <p:xfrm>
          <a:off x="298493" y="495776"/>
          <a:ext cx="11602064" cy="5696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Arrow: Down 21">
            <a:extLst>
              <a:ext uri="{FF2B5EF4-FFF2-40B4-BE49-F238E27FC236}">
                <a16:creationId xmlns:a16="http://schemas.microsoft.com/office/drawing/2014/main" id="{E956D014-A6E7-EB08-1993-4A02DA3B7918}"/>
              </a:ext>
            </a:extLst>
          </p:cNvPr>
          <p:cNvSpPr/>
          <p:nvPr/>
        </p:nvSpPr>
        <p:spPr>
          <a:xfrm>
            <a:off x="8931348" y="419215"/>
            <a:ext cx="1771221" cy="1748086"/>
          </a:xfrm>
          <a:prstGeom prst="downArrow">
            <a:avLst>
              <a:gd name="adj1" fmla="val 50000"/>
              <a:gd name="adj2" fmla="val 5189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solidFill>
              </a:rPr>
              <a:t>Grants for </a:t>
            </a:r>
            <a:r>
              <a:rPr lang="en-US" sz="1400">
                <a:solidFill>
                  <a:schemeClr val="tx1"/>
                </a:solidFill>
              </a:rPr>
              <a:t>buildout</a:t>
            </a:r>
            <a:endParaRPr lang="en-US" sz="1400">
              <a:solidFill>
                <a:schemeClr val="tx1"/>
              </a:solidFill>
              <a:ea typeface="Lato"/>
              <a:cs typeface="Lato"/>
            </a:endParaRPr>
          </a:p>
          <a:p>
            <a:pPr algn="ctr"/>
            <a:r>
              <a:rPr lang="en-US" sz="1400">
                <a:solidFill>
                  <a:schemeClr val="tx1"/>
                </a:solidFill>
              </a:rPr>
              <a:t>begin</a:t>
            </a:r>
            <a:endParaRPr lang="en-US" sz="1400">
              <a:solidFill>
                <a:schemeClr val="tx1"/>
              </a:solidFill>
              <a:ea typeface="Lato"/>
              <a:cs typeface="Lato"/>
            </a:endParaRPr>
          </a:p>
        </p:txBody>
      </p:sp>
      <p:sp>
        <p:nvSpPr>
          <p:cNvPr id="24" name="Callout: Right Arrow 23">
            <a:extLst>
              <a:ext uri="{FF2B5EF4-FFF2-40B4-BE49-F238E27FC236}">
                <a16:creationId xmlns:a16="http://schemas.microsoft.com/office/drawing/2014/main" id="{6B47B7DC-3D3B-A6E5-8015-0E41462861D3}"/>
              </a:ext>
            </a:extLst>
          </p:cNvPr>
          <p:cNvSpPr/>
          <p:nvPr/>
        </p:nvSpPr>
        <p:spPr>
          <a:xfrm>
            <a:off x="7670969" y="4886657"/>
            <a:ext cx="4343736" cy="917640"/>
          </a:xfrm>
          <a:prstGeom prst="rightArrow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rPr>
              <a:t>Digital Equity Plan Approved</a:t>
            </a:r>
            <a:endParaRPr lang="en-US" sz="1400">
              <a:solidFill>
                <a:schemeClr val="tx1"/>
              </a:solidFill>
              <a:ea typeface="Lato"/>
              <a:cs typeface="Lato"/>
            </a:endParaRPr>
          </a:p>
          <a:p>
            <a:pPr algn="ctr"/>
            <a:r>
              <a:rPr lang="en-US" sz="1400">
                <a:solidFill>
                  <a:schemeClr val="tx1"/>
                </a:solidFill>
              </a:rPr>
              <a:t>Funding Received</a:t>
            </a:r>
            <a:endParaRPr lang="en-US" sz="1400">
              <a:solidFill>
                <a:schemeClr val="tx1"/>
              </a:solidFill>
              <a:ea typeface="Lato"/>
              <a:cs typeface="Lato"/>
            </a:endParaRPr>
          </a:p>
          <a:p>
            <a:pPr algn="ctr"/>
            <a:r>
              <a:rPr lang="en-US" sz="1200">
                <a:solidFill>
                  <a:schemeClr val="tx1"/>
                </a:solidFill>
              </a:rPr>
              <a:t>State Digital Equity  Projects Commence</a:t>
            </a:r>
            <a:endParaRPr lang="en-US" sz="1200">
              <a:solidFill>
                <a:schemeClr val="tx1"/>
              </a:solidFill>
              <a:ea typeface="Lato"/>
              <a:cs typeface="Lato"/>
            </a:endParaRPr>
          </a:p>
        </p:txBody>
      </p:sp>
      <p:sp>
        <p:nvSpPr>
          <p:cNvPr id="26" name="TextBox 25">
            <a:extLst>
              <a:ext uri="{FF2B5EF4-FFF2-40B4-BE49-F238E27FC236}">
                <a16:creationId xmlns:a16="http://schemas.microsoft.com/office/drawing/2014/main" id="{35823C9F-60AD-99BA-8A0C-2524781DF69C}"/>
              </a:ext>
            </a:extLst>
          </p:cNvPr>
          <p:cNvSpPr txBox="1"/>
          <p:nvPr/>
        </p:nvSpPr>
        <p:spPr>
          <a:xfrm>
            <a:off x="464188" y="4526081"/>
            <a:ext cx="658761" cy="276999"/>
          </a:xfrm>
          <a:prstGeom prst="rect">
            <a:avLst/>
          </a:prstGeom>
          <a:noFill/>
        </p:spPr>
        <p:txBody>
          <a:bodyPr wrap="square" rtlCol="0">
            <a:spAutoFit/>
          </a:bodyPr>
          <a:lstStyle/>
          <a:p>
            <a:r>
              <a:rPr lang="en-US" sz="1200"/>
              <a:t>4Q22</a:t>
            </a:r>
          </a:p>
        </p:txBody>
      </p:sp>
      <p:sp>
        <p:nvSpPr>
          <p:cNvPr id="28" name="TextBox 27">
            <a:extLst>
              <a:ext uri="{FF2B5EF4-FFF2-40B4-BE49-F238E27FC236}">
                <a16:creationId xmlns:a16="http://schemas.microsoft.com/office/drawing/2014/main" id="{E42BA890-EF19-A1D6-0B06-FA58190A31BF}"/>
              </a:ext>
            </a:extLst>
          </p:cNvPr>
          <p:cNvSpPr txBox="1"/>
          <p:nvPr/>
        </p:nvSpPr>
        <p:spPr>
          <a:xfrm>
            <a:off x="1333373" y="4526079"/>
            <a:ext cx="914387" cy="276999"/>
          </a:xfrm>
          <a:prstGeom prst="rect">
            <a:avLst/>
          </a:prstGeom>
          <a:noFill/>
        </p:spPr>
        <p:txBody>
          <a:bodyPr wrap="square" rtlCol="0">
            <a:spAutoFit/>
          </a:bodyPr>
          <a:lstStyle/>
          <a:p>
            <a:r>
              <a:rPr lang="en-US" sz="1200"/>
              <a:t>11/18/22</a:t>
            </a:r>
          </a:p>
        </p:txBody>
      </p:sp>
      <p:sp>
        <p:nvSpPr>
          <p:cNvPr id="30" name="TextBox 29">
            <a:extLst>
              <a:ext uri="{FF2B5EF4-FFF2-40B4-BE49-F238E27FC236}">
                <a16:creationId xmlns:a16="http://schemas.microsoft.com/office/drawing/2014/main" id="{138622AD-8528-35A2-5954-C76BC1FEC407}"/>
              </a:ext>
            </a:extLst>
          </p:cNvPr>
          <p:cNvSpPr txBox="1"/>
          <p:nvPr/>
        </p:nvSpPr>
        <p:spPr>
          <a:xfrm>
            <a:off x="2316860" y="4523395"/>
            <a:ext cx="906910" cy="276999"/>
          </a:xfrm>
          <a:prstGeom prst="rect">
            <a:avLst/>
          </a:prstGeom>
          <a:noFill/>
        </p:spPr>
        <p:txBody>
          <a:bodyPr wrap="square" rtlCol="0">
            <a:spAutoFit/>
          </a:bodyPr>
          <a:lstStyle/>
          <a:p>
            <a:r>
              <a:rPr lang="en-US" sz="1200"/>
              <a:t>01/13/23</a:t>
            </a:r>
          </a:p>
        </p:txBody>
      </p:sp>
      <p:sp>
        <p:nvSpPr>
          <p:cNvPr id="32" name="TextBox 31">
            <a:extLst>
              <a:ext uri="{FF2B5EF4-FFF2-40B4-BE49-F238E27FC236}">
                <a16:creationId xmlns:a16="http://schemas.microsoft.com/office/drawing/2014/main" id="{6B3FB022-655D-477F-431A-B23488A990A5}"/>
              </a:ext>
            </a:extLst>
          </p:cNvPr>
          <p:cNvSpPr txBox="1"/>
          <p:nvPr/>
        </p:nvSpPr>
        <p:spPr>
          <a:xfrm>
            <a:off x="3496117" y="4526080"/>
            <a:ext cx="730647" cy="276999"/>
          </a:xfrm>
          <a:prstGeom prst="rect">
            <a:avLst/>
          </a:prstGeom>
          <a:noFill/>
        </p:spPr>
        <p:txBody>
          <a:bodyPr wrap="square" rtlCol="0">
            <a:spAutoFit/>
          </a:bodyPr>
          <a:lstStyle/>
          <a:p>
            <a:r>
              <a:rPr lang="en-US" sz="1200"/>
              <a:t>5/2023</a:t>
            </a:r>
          </a:p>
        </p:txBody>
      </p:sp>
      <p:sp>
        <p:nvSpPr>
          <p:cNvPr id="34" name="TextBox 33">
            <a:extLst>
              <a:ext uri="{FF2B5EF4-FFF2-40B4-BE49-F238E27FC236}">
                <a16:creationId xmlns:a16="http://schemas.microsoft.com/office/drawing/2014/main" id="{CE39C54A-E57D-653E-2F45-ED5D2B9FD5C8}"/>
              </a:ext>
            </a:extLst>
          </p:cNvPr>
          <p:cNvSpPr txBox="1"/>
          <p:nvPr/>
        </p:nvSpPr>
        <p:spPr>
          <a:xfrm>
            <a:off x="8719285" y="4515649"/>
            <a:ext cx="1072334" cy="276999"/>
          </a:xfrm>
          <a:prstGeom prst="rect">
            <a:avLst/>
          </a:prstGeom>
          <a:noFill/>
        </p:spPr>
        <p:txBody>
          <a:bodyPr wrap="square" rtlCol="0">
            <a:spAutoFit/>
          </a:bodyPr>
          <a:lstStyle/>
          <a:p>
            <a:r>
              <a:rPr lang="en-US" sz="1200"/>
              <a:t>12/23-1Q24</a:t>
            </a:r>
          </a:p>
        </p:txBody>
      </p:sp>
      <p:sp>
        <p:nvSpPr>
          <p:cNvPr id="36" name="TextBox 35">
            <a:extLst>
              <a:ext uri="{FF2B5EF4-FFF2-40B4-BE49-F238E27FC236}">
                <a16:creationId xmlns:a16="http://schemas.microsoft.com/office/drawing/2014/main" id="{4F5E4D40-0685-B079-BFD5-96CE6CBE2DC1}"/>
              </a:ext>
            </a:extLst>
          </p:cNvPr>
          <p:cNvSpPr txBox="1"/>
          <p:nvPr/>
        </p:nvSpPr>
        <p:spPr>
          <a:xfrm>
            <a:off x="9810542" y="4501867"/>
            <a:ext cx="1100572" cy="276999"/>
          </a:xfrm>
          <a:prstGeom prst="rect">
            <a:avLst/>
          </a:prstGeom>
          <a:noFill/>
        </p:spPr>
        <p:txBody>
          <a:bodyPr wrap="square" lIns="91440" tIns="45720" rIns="91440" bIns="45720" rtlCol="0" anchor="t">
            <a:spAutoFit/>
          </a:bodyPr>
          <a:lstStyle/>
          <a:p>
            <a:r>
              <a:rPr lang="en-US" sz="1200"/>
              <a:t>12/24-</a:t>
            </a:r>
            <a:r>
              <a:rPr lang="en-US" sz="1200">
                <a:solidFill>
                  <a:schemeClr val="bg1"/>
                </a:solidFill>
              </a:rPr>
              <a:t>1Q25</a:t>
            </a:r>
          </a:p>
        </p:txBody>
      </p:sp>
      <p:sp>
        <p:nvSpPr>
          <p:cNvPr id="38" name="TextBox 37">
            <a:extLst>
              <a:ext uri="{FF2B5EF4-FFF2-40B4-BE49-F238E27FC236}">
                <a16:creationId xmlns:a16="http://schemas.microsoft.com/office/drawing/2014/main" id="{82233EBD-4EE4-B117-3DEB-74E599712794}"/>
              </a:ext>
            </a:extLst>
          </p:cNvPr>
          <p:cNvSpPr txBox="1"/>
          <p:nvPr/>
        </p:nvSpPr>
        <p:spPr>
          <a:xfrm>
            <a:off x="11176819" y="4612342"/>
            <a:ext cx="658761" cy="276999"/>
          </a:xfrm>
          <a:prstGeom prst="rect">
            <a:avLst/>
          </a:prstGeom>
          <a:noFill/>
        </p:spPr>
        <p:txBody>
          <a:bodyPr wrap="square" rtlCol="0">
            <a:spAutoFit/>
          </a:bodyPr>
          <a:lstStyle/>
          <a:p>
            <a:r>
              <a:rPr lang="en-US" sz="1200"/>
              <a:t>1Q25</a:t>
            </a:r>
          </a:p>
        </p:txBody>
      </p:sp>
      <p:sp>
        <p:nvSpPr>
          <p:cNvPr id="40" name="TextBox 39">
            <a:extLst>
              <a:ext uri="{FF2B5EF4-FFF2-40B4-BE49-F238E27FC236}">
                <a16:creationId xmlns:a16="http://schemas.microsoft.com/office/drawing/2014/main" id="{EC6281AE-CDE3-3CAA-BD04-8672C56517FE}"/>
              </a:ext>
            </a:extLst>
          </p:cNvPr>
          <p:cNvSpPr txBox="1"/>
          <p:nvPr/>
        </p:nvSpPr>
        <p:spPr>
          <a:xfrm>
            <a:off x="4506266" y="4523394"/>
            <a:ext cx="917233" cy="276999"/>
          </a:xfrm>
          <a:prstGeom prst="rect">
            <a:avLst/>
          </a:prstGeom>
          <a:noFill/>
        </p:spPr>
        <p:txBody>
          <a:bodyPr wrap="square" rtlCol="0">
            <a:spAutoFit/>
          </a:bodyPr>
          <a:lstStyle/>
          <a:p>
            <a:r>
              <a:rPr lang="en-US" sz="1200"/>
              <a:t>6/30/2023</a:t>
            </a:r>
          </a:p>
        </p:txBody>
      </p:sp>
      <p:sp>
        <p:nvSpPr>
          <p:cNvPr id="42" name="TextBox 41">
            <a:extLst>
              <a:ext uri="{FF2B5EF4-FFF2-40B4-BE49-F238E27FC236}">
                <a16:creationId xmlns:a16="http://schemas.microsoft.com/office/drawing/2014/main" id="{55D190B6-7872-DE75-77C4-3BAB0D55BD8A}"/>
              </a:ext>
            </a:extLst>
          </p:cNvPr>
          <p:cNvSpPr txBox="1"/>
          <p:nvPr/>
        </p:nvSpPr>
        <p:spPr>
          <a:xfrm>
            <a:off x="6756005" y="4515491"/>
            <a:ext cx="835023" cy="276999"/>
          </a:xfrm>
          <a:prstGeom prst="rect">
            <a:avLst/>
          </a:prstGeom>
          <a:noFill/>
        </p:spPr>
        <p:txBody>
          <a:bodyPr wrap="square" rtlCol="0">
            <a:spAutoFit/>
          </a:bodyPr>
          <a:lstStyle/>
          <a:p>
            <a:r>
              <a:rPr lang="en-US" sz="1200"/>
              <a:t>11/2023</a:t>
            </a:r>
          </a:p>
        </p:txBody>
      </p:sp>
      <p:sp>
        <p:nvSpPr>
          <p:cNvPr id="44" name="TextBox 43">
            <a:extLst>
              <a:ext uri="{FF2B5EF4-FFF2-40B4-BE49-F238E27FC236}">
                <a16:creationId xmlns:a16="http://schemas.microsoft.com/office/drawing/2014/main" id="{019AF611-AF14-37A6-F816-412F464354DB}"/>
              </a:ext>
            </a:extLst>
          </p:cNvPr>
          <p:cNvSpPr txBox="1"/>
          <p:nvPr/>
        </p:nvSpPr>
        <p:spPr>
          <a:xfrm>
            <a:off x="7671063" y="4501273"/>
            <a:ext cx="1140659" cy="276999"/>
          </a:xfrm>
          <a:prstGeom prst="rect">
            <a:avLst/>
          </a:prstGeom>
          <a:noFill/>
        </p:spPr>
        <p:txBody>
          <a:bodyPr wrap="square" rtlCol="0">
            <a:spAutoFit/>
          </a:bodyPr>
          <a:lstStyle/>
          <a:p>
            <a:r>
              <a:rPr lang="en-US" sz="1200"/>
              <a:t>12/30/2023</a:t>
            </a:r>
          </a:p>
        </p:txBody>
      </p:sp>
      <p:sp>
        <p:nvSpPr>
          <p:cNvPr id="48" name="TextBox 47">
            <a:extLst>
              <a:ext uri="{FF2B5EF4-FFF2-40B4-BE49-F238E27FC236}">
                <a16:creationId xmlns:a16="http://schemas.microsoft.com/office/drawing/2014/main" id="{BF1F7DEA-4D3C-1335-91D4-6D34CA901084}"/>
              </a:ext>
            </a:extLst>
          </p:cNvPr>
          <p:cNvSpPr txBox="1"/>
          <p:nvPr/>
        </p:nvSpPr>
        <p:spPr>
          <a:xfrm>
            <a:off x="5665448" y="4529868"/>
            <a:ext cx="835023" cy="276999"/>
          </a:xfrm>
          <a:prstGeom prst="rect">
            <a:avLst/>
          </a:prstGeom>
          <a:noFill/>
        </p:spPr>
        <p:txBody>
          <a:bodyPr wrap="square" rtlCol="0">
            <a:spAutoFit/>
          </a:bodyPr>
          <a:lstStyle/>
          <a:p>
            <a:r>
              <a:rPr lang="en-US" sz="1200"/>
              <a:t>8/2023</a:t>
            </a:r>
          </a:p>
        </p:txBody>
      </p:sp>
      <p:sp>
        <p:nvSpPr>
          <p:cNvPr id="78" name="TextBox 77">
            <a:extLst>
              <a:ext uri="{FF2B5EF4-FFF2-40B4-BE49-F238E27FC236}">
                <a16:creationId xmlns:a16="http://schemas.microsoft.com/office/drawing/2014/main" id="{C62BD4E6-007B-5880-4D5C-2A985B261173}"/>
              </a:ext>
            </a:extLst>
          </p:cNvPr>
          <p:cNvSpPr txBox="1"/>
          <p:nvPr/>
        </p:nvSpPr>
        <p:spPr>
          <a:xfrm>
            <a:off x="4393191" y="5263984"/>
            <a:ext cx="3043533" cy="584775"/>
          </a:xfrm>
          <a:prstGeom prst="rect">
            <a:avLst/>
          </a:prstGeom>
          <a:noFill/>
        </p:spPr>
        <p:txBody>
          <a:bodyPr wrap="square" lIns="91440" tIns="45720" rIns="91440" bIns="45720" rtlCol="0" anchor="t">
            <a:spAutoFit/>
          </a:bodyPr>
          <a:lstStyle/>
          <a:p>
            <a:pPr algn="l"/>
            <a:r>
              <a:rPr lang="en-US" sz="1600">
                <a:solidFill>
                  <a:schemeClr val="bg1"/>
                </a:solidFill>
                <a:latin typeface="+mj-lt"/>
              </a:rPr>
              <a:t>These plans are integrated even though timelines are different</a:t>
            </a:r>
          </a:p>
        </p:txBody>
      </p:sp>
      <p:sp>
        <p:nvSpPr>
          <p:cNvPr id="93" name="TextBox 92">
            <a:extLst>
              <a:ext uri="{FF2B5EF4-FFF2-40B4-BE49-F238E27FC236}">
                <a16:creationId xmlns:a16="http://schemas.microsoft.com/office/drawing/2014/main" id="{AF647983-B91C-9457-AAD0-10C6C8343007}"/>
              </a:ext>
            </a:extLst>
          </p:cNvPr>
          <p:cNvSpPr txBox="1"/>
          <p:nvPr/>
        </p:nvSpPr>
        <p:spPr>
          <a:xfrm>
            <a:off x="971988" y="1056198"/>
            <a:ext cx="75739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3"/>
                </a:solidFill>
                <a:latin typeface="+mj-lt"/>
              </a:rPr>
              <a:t>BEAD and Digital Equity Timeline and Deliverables</a:t>
            </a:r>
          </a:p>
        </p:txBody>
      </p:sp>
    </p:spTree>
    <p:extLst>
      <p:ext uri="{BB962C8B-B14F-4D97-AF65-F5344CB8AC3E}">
        <p14:creationId xmlns:p14="http://schemas.microsoft.com/office/powerpoint/2010/main" val="258877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EC3FC3FB-01E0-66D5-C116-6929ABE7C078}"/>
              </a:ext>
            </a:extLst>
          </p:cNvPr>
          <p:cNvGraphicFramePr/>
          <p:nvPr/>
        </p:nvGraphicFramePr>
        <p:xfrm>
          <a:off x="1175152" y="1684016"/>
          <a:ext cx="1038525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0957191-BCC5-EBD7-7631-23E0610B21B4}"/>
              </a:ext>
            </a:extLst>
          </p:cNvPr>
          <p:cNvSpPr>
            <a:spLocks noGrp="1"/>
          </p:cNvSpPr>
          <p:nvPr>
            <p:ph type="title"/>
          </p:nvPr>
        </p:nvSpPr>
        <p:spPr>
          <a:xfrm>
            <a:off x="838200" y="607779"/>
            <a:ext cx="11059160" cy="1325563"/>
          </a:xfrm>
        </p:spPr>
        <p:txBody>
          <a:bodyPr>
            <a:normAutofit/>
          </a:bodyPr>
          <a:lstStyle/>
          <a:p>
            <a:r>
              <a:rPr lang="en-US" b="1" dirty="0"/>
              <a:t>How does this impact me and my community?</a:t>
            </a:r>
          </a:p>
        </p:txBody>
      </p:sp>
      <p:pic>
        <p:nvPicPr>
          <p:cNvPr id="5" name="Content Placeholder 4" descr="Court with solid fill">
            <a:extLst>
              <a:ext uri="{FF2B5EF4-FFF2-40B4-BE49-F238E27FC236}">
                <a16:creationId xmlns:a16="http://schemas.microsoft.com/office/drawing/2014/main" id="{FCD5CFCB-F1A5-77F6-7F5C-1FB6243C9A24}"/>
              </a:ext>
            </a:extLst>
          </p:cNvPr>
          <p:cNvPicPr>
            <a:picLocks noGrp="1"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26743" y="1964623"/>
            <a:ext cx="1465371" cy="1465371"/>
          </a:xfrm>
        </p:spPr>
      </p:pic>
      <p:pic>
        <p:nvPicPr>
          <p:cNvPr id="7" name="Graphic 6" descr="Grain with solid fill">
            <a:extLst>
              <a:ext uri="{FF2B5EF4-FFF2-40B4-BE49-F238E27FC236}">
                <a16:creationId xmlns:a16="http://schemas.microsoft.com/office/drawing/2014/main" id="{86E578CF-4F73-EF8E-657B-54B89D999C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07673" y="2085287"/>
            <a:ext cx="1337552" cy="1337552"/>
          </a:xfrm>
          <a:prstGeom prst="rect">
            <a:avLst/>
          </a:prstGeom>
        </p:spPr>
      </p:pic>
      <p:pic>
        <p:nvPicPr>
          <p:cNvPr id="9" name="Graphic 8" descr="Neighborhood with solid fill">
            <a:extLst>
              <a:ext uri="{FF2B5EF4-FFF2-40B4-BE49-F238E27FC236}">
                <a16:creationId xmlns:a16="http://schemas.microsoft.com/office/drawing/2014/main" id="{9E685CCE-E80C-25DF-6061-9FB9768377E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03421" y="2034526"/>
            <a:ext cx="1325563" cy="1325563"/>
          </a:xfrm>
          <a:prstGeom prst="rect">
            <a:avLst/>
          </a:prstGeom>
        </p:spPr>
      </p:pic>
      <p:pic>
        <p:nvPicPr>
          <p:cNvPr id="11" name="Graphic 10" descr="Users with solid fill">
            <a:extLst>
              <a:ext uri="{FF2B5EF4-FFF2-40B4-BE49-F238E27FC236}">
                <a16:creationId xmlns:a16="http://schemas.microsoft.com/office/drawing/2014/main" id="{A4262585-35BC-83A5-9FFC-0580C5B8087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93551" y="2222954"/>
            <a:ext cx="1327040" cy="1327040"/>
          </a:xfrm>
          <a:prstGeom prst="rect">
            <a:avLst/>
          </a:prstGeom>
        </p:spPr>
      </p:pic>
      <p:pic>
        <p:nvPicPr>
          <p:cNvPr id="15" name="Graphic 14" descr="Puzzle pieces with solid fill">
            <a:extLst>
              <a:ext uri="{FF2B5EF4-FFF2-40B4-BE49-F238E27FC236}">
                <a16:creationId xmlns:a16="http://schemas.microsoft.com/office/drawing/2014/main" id="{A9F472EA-B207-4FC3-2F62-7B1566FEF17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49239" y="1775456"/>
            <a:ext cx="1843702" cy="1843702"/>
          </a:xfrm>
          <a:prstGeom prst="rect">
            <a:avLst/>
          </a:prstGeom>
        </p:spPr>
      </p:pic>
      <p:pic>
        <p:nvPicPr>
          <p:cNvPr id="19" name="Graphic 18" descr="Money with solid fill">
            <a:extLst>
              <a:ext uri="{FF2B5EF4-FFF2-40B4-BE49-F238E27FC236}">
                <a16:creationId xmlns:a16="http://schemas.microsoft.com/office/drawing/2014/main" id="{D863B401-C724-917F-95A9-55DE1DDC3A3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017547" y="4989542"/>
            <a:ext cx="858046" cy="858046"/>
          </a:xfrm>
          <a:prstGeom prst="rect">
            <a:avLst/>
          </a:prstGeom>
        </p:spPr>
      </p:pic>
      <p:pic>
        <p:nvPicPr>
          <p:cNvPr id="22" name="Graphic 21" descr="Money with solid fill">
            <a:extLst>
              <a:ext uri="{FF2B5EF4-FFF2-40B4-BE49-F238E27FC236}">
                <a16:creationId xmlns:a16="http://schemas.microsoft.com/office/drawing/2014/main" id="{58468CF1-56B8-10CF-DFB9-08EBE9038E6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45225" y="4989542"/>
            <a:ext cx="858046" cy="858046"/>
          </a:xfrm>
          <a:prstGeom prst="rect">
            <a:avLst/>
          </a:prstGeom>
        </p:spPr>
      </p:pic>
    </p:spTree>
    <p:extLst>
      <p:ext uri="{BB962C8B-B14F-4D97-AF65-F5344CB8AC3E}">
        <p14:creationId xmlns:p14="http://schemas.microsoft.com/office/powerpoint/2010/main" val="23580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90DE3-689A-4458-A66A-FC27AF08D76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kumimoji="0" lang="en-US" sz="2900" b="0" i="0" u="none" strike="noStrike" kern="1200" cap="none" spc="0" normalizeH="0" baseline="0" noProof="0">
                <a:ln>
                  <a:noFill/>
                </a:ln>
                <a:solidFill>
                  <a:schemeClr val="tx1"/>
                </a:solidFill>
                <a:effectLst/>
                <a:uLnTx/>
                <a:uFillTx/>
                <a:latin typeface="+mj-lt"/>
                <a:ea typeface="+mj-ea"/>
                <a:cs typeface="+mj-cs"/>
              </a:rPr>
              <a:t>The Kansas Office of Broadband Development (KOBD) was established in 2020 to help ensure all Kansans have the opportunity to live, work, learn,</a:t>
            </a:r>
            <a:r>
              <a:rPr lang="en-US" sz="2900" b="0">
                <a:solidFill>
                  <a:schemeClr val="tx1"/>
                </a:solidFill>
                <a:latin typeface="+mj-lt"/>
              </a:rPr>
              <a:t> and</a:t>
            </a:r>
            <a:r>
              <a:rPr kumimoji="0" lang="en-US" sz="2900" b="0" i="0" u="none" strike="noStrike" kern="1200" cap="none" spc="0" normalizeH="0" baseline="0" noProof="0">
                <a:ln>
                  <a:noFill/>
                </a:ln>
                <a:solidFill>
                  <a:schemeClr val="tx1"/>
                </a:solidFill>
                <a:effectLst/>
                <a:uLnTx/>
                <a:uFillTx/>
                <a:latin typeface="+mj-lt"/>
                <a:ea typeface="+mj-ea"/>
                <a:cs typeface="+mj-cs"/>
              </a:rPr>
              <a:t> compete in a global economy</a:t>
            </a:r>
            <a:r>
              <a:rPr lang="en-US" sz="2900" b="0">
                <a:solidFill>
                  <a:schemeClr val="tx1"/>
                </a:solidFill>
                <a:latin typeface="+mj-lt"/>
              </a:rPr>
              <a:t> and </a:t>
            </a:r>
            <a:r>
              <a:rPr kumimoji="0" lang="en-US" sz="2900" b="0" i="0" u="none" strike="noStrike" kern="1200" cap="none" spc="0" normalizeH="0" baseline="0" noProof="0">
                <a:ln>
                  <a:noFill/>
                </a:ln>
                <a:solidFill>
                  <a:schemeClr val="tx1"/>
                </a:solidFill>
                <a:effectLst/>
                <a:uLnTx/>
                <a:uFillTx/>
                <a:latin typeface="+mj-lt"/>
                <a:ea typeface="+mj-ea"/>
                <a:cs typeface="+mj-cs"/>
              </a:rPr>
              <a:t>by improving universal access to quality, affordable, and reliable broadband.</a:t>
            </a:r>
            <a:br>
              <a:rPr kumimoji="0" lang="en-US" sz="2900" b="0" i="0" u="sng" strike="noStrike" kern="1200" cap="none" spc="0" normalizeH="0" baseline="0" noProof="0">
                <a:ln>
                  <a:noFill/>
                </a:ln>
                <a:solidFill>
                  <a:schemeClr val="tx1"/>
                </a:solidFill>
                <a:effectLst/>
                <a:uLnTx/>
                <a:uFillTx/>
                <a:latin typeface="+mj-lt"/>
                <a:ea typeface="+mj-ea"/>
                <a:cs typeface="+mj-cs"/>
              </a:rPr>
            </a:br>
            <a:endParaRPr lang="en-US" sz="2900" kern="1200">
              <a:solidFill>
                <a:schemeClr val="tx1"/>
              </a:solidFill>
              <a:latin typeface="+mj-lt"/>
              <a:ea typeface="+mj-ea"/>
              <a:cs typeface="+mj-cs"/>
            </a:endParaRP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F5D5F98-7E60-B1EC-3776-A5D3FA0C9A86}"/>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6E587B8F-1A79-BD42-AC40-4DFF0815E8D1}" type="slidenum">
              <a:rPr lang="en-US" smtClean="0">
                <a:solidFill>
                  <a:schemeClr val="tx1">
                    <a:tint val="75000"/>
                  </a:schemeClr>
                </a:solidFill>
                <a:latin typeface="+mn-lt"/>
              </a:rPr>
              <a:pPr>
                <a:spcAft>
                  <a:spcPts val="600"/>
                </a:spcAft>
              </a:pPr>
              <a:t>2</a:t>
            </a:fld>
            <a:endParaRPr lang="en-US">
              <a:solidFill>
                <a:schemeClr val="tx1">
                  <a:tint val="75000"/>
                </a:schemeClr>
              </a:solidFill>
              <a:latin typeface="+mn-lt"/>
            </a:endParaRPr>
          </a:p>
        </p:txBody>
      </p:sp>
      <p:sp>
        <p:nvSpPr>
          <p:cNvPr id="5" name="Title 1">
            <a:extLst>
              <a:ext uri="{FF2B5EF4-FFF2-40B4-BE49-F238E27FC236}">
                <a16:creationId xmlns:a16="http://schemas.microsoft.com/office/drawing/2014/main" id="{845CE810-DA80-ED6D-E35B-D5AFD2391649}"/>
              </a:ext>
            </a:extLst>
          </p:cNvPr>
          <p:cNvSpPr txBox="1">
            <a:spLocks/>
          </p:cNvSpPr>
          <p:nvPr/>
        </p:nvSpPr>
        <p:spPr>
          <a:xfrm>
            <a:off x="743766" y="3960161"/>
            <a:ext cx="9078562"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rgbClr val="00B0F0"/>
                </a:solidFill>
                <a:latin typeface="Montserrat Black" panose="00000A00000000000000" pitchFamily="2" charset="0"/>
                <a:ea typeface="+mj-ea"/>
                <a:cs typeface="+mj-cs"/>
              </a:defRPr>
            </a:lvl1pPr>
          </a:lstStyle>
          <a:p>
            <a:r>
              <a:rPr lang="en-US" sz="6600">
                <a:solidFill>
                  <a:schemeClr val="tx1"/>
                </a:solidFill>
                <a:latin typeface="+mj-lt"/>
              </a:rPr>
              <a:t>Mission</a:t>
            </a:r>
          </a:p>
        </p:txBody>
      </p:sp>
    </p:spTree>
    <p:extLst>
      <p:ext uri="{BB962C8B-B14F-4D97-AF65-F5344CB8AC3E}">
        <p14:creationId xmlns:p14="http://schemas.microsoft.com/office/powerpoint/2010/main" val="2446563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8AFE48-EAD6-479D-B558-D1604A69239C}"/>
              </a:ext>
            </a:extLst>
          </p:cNvPr>
          <p:cNvSpPr>
            <a:spLocks noGrp="1"/>
          </p:cNvSpPr>
          <p:nvPr>
            <p:ph type="title"/>
          </p:nvPr>
        </p:nvSpPr>
        <p:spPr>
          <a:xfrm>
            <a:off x="838200" y="429768"/>
            <a:ext cx="9915144" cy="775597"/>
          </a:xfrm>
        </p:spPr>
        <p:txBody>
          <a:bodyPr>
            <a:normAutofit fontScale="90000"/>
          </a:bodyPr>
          <a:lstStyle/>
          <a:p>
            <a:r>
              <a:rPr lang="en-US" dirty="0"/>
              <a:t>Digital inequity disproportionally impacts our stakeholders</a:t>
            </a:r>
          </a:p>
        </p:txBody>
      </p:sp>
      <p:graphicFrame>
        <p:nvGraphicFramePr>
          <p:cNvPr id="112" name="Table 111">
            <a:extLst>
              <a:ext uri="{FF2B5EF4-FFF2-40B4-BE49-F238E27FC236}">
                <a16:creationId xmlns:a16="http://schemas.microsoft.com/office/drawing/2014/main" id="{C003888C-D6CD-4F14-8BD0-5B470457D18D}"/>
              </a:ext>
            </a:extLst>
          </p:cNvPr>
          <p:cNvGraphicFramePr>
            <a:graphicFrameLocks noGrp="1"/>
          </p:cNvGraphicFramePr>
          <p:nvPr>
            <p:extLst>
              <p:ext uri="{D42A27DB-BD31-4B8C-83A1-F6EECF244321}">
                <p14:modId xmlns:p14="http://schemas.microsoft.com/office/powerpoint/2010/main" val="2288595807"/>
              </p:ext>
            </p:extLst>
          </p:nvPr>
        </p:nvGraphicFramePr>
        <p:xfrm>
          <a:off x="359210" y="2403597"/>
          <a:ext cx="2958149" cy="3426835"/>
        </p:xfrm>
        <a:graphic>
          <a:graphicData uri="http://schemas.openxmlformats.org/drawingml/2006/table">
            <a:tbl>
              <a:tblPr>
                <a:tableStyleId>{2D5ABB26-0587-4C30-8999-92F81FD0307C}</a:tableStyleId>
              </a:tblPr>
              <a:tblGrid>
                <a:gridCol w="607566">
                  <a:extLst>
                    <a:ext uri="{9D8B030D-6E8A-4147-A177-3AD203B41FA5}">
                      <a16:colId xmlns:a16="http://schemas.microsoft.com/office/drawing/2014/main" val="20000"/>
                    </a:ext>
                  </a:extLst>
                </a:gridCol>
                <a:gridCol w="2350583">
                  <a:extLst>
                    <a:ext uri="{9D8B030D-6E8A-4147-A177-3AD203B41FA5}">
                      <a16:colId xmlns:a16="http://schemas.microsoft.com/office/drawing/2014/main" val="20002"/>
                    </a:ext>
                  </a:extLst>
                </a:gridCol>
              </a:tblGrid>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a:noFill/>
                    </a:lnT>
                    <a:lnB w="9525" cap="flat" cmpd="sng" algn="ctr">
                      <a:solidFill>
                        <a:srgbClr val="9A9A9A"/>
                      </a:solidFill>
                      <a:prstDash val="sysDot"/>
                      <a:round/>
                      <a:headEnd type="none" w="med" len="med"/>
                      <a:tailEnd type="none" w="med" len="med"/>
                    </a:lnB>
                  </a:tcPr>
                </a:tc>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r>
                        <a:rPr lang="en-US" sz="1800" b="0" i="0" u="none" strike="noStrike">
                          <a:solidFill>
                            <a:schemeClr val="tx1">
                              <a:lumMod val="100000"/>
                            </a:schemeClr>
                          </a:solidFill>
                          <a:effectLst/>
                          <a:latin typeface="Georgia" panose="02040502050405020303" pitchFamily="18" charset="0"/>
                        </a:rPr>
                        <a:t>Low-income households</a:t>
                      </a:r>
                      <a:endParaRPr lang="en-US" sz="1400" b="0" i="0" u="none" strike="noStrike">
                        <a:solidFill>
                          <a:schemeClr val="tx1">
                            <a:lumMod val="100000"/>
                          </a:schemeClr>
                        </a:solidFill>
                        <a:effectLst/>
                        <a:latin typeface="Georgia" panose="02040502050405020303" pitchFamily="18" charset="0"/>
                      </a:endParaRPr>
                    </a:p>
                  </a:txBody>
                  <a:tcPr marR="18288" marT="18288" marB="18288" anchor="ctr">
                    <a:lnT>
                      <a:noFill/>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0"/>
                  </a:ext>
                </a:extLst>
              </a:tr>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Aging individuals</a:t>
                      </a:r>
                      <a:endParaRPr lang="en-US" sz="1400" b="0" i="0" u="none" strike="noStrike">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1"/>
                  </a:ext>
                </a:extLst>
              </a:tr>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dirty="0">
                          <a:solidFill>
                            <a:schemeClr val="tx1">
                              <a:lumMod val="100000"/>
                            </a:schemeClr>
                          </a:solidFill>
                          <a:effectLst/>
                          <a:latin typeface="Georgia" panose="02040502050405020303" pitchFamily="18" charset="0"/>
                        </a:rPr>
                        <a:t>Incarcerated individuals</a:t>
                      </a:r>
                      <a:endParaRPr lang="en-US" sz="1400" b="0" i="0" u="none" strike="noStrike" dirty="0">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3993775363"/>
                  </a:ext>
                </a:extLst>
              </a:tr>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Veterans</a:t>
                      </a:r>
                      <a:endParaRPr lang="en-US" sz="1400" b="0" i="0" u="none" strike="noStrike">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2"/>
                  </a:ext>
                </a:extLst>
              </a:tr>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w="9525" cap="flat" cmpd="sng" algn="ctr">
                      <a:solidFill>
                        <a:srgbClr val="9A9A9A"/>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Persons of Color</a:t>
                      </a:r>
                      <a:endParaRPr kumimoji="0" lang="en-US" sz="14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400" b="0" i="0" u="none" strike="noStrike" dirty="0">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33833469"/>
                  </a:ext>
                </a:extLst>
              </a:tr>
            </a:tbl>
          </a:graphicData>
        </a:graphic>
      </p:graphicFrame>
      <p:cxnSp>
        <p:nvCxnSpPr>
          <p:cNvPr id="113" name="Straight Connector 112">
            <a:extLst>
              <a:ext uri="{FF2B5EF4-FFF2-40B4-BE49-F238E27FC236}">
                <a16:creationId xmlns:a16="http://schemas.microsoft.com/office/drawing/2014/main" id="{EF5DCAF6-E057-4714-A850-AEBF1116392E}"/>
              </a:ext>
            </a:extLst>
          </p:cNvPr>
          <p:cNvCxnSpPr>
            <a:cxnSpLocks/>
          </p:cNvCxnSpPr>
          <p:nvPr/>
        </p:nvCxnSpPr>
        <p:spPr>
          <a:xfrm>
            <a:off x="640531" y="1714981"/>
            <a:ext cx="10922670" cy="0"/>
          </a:xfrm>
          <a:prstGeom prst="line">
            <a:avLst/>
          </a:prstGeom>
          <a:ln w="9525" cap="rnd" cmpd="sng" algn="ctr">
            <a:solidFill>
              <a:srgbClr val="164484"/>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5E8D5DE0-FA9C-4D9C-A910-B6D42F7C80D5}"/>
              </a:ext>
            </a:extLst>
          </p:cNvPr>
          <p:cNvSpPr txBox="1"/>
          <p:nvPr/>
        </p:nvSpPr>
        <p:spPr>
          <a:xfrm>
            <a:off x="1452054" y="1487567"/>
            <a:ext cx="9287894" cy="419187"/>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A2458"/>
                </a:solidFill>
                <a:effectLst/>
                <a:uLnTx/>
                <a:uFillTx/>
                <a:latin typeface="Georgia" panose="02040502050405020303" pitchFamily="18" charset="0"/>
                <a:ea typeface="+mn-ea"/>
                <a:cs typeface="+mn-cs"/>
              </a:rPr>
              <a:t>DE &amp; BEAD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A2458"/>
                </a:solidFill>
                <a:effectLst/>
                <a:uLnTx/>
                <a:uFillTx/>
                <a:latin typeface="Georgia" panose="02040502050405020303" pitchFamily="18" charset="0"/>
                <a:ea typeface="+mn-ea"/>
                <a:cs typeface="+mn-cs"/>
              </a:rPr>
              <a:t>Covered Populations and Underrepresented </a:t>
            </a:r>
            <a:r>
              <a:rPr lang="en-US" sz="2000" b="1" dirty="0">
                <a:solidFill>
                  <a:srgbClr val="0A2458"/>
                </a:solidFill>
                <a:latin typeface="Georgia" panose="02040502050405020303" pitchFamily="18" charset="0"/>
              </a:rPr>
              <a:t>Communities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A2458"/>
                </a:solidFill>
                <a:effectLst/>
                <a:uLnTx/>
                <a:uFillTx/>
                <a:latin typeface="Georgia" panose="02040502050405020303" pitchFamily="18" charset="0"/>
                <a:ea typeface="+mn-ea"/>
                <a:cs typeface="+mn-cs"/>
              </a:rPr>
              <a:t>Identity groups and communities disproportionally impacted by digital inequity</a:t>
            </a:r>
          </a:p>
        </p:txBody>
      </p:sp>
      <p:graphicFrame>
        <p:nvGraphicFramePr>
          <p:cNvPr id="115" name="Table 114">
            <a:extLst>
              <a:ext uri="{FF2B5EF4-FFF2-40B4-BE49-F238E27FC236}">
                <a16:creationId xmlns:a16="http://schemas.microsoft.com/office/drawing/2014/main" id="{8754C70A-3DE5-434E-BC66-A670148CBDFC}"/>
              </a:ext>
            </a:extLst>
          </p:cNvPr>
          <p:cNvGraphicFramePr>
            <a:graphicFrameLocks noGrp="1"/>
          </p:cNvGraphicFramePr>
          <p:nvPr/>
        </p:nvGraphicFramePr>
        <p:xfrm>
          <a:off x="3700130" y="2403806"/>
          <a:ext cx="3897127" cy="3426835"/>
        </p:xfrm>
        <a:graphic>
          <a:graphicData uri="http://schemas.openxmlformats.org/drawingml/2006/table">
            <a:tbl>
              <a:tblPr>
                <a:tableStyleId>{2D5ABB26-0587-4C30-8999-92F81FD0307C}</a:tableStyleId>
              </a:tblPr>
              <a:tblGrid>
                <a:gridCol w="800420">
                  <a:extLst>
                    <a:ext uri="{9D8B030D-6E8A-4147-A177-3AD203B41FA5}">
                      <a16:colId xmlns:a16="http://schemas.microsoft.com/office/drawing/2014/main" val="20000"/>
                    </a:ext>
                  </a:extLst>
                </a:gridCol>
                <a:gridCol w="3096707">
                  <a:extLst>
                    <a:ext uri="{9D8B030D-6E8A-4147-A177-3AD203B41FA5}">
                      <a16:colId xmlns:a16="http://schemas.microsoft.com/office/drawing/2014/main" val="20002"/>
                    </a:ext>
                  </a:extLst>
                </a:gridCol>
              </a:tblGrid>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dirty="0">
                        <a:solidFill>
                          <a:schemeClr val="tx1">
                            <a:lumMod val="100000"/>
                          </a:schemeClr>
                        </a:solidFill>
                        <a:effectLst/>
                        <a:latin typeface="Georgia" panose="02040502050405020303" pitchFamily="18" charset="0"/>
                      </a:endParaRPr>
                    </a:p>
                  </a:txBody>
                  <a:tcPr marL="18288" marR="18288" marT="18288" marB="18288">
                    <a:lnT>
                      <a:noFill/>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Indigenous and Native American persons</a:t>
                      </a:r>
                    </a:p>
                  </a:txBody>
                  <a:tcPr marR="18288" marT="18288" marB="18288" anchor="ctr">
                    <a:lnT>
                      <a:noFill/>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0"/>
                  </a:ext>
                </a:extLst>
              </a:tr>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Members of ethnic and religious minorities</a:t>
                      </a: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1"/>
                  </a:ext>
                </a:extLst>
              </a:tr>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Women</a:t>
                      </a:r>
                      <a:endParaRPr lang="en-US" sz="1400" b="0" i="0" u="none" strike="noStrike">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3993775363"/>
                  </a:ext>
                </a:extLst>
              </a:tr>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LGBTQI+ persons</a:t>
                      </a:r>
                      <a:endParaRPr kumimoji="0" lang="en-US" sz="14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endParaRP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2"/>
                  </a:ext>
                </a:extLst>
              </a:tr>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w="9525" cap="flat" cmpd="sng" algn="ctr">
                      <a:solidFill>
                        <a:srgbClr val="9A9A9A"/>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Persons with disabilities</a:t>
                      </a:r>
                      <a:endParaRPr kumimoji="0" lang="en-US" sz="14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400" b="0" i="0" u="none" strike="noStrike" dirty="0">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33833469"/>
                  </a:ext>
                </a:extLst>
              </a:tr>
            </a:tbl>
          </a:graphicData>
        </a:graphic>
      </p:graphicFrame>
      <p:graphicFrame>
        <p:nvGraphicFramePr>
          <p:cNvPr id="116" name="Table 115">
            <a:extLst>
              <a:ext uri="{FF2B5EF4-FFF2-40B4-BE49-F238E27FC236}">
                <a16:creationId xmlns:a16="http://schemas.microsoft.com/office/drawing/2014/main" id="{EC950E2F-3DF7-4984-8A97-D2C0F4ACCBEE}"/>
              </a:ext>
            </a:extLst>
          </p:cNvPr>
          <p:cNvGraphicFramePr>
            <a:graphicFrameLocks noGrp="1"/>
          </p:cNvGraphicFramePr>
          <p:nvPr/>
        </p:nvGraphicFramePr>
        <p:xfrm>
          <a:off x="7766345" y="2414326"/>
          <a:ext cx="4210493" cy="2741468"/>
        </p:xfrm>
        <a:graphic>
          <a:graphicData uri="http://schemas.openxmlformats.org/drawingml/2006/table">
            <a:tbl>
              <a:tblPr>
                <a:tableStyleId>{2D5ABB26-0587-4C30-8999-92F81FD0307C}</a:tableStyleId>
              </a:tblPr>
              <a:tblGrid>
                <a:gridCol w="864781">
                  <a:extLst>
                    <a:ext uri="{9D8B030D-6E8A-4147-A177-3AD203B41FA5}">
                      <a16:colId xmlns:a16="http://schemas.microsoft.com/office/drawing/2014/main" val="20000"/>
                    </a:ext>
                  </a:extLst>
                </a:gridCol>
                <a:gridCol w="3345712">
                  <a:extLst>
                    <a:ext uri="{9D8B030D-6E8A-4147-A177-3AD203B41FA5}">
                      <a16:colId xmlns:a16="http://schemas.microsoft.com/office/drawing/2014/main" val="20002"/>
                    </a:ext>
                  </a:extLst>
                </a:gridCol>
              </a:tblGrid>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a:noFill/>
                    </a:lnT>
                    <a:lnB w="9525" cap="flat" cmpd="sng" algn="ctr">
                      <a:solidFill>
                        <a:srgbClr val="9A9A9A"/>
                      </a:solidFill>
                      <a:prstDash val="sysDot"/>
                      <a:round/>
                      <a:headEnd type="none" w="med" len="med"/>
                      <a:tailEnd type="none" w="med" len="med"/>
                    </a:lnB>
                  </a:tcPr>
                </a:tc>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r>
                        <a:rPr lang="en-US" sz="1800" b="0" i="0" u="none" strike="noStrike" dirty="0">
                          <a:solidFill>
                            <a:schemeClr val="tx1">
                              <a:lumMod val="100000"/>
                            </a:schemeClr>
                          </a:solidFill>
                          <a:effectLst/>
                          <a:latin typeface="Georgia" panose="02040502050405020303" pitchFamily="18" charset="0"/>
                        </a:rPr>
                        <a:t>People with language barriers</a:t>
                      </a:r>
                      <a:endParaRPr lang="en-US" sz="1400" b="0" i="0" u="none" strike="noStrike" dirty="0">
                        <a:solidFill>
                          <a:schemeClr val="tx1">
                            <a:lumMod val="100000"/>
                          </a:schemeClr>
                        </a:solidFill>
                        <a:effectLst/>
                        <a:latin typeface="Georgia" panose="02040502050405020303" pitchFamily="18" charset="0"/>
                      </a:endParaRPr>
                    </a:p>
                  </a:txBody>
                  <a:tcPr marR="18288" marT="18288" marB="18288" anchor="ctr">
                    <a:lnT>
                      <a:noFill/>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0"/>
                  </a:ext>
                </a:extLst>
              </a:tr>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1800" b="0" i="0" u="none" strike="noStrike" dirty="0">
                          <a:solidFill>
                            <a:schemeClr val="tx1">
                              <a:lumMod val="100000"/>
                            </a:schemeClr>
                          </a:solidFill>
                          <a:effectLst/>
                          <a:latin typeface="Georgia" panose="02040502050405020303" pitchFamily="18" charset="0"/>
                        </a:rPr>
                        <a:t>Racial and ethnic minorities</a:t>
                      </a:r>
                      <a:endParaRPr lang="en-US" sz="1400" b="0" i="0" u="none" strike="noStrike" dirty="0">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270727717"/>
                  </a:ext>
                </a:extLst>
              </a:tr>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Rural inhabitants</a:t>
                      </a: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1"/>
                  </a:ext>
                </a:extLst>
              </a:tr>
              <a:tr h="685367">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Georgia" panose="02040502050405020303" pitchFamily="18"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dirty="0">
                          <a:solidFill>
                            <a:schemeClr val="tx1">
                              <a:lumMod val="100000"/>
                            </a:schemeClr>
                          </a:solidFill>
                          <a:effectLst/>
                          <a:latin typeface="Georgia" panose="02040502050405020303" pitchFamily="18" charset="0"/>
                        </a:rPr>
                        <a:t>Persons adversely affected by persistent poverty or inequality</a:t>
                      </a:r>
                      <a:endParaRPr lang="en-US" sz="1400" b="0" i="0" u="none" strike="noStrike" dirty="0">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3993775363"/>
                  </a:ext>
                </a:extLst>
              </a:tr>
            </a:tbl>
          </a:graphicData>
        </a:graphic>
      </p:graphicFrame>
      <p:grpSp>
        <p:nvGrpSpPr>
          <p:cNvPr id="117" name="Group 116">
            <a:extLst>
              <a:ext uri="{FF2B5EF4-FFF2-40B4-BE49-F238E27FC236}">
                <a16:creationId xmlns:a16="http://schemas.microsoft.com/office/drawing/2014/main" id="{CBCB7A4D-3A2C-43BE-A076-12DA0B7614B8}"/>
              </a:ext>
            </a:extLst>
          </p:cNvPr>
          <p:cNvGrpSpPr/>
          <p:nvPr/>
        </p:nvGrpSpPr>
        <p:grpSpPr>
          <a:xfrm>
            <a:off x="376500" y="2483415"/>
            <a:ext cx="505341" cy="474227"/>
            <a:chOff x="5387660" y="5745413"/>
            <a:chExt cx="434036" cy="434036"/>
          </a:xfrm>
        </p:grpSpPr>
        <p:sp>
          <p:nvSpPr>
            <p:cNvPr id="118" name="Oval 117">
              <a:extLst>
                <a:ext uri="{FF2B5EF4-FFF2-40B4-BE49-F238E27FC236}">
                  <a16:creationId xmlns:a16="http://schemas.microsoft.com/office/drawing/2014/main" id="{43402C2B-BDE7-4E58-9A5B-1CBDE98F7654}"/>
                </a:ext>
              </a:extLst>
            </p:cNvPr>
            <p:cNvSpPr/>
            <p:nvPr>
              <p:custDataLst>
                <p:tags r:id="rId14"/>
              </p:custDataLst>
            </p:nvPr>
          </p:nvSpPr>
          <p:spPr>
            <a:xfrm>
              <a:off x="5387660" y="5745413"/>
              <a:ext cx="434036" cy="434036"/>
            </a:xfrm>
            <a:prstGeom prst="ellipse">
              <a:avLst/>
            </a:prstGeom>
            <a:solidFill>
              <a:srgbClr val="FFFFFF"/>
            </a:solidFill>
            <a:ln w="1905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eorgia" panose="02040502050405020303" pitchFamily="18" charset="0"/>
                <a:ea typeface="+mn-ea"/>
                <a:cs typeface="+mn-cs"/>
              </a:endParaRPr>
            </a:p>
          </p:txBody>
        </p:sp>
        <p:grpSp>
          <p:nvGrpSpPr>
            <p:cNvPr id="119" name="Group 118">
              <a:extLst>
                <a:ext uri="{FF2B5EF4-FFF2-40B4-BE49-F238E27FC236}">
                  <a16:creationId xmlns:a16="http://schemas.microsoft.com/office/drawing/2014/main" id="{19AAA5AE-8B3F-4357-8160-46847B533FCB}"/>
                </a:ext>
              </a:extLst>
            </p:cNvPr>
            <p:cNvGrpSpPr/>
            <p:nvPr/>
          </p:nvGrpSpPr>
          <p:grpSpPr>
            <a:xfrm>
              <a:off x="5451223" y="5808976"/>
              <a:ext cx="306910" cy="306910"/>
              <a:chOff x="5451223" y="5808976"/>
              <a:chExt cx="306910" cy="306910"/>
            </a:xfrm>
          </p:grpSpPr>
          <p:sp>
            <p:nvSpPr>
              <p:cNvPr id="120" name="Oval 14">
                <a:extLst>
                  <a:ext uri="{FF2B5EF4-FFF2-40B4-BE49-F238E27FC236}">
                    <a16:creationId xmlns:a16="http://schemas.microsoft.com/office/drawing/2014/main" id="{A44E1179-E414-4F5E-A9F0-45A74225532E}"/>
                  </a:ext>
                </a:extLst>
              </p:cNvPr>
              <p:cNvSpPr>
                <a:spLocks noChangeArrowheads="1"/>
              </p:cNvSpPr>
              <p:nvPr/>
            </p:nvSpPr>
            <p:spPr bwMode="auto">
              <a:xfrm>
                <a:off x="5451223" y="5808976"/>
                <a:ext cx="306910" cy="306910"/>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sp>
            <p:nvSpPr>
              <p:cNvPr id="121" name="Freeform 15">
                <a:extLst>
                  <a:ext uri="{FF2B5EF4-FFF2-40B4-BE49-F238E27FC236}">
                    <a16:creationId xmlns:a16="http://schemas.microsoft.com/office/drawing/2014/main" id="{75079902-5763-4DB9-8241-203F337DD18A}"/>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grpSp>
        <p:nvGrpSpPr>
          <p:cNvPr id="122" name="Group 121">
            <a:extLst>
              <a:ext uri="{FF2B5EF4-FFF2-40B4-BE49-F238E27FC236}">
                <a16:creationId xmlns:a16="http://schemas.microsoft.com/office/drawing/2014/main" id="{A6B2DE8B-3AD9-440D-B82B-E95BA3C3A57E}"/>
              </a:ext>
            </a:extLst>
          </p:cNvPr>
          <p:cNvGrpSpPr/>
          <p:nvPr/>
        </p:nvGrpSpPr>
        <p:grpSpPr>
          <a:xfrm>
            <a:off x="376500" y="3163170"/>
            <a:ext cx="505341" cy="474227"/>
            <a:chOff x="5387660" y="5745413"/>
            <a:chExt cx="434036" cy="434036"/>
          </a:xfrm>
        </p:grpSpPr>
        <p:sp>
          <p:nvSpPr>
            <p:cNvPr id="123" name="Oval 122">
              <a:extLst>
                <a:ext uri="{FF2B5EF4-FFF2-40B4-BE49-F238E27FC236}">
                  <a16:creationId xmlns:a16="http://schemas.microsoft.com/office/drawing/2014/main" id="{6B34F966-F9E1-433F-8C72-FE77040D4895}"/>
                </a:ext>
              </a:extLst>
            </p:cNvPr>
            <p:cNvSpPr/>
            <p:nvPr>
              <p:custDataLst>
                <p:tags r:id="rId13"/>
              </p:custDataLst>
            </p:nvPr>
          </p:nvSpPr>
          <p:spPr>
            <a:xfrm>
              <a:off x="5387660" y="5745413"/>
              <a:ext cx="434036" cy="434036"/>
            </a:xfrm>
            <a:prstGeom prst="ellipse">
              <a:avLst/>
            </a:prstGeom>
            <a:solidFill>
              <a:srgbClr val="FFFFFF"/>
            </a:solidFill>
            <a:ln w="1905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eorgia" panose="02040502050405020303" pitchFamily="18" charset="0"/>
                <a:ea typeface="+mn-ea"/>
                <a:cs typeface="+mn-cs"/>
              </a:endParaRPr>
            </a:p>
          </p:txBody>
        </p:sp>
        <p:grpSp>
          <p:nvGrpSpPr>
            <p:cNvPr id="124" name="Group 123">
              <a:extLst>
                <a:ext uri="{FF2B5EF4-FFF2-40B4-BE49-F238E27FC236}">
                  <a16:creationId xmlns:a16="http://schemas.microsoft.com/office/drawing/2014/main" id="{A83F5F64-F0CD-46C9-8AE5-819D6B0B6A1C}"/>
                </a:ext>
              </a:extLst>
            </p:cNvPr>
            <p:cNvGrpSpPr/>
            <p:nvPr/>
          </p:nvGrpSpPr>
          <p:grpSpPr>
            <a:xfrm>
              <a:off x="5451223" y="5808976"/>
              <a:ext cx="306910" cy="306910"/>
              <a:chOff x="5451223" y="5808976"/>
              <a:chExt cx="306910" cy="306910"/>
            </a:xfrm>
          </p:grpSpPr>
          <p:sp>
            <p:nvSpPr>
              <p:cNvPr id="125" name="Oval 14">
                <a:extLst>
                  <a:ext uri="{FF2B5EF4-FFF2-40B4-BE49-F238E27FC236}">
                    <a16:creationId xmlns:a16="http://schemas.microsoft.com/office/drawing/2014/main" id="{AF96347D-98B4-4FE2-9FAB-BD3788587016}"/>
                  </a:ext>
                </a:extLst>
              </p:cNvPr>
              <p:cNvSpPr>
                <a:spLocks noChangeArrowheads="1"/>
              </p:cNvSpPr>
              <p:nvPr/>
            </p:nvSpPr>
            <p:spPr bwMode="auto">
              <a:xfrm>
                <a:off x="5451223" y="5808976"/>
                <a:ext cx="306910" cy="306910"/>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126" name="Freeform 15">
                <a:extLst>
                  <a:ext uri="{FF2B5EF4-FFF2-40B4-BE49-F238E27FC236}">
                    <a16:creationId xmlns:a16="http://schemas.microsoft.com/office/drawing/2014/main" id="{494A8894-E610-4ED2-B6C1-722A8A0A4C94}"/>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grpSp>
      <p:grpSp>
        <p:nvGrpSpPr>
          <p:cNvPr id="127" name="Group 126">
            <a:extLst>
              <a:ext uri="{FF2B5EF4-FFF2-40B4-BE49-F238E27FC236}">
                <a16:creationId xmlns:a16="http://schemas.microsoft.com/office/drawing/2014/main" id="{B862B15F-741A-4EF6-98E5-627936963AB5}"/>
              </a:ext>
            </a:extLst>
          </p:cNvPr>
          <p:cNvGrpSpPr/>
          <p:nvPr/>
        </p:nvGrpSpPr>
        <p:grpSpPr>
          <a:xfrm>
            <a:off x="376500" y="3856613"/>
            <a:ext cx="505341" cy="474227"/>
            <a:chOff x="5387660" y="5745413"/>
            <a:chExt cx="434036" cy="434036"/>
          </a:xfrm>
        </p:grpSpPr>
        <p:sp>
          <p:nvSpPr>
            <p:cNvPr id="128" name="Oval 127">
              <a:extLst>
                <a:ext uri="{FF2B5EF4-FFF2-40B4-BE49-F238E27FC236}">
                  <a16:creationId xmlns:a16="http://schemas.microsoft.com/office/drawing/2014/main" id="{A1188914-6C87-4985-B6F0-A34CC619D114}"/>
                </a:ext>
              </a:extLst>
            </p:cNvPr>
            <p:cNvSpPr/>
            <p:nvPr>
              <p:custDataLst>
                <p:tags r:id="rId12"/>
              </p:custDataLst>
            </p:nvPr>
          </p:nvSpPr>
          <p:spPr>
            <a:xfrm>
              <a:off x="5387660" y="5745413"/>
              <a:ext cx="434036" cy="434036"/>
            </a:xfrm>
            <a:prstGeom prst="ellipse">
              <a:avLst/>
            </a:prstGeom>
            <a:solidFill>
              <a:srgbClr val="FFFFFF"/>
            </a:solidFill>
            <a:ln w="1905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eorgia" panose="02040502050405020303" pitchFamily="18" charset="0"/>
                <a:ea typeface="+mn-ea"/>
                <a:cs typeface="+mn-cs"/>
              </a:endParaRPr>
            </a:p>
          </p:txBody>
        </p:sp>
        <p:grpSp>
          <p:nvGrpSpPr>
            <p:cNvPr id="129" name="Group 128">
              <a:extLst>
                <a:ext uri="{FF2B5EF4-FFF2-40B4-BE49-F238E27FC236}">
                  <a16:creationId xmlns:a16="http://schemas.microsoft.com/office/drawing/2014/main" id="{D0768A25-F990-49EB-B089-CE605AA12D49}"/>
                </a:ext>
              </a:extLst>
            </p:cNvPr>
            <p:cNvGrpSpPr/>
            <p:nvPr/>
          </p:nvGrpSpPr>
          <p:grpSpPr>
            <a:xfrm>
              <a:off x="5451223" y="5808976"/>
              <a:ext cx="306910" cy="306910"/>
              <a:chOff x="5451223" y="5808976"/>
              <a:chExt cx="306910" cy="306910"/>
            </a:xfrm>
          </p:grpSpPr>
          <p:sp>
            <p:nvSpPr>
              <p:cNvPr id="130" name="Oval 14">
                <a:extLst>
                  <a:ext uri="{FF2B5EF4-FFF2-40B4-BE49-F238E27FC236}">
                    <a16:creationId xmlns:a16="http://schemas.microsoft.com/office/drawing/2014/main" id="{FA8798DC-093F-409D-9392-D52AFB920181}"/>
                  </a:ext>
                </a:extLst>
              </p:cNvPr>
              <p:cNvSpPr>
                <a:spLocks noChangeArrowheads="1"/>
              </p:cNvSpPr>
              <p:nvPr/>
            </p:nvSpPr>
            <p:spPr bwMode="auto">
              <a:xfrm>
                <a:off x="5451223" y="5808976"/>
                <a:ext cx="306910" cy="306910"/>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238" name="Freeform 15">
                <a:extLst>
                  <a:ext uri="{FF2B5EF4-FFF2-40B4-BE49-F238E27FC236}">
                    <a16:creationId xmlns:a16="http://schemas.microsoft.com/office/drawing/2014/main" id="{800C11B7-4394-47F7-A681-E8CF842E5DE8}"/>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grpSp>
      <p:grpSp>
        <p:nvGrpSpPr>
          <p:cNvPr id="239" name="Group 238">
            <a:extLst>
              <a:ext uri="{FF2B5EF4-FFF2-40B4-BE49-F238E27FC236}">
                <a16:creationId xmlns:a16="http://schemas.microsoft.com/office/drawing/2014/main" id="{F312F60F-C20C-4B63-BF97-42B954093065}"/>
              </a:ext>
            </a:extLst>
          </p:cNvPr>
          <p:cNvGrpSpPr/>
          <p:nvPr/>
        </p:nvGrpSpPr>
        <p:grpSpPr>
          <a:xfrm>
            <a:off x="376500" y="4526771"/>
            <a:ext cx="505341" cy="474227"/>
            <a:chOff x="5387660" y="5745413"/>
            <a:chExt cx="434036" cy="434036"/>
          </a:xfrm>
        </p:grpSpPr>
        <p:sp>
          <p:nvSpPr>
            <p:cNvPr id="240" name="Oval 239">
              <a:extLst>
                <a:ext uri="{FF2B5EF4-FFF2-40B4-BE49-F238E27FC236}">
                  <a16:creationId xmlns:a16="http://schemas.microsoft.com/office/drawing/2014/main" id="{ECAE111E-7433-41FA-87B2-8FEC48472975}"/>
                </a:ext>
              </a:extLst>
            </p:cNvPr>
            <p:cNvSpPr/>
            <p:nvPr>
              <p:custDataLst>
                <p:tags r:id="rId11"/>
              </p:custDataLst>
            </p:nvPr>
          </p:nvSpPr>
          <p:spPr>
            <a:xfrm>
              <a:off x="5387660" y="5745413"/>
              <a:ext cx="434036" cy="434036"/>
            </a:xfrm>
            <a:prstGeom prst="ellipse">
              <a:avLst/>
            </a:prstGeom>
            <a:solidFill>
              <a:srgbClr val="FFFFFF"/>
            </a:solidFill>
            <a:ln w="1905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endParaRPr>
            </a:p>
          </p:txBody>
        </p:sp>
        <p:grpSp>
          <p:nvGrpSpPr>
            <p:cNvPr id="241" name="Group 240">
              <a:extLst>
                <a:ext uri="{FF2B5EF4-FFF2-40B4-BE49-F238E27FC236}">
                  <a16:creationId xmlns:a16="http://schemas.microsoft.com/office/drawing/2014/main" id="{173C8B9F-3B2D-4295-990A-445559E7037E}"/>
                </a:ext>
              </a:extLst>
            </p:cNvPr>
            <p:cNvGrpSpPr/>
            <p:nvPr/>
          </p:nvGrpSpPr>
          <p:grpSpPr>
            <a:xfrm>
              <a:off x="5451223" y="5808976"/>
              <a:ext cx="306910" cy="306910"/>
              <a:chOff x="5451223" y="5808976"/>
              <a:chExt cx="306910" cy="306910"/>
            </a:xfrm>
          </p:grpSpPr>
          <p:sp>
            <p:nvSpPr>
              <p:cNvPr id="242" name="Oval 14">
                <a:extLst>
                  <a:ext uri="{FF2B5EF4-FFF2-40B4-BE49-F238E27FC236}">
                    <a16:creationId xmlns:a16="http://schemas.microsoft.com/office/drawing/2014/main" id="{EE1AE6F0-7CA1-4C36-86AD-77C01E57A167}"/>
                  </a:ext>
                </a:extLst>
              </p:cNvPr>
              <p:cNvSpPr>
                <a:spLocks noChangeArrowheads="1"/>
              </p:cNvSpPr>
              <p:nvPr/>
            </p:nvSpPr>
            <p:spPr bwMode="auto">
              <a:xfrm>
                <a:off x="5451223" y="5808976"/>
                <a:ext cx="306910" cy="306910"/>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sp>
            <p:nvSpPr>
              <p:cNvPr id="243" name="Freeform 15">
                <a:extLst>
                  <a:ext uri="{FF2B5EF4-FFF2-40B4-BE49-F238E27FC236}">
                    <a16:creationId xmlns:a16="http://schemas.microsoft.com/office/drawing/2014/main" id="{F1F78A32-C9A7-445F-A227-0D4152D58C42}"/>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grpSp>
        <p:nvGrpSpPr>
          <p:cNvPr id="244" name="Group 243">
            <a:extLst>
              <a:ext uri="{FF2B5EF4-FFF2-40B4-BE49-F238E27FC236}">
                <a16:creationId xmlns:a16="http://schemas.microsoft.com/office/drawing/2014/main" id="{3A94F4AF-2915-46F2-9B08-D5E919CF89D6}"/>
              </a:ext>
            </a:extLst>
          </p:cNvPr>
          <p:cNvGrpSpPr/>
          <p:nvPr/>
        </p:nvGrpSpPr>
        <p:grpSpPr>
          <a:xfrm>
            <a:off x="3795124" y="5209241"/>
            <a:ext cx="505341" cy="474227"/>
            <a:chOff x="5387660" y="5745413"/>
            <a:chExt cx="434036" cy="434036"/>
          </a:xfrm>
        </p:grpSpPr>
        <p:sp>
          <p:nvSpPr>
            <p:cNvPr id="245" name="Oval 244">
              <a:extLst>
                <a:ext uri="{FF2B5EF4-FFF2-40B4-BE49-F238E27FC236}">
                  <a16:creationId xmlns:a16="http://schemas.microsoft.com/office/drawing/2014/main" id="{E1DF03E7-BB1C-4D1B-B15C-B5FE4C175198}"/>
                </a:ext>
              </a:extLst>
            </p:cNvPr>
            <p:cNvSpPr/>
            <p:nvPr>
              <p:custDataLst>
                <p:tags r:id="rId10"/>
              </p:custDataLst>
            </p:nvPr>
          </p:nvSpPr>
          <p:spPr>
            <a:xfrm>
              <a:off x="5387660" y="5745413"/>
              <a:ext cx="434036" cy="434036"/>
            </a:xfrm>
            <a:prstGeom prst="ellipse">
              <a:avLst/>
            </a:prstGeom>
            <a:solidFill>
              <a:srgbClr val="FFFFFF"/>
            </a:solidFill>
            <a:ln w="1905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endParaRPr>
            </a:p>
          </p:txBody>
        </p:sp>
        <p:grpSp>
          <p:nvGrpSpPr>
            <p:cNvPr id="246" name="Group 245">
              <a:extLst>
                <a:ext uri="{FF2B5EF4-FFF2-40B4-BE49-F238E27FC236}">
                  <a16:creationId xmlns:a16="http://schemas.microsoft.com/office/drawing/2014/main" id="{01CDD5AE-C000-45B5-AE12-D0ADD3676F50}"/>
                </a:ext>
              </a:extLst>
            </p:cNvPr>
            <p:cNvGrpSpPr/>
            <p:nvPr/>
          </p:nvGrpSpPr>
          <p:grpSpPr>
            <a:xfrm>
              <a:off x="5451223" y="5808976"/>
              <a:ext cx="306910" cy="306910"/>
              <a:chOff x="5451223" y="5808976"/>
              <a:chExt cx="306910" cy="306910"/>
            </a:xfrm>
          </p:grpSpPr>
          <p:sp>
            <p:nvSpPr>
              <p:cNvPr id="247" name="Oval 14">
                <a:extLst>
                  <a:ext uri="{FF2B5EF4-FFF2-40B4-BE49-F238E27FC236}">
                    <a16:creationId xmlns:a16="http://schemas.microsoft.com/office/drawing/2014/main" id="{F58F24C5-51A6-4CD4-B1E2-974CED6F88F8}"/>
                  </a:ext>
                </a:extLst>
              </p:cNvPr>
              <p:cNvSpPr>
                <a:spLocks noChangeArrowheads="1"/>
              </p:cNvSpPr>
              <p:nvPr/>
            </p:nvSpPr>
            <p:spPr bwMode="auto">
              <a:xfrm>
                <a:off x="5451223" y="5808976"/>
                <a:ext cx="306910" cy="306910"/>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sp>
            <p:nvSpPr>
              <p:cNvPr id="248" name="Freeform 15">
                <a:extLst>
                  <a:ext uri="{FF2B5EF4-FFF2-40B4-BE49-F238E27FC236}">
                    <a16:creationId xmlns:a16="http://schemas.microsoft.com/office/drawing/2014/main" id="{17827939-F5E1-497E-A7DF-E619AB945C0D}"/>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grpSp>
        <p:nvGrpSpPr>
          <p:cNvPr id="249" name="Group 248">
            <a:extLst>
              <a:ext uri="{FF2B5EF4-FFF2-40B4-BE49-F238E27FC236}">
                <a16:creationId xmlns:a16="http://schemas.microsoft.com/office/drawing/2014/main" id="{BA074954-02FF-4400-B749-782DB84B0A5D}"/>
              </a:ext>
            </a:extLst>
          </p:cNvPr>
          <p:cNvGrpSpPr/>
          <p:nvPr/>
        </p:nvGrpSpPr>
        <p:grpSpPr>
          <a:xfrm>
            <a:off x="7943426" y="3206906"/>
            <a:ext cx="505341" cy="474227"/>
            <a:chOff x="5387660" y="5745413"/>
            <a:chExt cx="434036" cy="434036"/>
          </a:xfrm>
        </p:grpSpPr>
        <p:sp>
          <p:nvSpPr>
            <p:cNvPr id="250" name="Oval 249">
              <a:extLst>
                <a:ext uri="{FF2B5EF4-FFF2-40B4-BE49-F238E27FC236}">
                  <a16:creationId xmlns:a16="http://schemas.microsoft.com/office/drawing/2014/main" id="{F43538A0-87AE-46F2-A5A2-B050307FF6FD}"/>
                </a:ext>
              </a:extLst>
            </p:cNvPr>
            <p:cNvSpPr/>
            <p:nvPr>
              <p:custDataLst>
                <p:tags r:id="rId9"/>
              </p:custDataLst>
            </p:nvPr>
          </p:nvSpPr>
          <p:spPr>
            <a:xfrm>
              <a:off x="5387660" y="5745413"/>
              <a:ext cx="434036" cy="434036"/>
            </a:xfrm>
            <a:prstGeom prst="ellipse">
              <a:avLst/>
            </a:prstGeom>
            <a:solidFill>
              <a:srgbClr val="FFFFFF"/>
            </a:solidFill>
            <a:ln w="1905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eorgia" panose="02040502050405020303" pitchFamily="18" charset="0"/>
                <a:ea typeface="+mn-ea"/>
                <a:cs typeface="+mn-cs"/>
              </a:endParaRPr>
            </a:p>
          </p:txBody>
        </p:sp>
        <p:grpSp>
          <p:nvGrpSpPr>
            <p:cNvPr id="251" name="Group 250">
              <a:extLst>
                <a:ext uri="{FF2B5EF4-FFF2-40B4-BE49-F238E27FC236}">
                  <a16:creationId xmlns:a16="http://schemas.microsoft.com/office/drawing/2014/main" id="{EF355F3A-D233-450B-A2F9-54A076AC60A1}"/>
                </a:ext>
              </a:extLst>
            </p:cNvPr>
            <p:cNvGrpSpPr/>
            <p:nvPr/>
          </p:nvGrpSpPr>
          <p:grpSpPr>
            <a:xfrm>
              <a:off x="5451223" y="5808976"/>
              <a:ext cx="306910" cy="306910"/>
              <a:chOff x="5451223" y="5808976"/>
              <a:chExt cx="306910" cy="306910"/>
            </a:xfrm>
          </p:grpSpPr>
          <p:sp>
            <p:nvSpPr>
              <p:cNvPr id="252" name="Oval 14">
                <a:extLst>
                  <a:ext uri="{FF2B5EF4-FFF2-40B4-BE49-F238E27FC236}">
                    <a16:creationId xmlns:a16="http://schemas.microsoft.com/office/drawing/2014/main" id="{06DD9080-AA9A-4D70-9699-B0E5598B1CA0}"/>
                  </a:ext>
                </a:extLst>
              </p:cNvPr>
              <p:cNvSpPr>
                <a:spLocks noChangeArrowheads="1"/>
              </p:cNvSpPr>
              <p:nvPr/>
            </p:nvSpPr>
            <p:spPr bwMode="auto">
              <a:xfrm>
                <a:off x="5451223" y="5808976"/>
                <a:ext cx="306910" cy="306910"/>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253" name="Freeform 15">
                <a:extLst>
                  <a:ext uri="{FF2B5EF4-FFF2-40B4-BE49-F238E27FC236}">
                    <a16:creationId xmlns:a16="http://schemas.microsoft.com/office/drawing/2014/main" id="{4FC8794A-C214-406E-80B0-D52BDBB211B7}"/>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grpSp>
        <p:nvGrpSpPr>
          <p:cNvPr id="254" name="Group 253">
            <a:extLst>
              <a:ext uri="{FF2B5EF4-FFF2-40B4-BE49-F238E27FC236}">
                <a16:creationId xmlns:a16="http://schemas.microsoft.com/office/drawing/2014/main" id="{7783C8D5-8679-4FBF-B1C6-711DE6027B31}"/>
              </a:ext>
            </a:extLst>
          </p:cNvPr>
          <p:cNvGrpSpPr/>
          <p:nvPr/>
        </p:nvGrpSpPr>
        <p:grpSpPr>
          <a:xfrm>
            <a:off x="7943426" y="3946513"/>
            <a:ext cx="505341" cy="474227"/>
            <a:chOff x="5387660" y="5745413"/>
            <a:chExt cx="434036" cy="434036"/>
          </a:xfrm>
        </p:grpSpPr>
        <p:sp>
          <p:nvSpPr>
            <p:cNvPr id="255" name="Oval 254">
              <a:extLst>
                <a:ext uri="{FF2B5EF4-FFF2-40B4-BE49-F238E27FC236}">
                  <a16:creationId xmlns:a16="http://schemas.microsoft.com/office/drawing/2014/main" id="{B61A271E-FB14-496D-B504-C4BE6BB4785E}"/>
                </a:ext>
              </a:extLst>
            </p:cNvPr>
            <p:cNvSpPr/>
            <p:nvPr>
              <p:custDataLst>
                <p:tags r:id="rId8"/>
              </p:custDataLst>
            </p:nvPr>
          </p:nvSpPr>
          <p:spPr>
            <a:xfrm>
              <a:off x="5387660" y="5745413"/>
              <a:ext cx="434036" cy="434036"/>
            </a:xfrm>
            <a:prstGeom prst="ellipse">
              <a:avLst/>
            </a:prstGeom>
            <a:solidFill>
              <a:srgbClr val="FFFFFF"/>
            </a:solidFill>
            <a:ln w="1905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eorgia" panose="02040502050405020303" pitchFamily="18" charset="0"/>
                <a:ea typeface="+mn-ea"/>
                <a:cs typeface="+mn-cs"/>
              </a:endParaRPr>
            </a:p>
          </p:txBody>
        </p:sp>
        <p:grpSp>
          <p:nvGrpSpPr>
            <p:cNvPr id="256" name="Group 255">
              <a:extLst>
                <a:ext uri="{FF2B5EF4-FFF2-40B4-BE49-F238E27FC236}">
                  <a16:creationId xmlns:a16="http://schemas.microsoft.com/office/drawing/2014/main" id="{C813783A-FEAC-416E-9F5A-FB07A3D8603D}"/>
                </a:ext>
              </a:extLst>
            </p:cNvPr>
            <p:cNvGrpSpPr/>
            <p:nvPr/>
          </p:nvGrpSpPr>
          <p:grpSpPr>
            <a:xfrm>
              <a:off x="5451223" y="5808976"/>
              <a:ext cx="306910" cy="306910"/>
              <a:chOff x="5451223" y="5808976"/>
              <a:chExt cx="306910" cy="306910"/>
            </a:xfrm>
          </p:grpSpPr>
          <p:sp>
            <p:nvSpPr>
              <p:cNvPr id="257" name="Oval 14">
                <a:extLst>
                  <a:ext uri="{FF2B5EF4-FFF2-40B4-BE49-F238E27FC236}">
                    <a16:creationId xmlns:a16="http://schemas.microsoft.com/office/drawing/2014/main" id="{3FC19B27-4381-439D-8083-2688EBC4F48D}"/>
                  </a:ext>
                </a:extLst>
              </p:cNvPr>
              <p:cNvSpPr>
                <a:spLocks noChangeArrowheads="1"/>
              </p:cNvSpPr>
              <p:nvPr/>
            </p:nvSpPr>
            <p:spPr bwMode="auto">
              <a:xfrm>
                <a:off x="5451223" y="5808976"/>
                <a:ext cx="306910" cy="306910"/>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258" name="Freeform 15">
                <a:extLst>
                  <a:ext uri="{FF2B5EF4-FFF2-40B4-BE49-F238E27FC236}">
                    <a16:creationId xmlns:a16="http://schemas.microsoft.com/office/drawing/2014/main" id="{A55AA118-60B5-442F-8163-8F45F8C5B0E4}"/>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grpSp>
        <p:nvGrpSpPr>
          <p:cNvPr id="259" name="Group 258">
            <a:extLst>
              <a:ext uri="{FF2B5EF4-FFF2-40B4-BE49-F238E27FC236}">
                <a16:creationId xmlns:a16="http://schemas.microsoft.com/office/drawing/2014/main" id="{9EAF13E8-F203-4150-B5AC-3B26DDFA4036}"/>
              </a:ext>
            </a:extLst>
          </p:cNvPr>
          <p:cNvGrpSpPr/>
          <p:nvPr/>
        </p:nvGrpSpPr>
        <p:grpSpPr>
          <a:xfrm>
            <a:off x="7943425" y="4611862"/>
            <a:ext cx="505341" cy="474227"/>
            <a:chOff x="8612704" y="5463657"/>
            <a:chExt cx="505341" cy="474227"/>
          </a:xfrm>
        </p:grpSpPr>
        <p:grpSp>
          <p:nvGrpSpPr>
            <p:cNvPr id="260" name="Group 259">
              <a:extLst>
                <a:ext uri="{FF2B5EF4-FFF2-40B4-BE49-F238E27FC236}">
                  <a16:creationId xmlns:a16="http://schemas.microsoft.com/office/drawing/2014/main" id="{F8E93EE9-F6A7-40C2-B5EF-A7B95C2FCF9D}"/>
                </a:ext>
              </a:extLst>
            </p:cNvPr>
            <p:cNvGrpSpPr/>
            <p:nvPr/>
          </p:nvGrpSpPr>
          <p:grpSpPr>
            <a:xfrm>
              <a:off x="8612704" y="5463657"/>
              <a:ext cx="505341" cy="474227"/>
              <a:chOff x="5387660" y="5752601"/>
              <a:chExt cx="434036" cy="434036"/>
            </a:xfrm>
          </p:grpSpPr>
          <p:sp>
            <p:nvSpPr>
              <p:cNvPr id="262" name="Oval 261">
                <a:extLst>
                  <a:ext uri="{FF2B5EF4-FFF2-40B4-BE49-F238E27FC236}">
                    <a16:creationId xmlns:a16="http://schemas.microsoft.com/office/drawing/2014/main" id="{68BF7729-DE3A-43A3-A0C4-4047939F960A}"/>
                  </a:ext>
                </a:extLst>
              </p:cNvPr>
              <p:cNvSpPr/>
              <p:nvPr>
                <p:custDataLst>
                  <p:tags r:id="rId7"/>
                </p:custDataLst>
              </p:nvPr>
            </p:nvSpPr>
            <p:spPr>
              <a:xfrm>
                <a:off x="5387660" y="5752601"/>
                <a:ext cx="434036" cy="434036"/>
              </a:xfrm>
              <a:prstGeom prst="ellipse">
                <a:avLst/>
              </a:prstGeom>
              <a:solidFill>
                <a:srgbClr val="FFFFFF"/>
              </a:solidFill>
              <a:ln w="1905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endParaRPr>
              </a:p>
            </p:txBody>
          </p:sp>
          <p:sp>
            <p:nvSpPr>
              <p:cNvPr id="263" name="Oval 14">
                <a:extLst>
                  <a:ext uri="{FF2B5EF4-FFF2-40B4-BE49-F238E27FC236}">
                    <a16:creationId xmlns:a16="http://schemas.microsoft.com/office/drawing/2014/main" id="{20AA28A8-500F-47B9-91B3-ACAD6EC2F729}"/>
                  </a:ext>
                </a:extLst>
              </p:cNvPr>
              <p:cNvSpPr/>
              <p:nvPr/>
            </p:nvSpPr>
            <p:spPr bwMode="auto">
              <a:xfrm>
                <a:off x="5451223" y="5808972"/>
                <a:ext cx="306910" cy="30691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sp>
          <p:nvSpPr>
            <p:cNvPr id="261" name="Freeform 15">
              <a:extLst>
                <a:ext uri="{FF2B5EF4-FFF2-40B4-BE49-F238E27FC236}">
                  <a16:creationId xmlns:a16="http://schemas.microsoft.com/office/drawing/2014/main" id="{B2E05BDA-F68D-4A0E-9D69-211082606E9D}"/>
                </a:ext>
              </a:extLst>
            </p:cNvPr>
            <p:cNvSpPr/>
            <p:nvPr/>
          </p:nvSpPr>
          <p:spPr bwMode="auto">
            <a:xfrm>
              <a:off x="8765263" y="5609435"/>
              <a:ext cx="208091" cy="18738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nvGrpSpPr>
          <p:cNvPr id="264" name="Group 263">
            <a:extLst>
              <a:ext uri="{FF2B5EF4-FFF2-40B4-BE49-F238E27FC236}">
                <a16:creationId xmlns:a16="http://schemas.microsoft.com/office/drawing/2014/main" id="{426BCB26-5413-4859-909F-381CA40807CC}"/>
              </a:ext>
            </a:extLst>
          </p:cNvPr>
          <p:cNvGrpSpPr/>
          <p:nvPr/>
        </p:nvGrpSpPr>
        <p:grpSpPr>
          <a:xfrm>
            <a:off x="3793703" y="3913084"/>
            <a:ext cx="505341" cy="474227"/>
            <a:chOff x="8612704" y="5463657"/>
            <a:chExt cx="505341" cy="474227"/>
          </a:xfrm>
        </p:grpSpPr>
        <p:grpSp>
          <p:nvGrpSpPr>
            <p:cNvPr id="265" name="Group 264">
              <a:extLst>
                <a:ext uri="{FF2B5EF4-FFF2-40B4-BE49-F238E27FC236}">
                  <a16:creationId xmlns:a16="http://schemas.microsoft.com/office/drawing/2014/main" id="{1CEE98CB-1592-4396-BBCE-A27A2C842FD0}"/>
                </a:ext>
              </a:extLst>
            </p:cNvPr>
            <p:cNvGrpSpPr/>
            <p:nvPr/>
          </p:nvGrpSpPr>
          <p:grpSpPr>
            <a:xfrm>
              <a:off x="8612704" y="5463657"/>
              <a:ext cx="505341" cy="474227"/>
              <a:chOff x="5387660" y="5752601"/>
              <a:chExt cx="434036" cy="434036"/>
            </a:xfrm>
          </p:grpSpPr>
          <p:sp>
            <p:nvSpPr>
              <p:cNvPr id="267" name="Oval 266">
                <a:extLst>
                  <a:ext uri="{FF2B5EF4-FFF2-40B4-BE49-F238E27FC236}">
                    <a16:creationId xmlns:a16="http://schemas.microsoft.com/office/drawing/2014/main" id="{50CB7E41-E737-4611-8452-FB0086588F11}"/>
                  </a:ext>
                </a:extLst>
              </p:cNvPr>
              <p:cNvSpPr/>
              <p:nvPr>
                <p:custDataLst>
                  <p:tags r:id="rId6"/>
                </p:custDataLst>
              </p:nvPr>
            </p:nvSpPr>
            <p:spPr>
              <a:xfrm>
                <a:off x="5387660" y="5752601"/>
                <a:ext cx="434036" cy="434036"/>
              </a:xfrm>
              <a:prstGeom prst="ellipse">
                <a:avLst/>
              </a:prstGeom>
              <a:solidFill>
                <a:srgbClr val="FFFFFF"/>
              </a:solidFill>
              <a:ln w="1905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endParaRPr>
              </a:p>
            </p:txBody>
          </p:sp>
          <p:sp>
            <p:nvSpPr>
              <p:cNvPr id="268" name="Oval 14">
                <a:extLst>
                  <a:ext uri="{FF2B5EF4-FFF2-40B4-BE49-F238E27FC236}">
                    <a16:creationId xmlns:a16="http://schemas.microsoft.com/office/drawing/2014/main" id="{B4AE0978-5D86-47E0-A14A-7BF7D7C090FD}"/>
                  </a:ext>
                </a:extLst>
              </p:cNvPr>
              <p:cNvSpPr/>
              <p:nvPr/>
            </p:nvSpPr>
            <p:spPr bwMode="auto">
              <a:xfrm>
                <a:off x="5451223" y="5808972"/>
                <a:ext cx="306910" cy="30691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sp>
          <p:nvSpPr>
            <p:cNvPr id="266" name="Freeform 15">
              <a:extLst>
                <a:ext uri="{FF2B5EF4-FFF2-40B4-BE49-F238E27FC236}">
                  <a16:creationId xmlns:a16="http://schemas.microsoft.com/office/drawing/2014/main" id="{367107B2-C61F-44B0-8883-F1A6EDEA9461}"/>
                </a:ext>
              </a:extLst>
            </p:cNvPr>
            <p:cNvSpPr/>
            <p:nvPr/>
          </p:nvSpPr>
          <p:spPr bwMode="auto">
            <a:xfrm>
              <a:off x="8765263" y="5609435"/>
              <a:ext cx="208091" cy="18738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nvGrpSpPr>
          <p:cNvPr id="269" name="Group 268">
            <a:extLst>
              <a:ext uri="{FF2B5EF4-FFF2-40B4-BE49-F238E27FC236}">
                <a16:creationId xmlns:a16="http://schemas.microsoft.com/office/drawing/2014/main" id="{42ADE540-E401-4FB1-BC54-ED8379DAA820}"/>
              </a:ext>
            </a:extLst>
          </p:cNvPr>
          <p:cNvGrpSpPr/>
          <p:nvPr/>
        </p:nvGrpSpPr>
        <p:grpSpPr>
          <a:xfrm>
            <a:off x="3793702" y="4584277"/>
            <a:ext cx="505341" cy="474227"/>
            <a:chOff x="8612704" y="5463657"/>
            <a:chExt cx="505341" cy="474227"/>
          </a:xfrm>
        </p:grpSpPr>
        <p:grpSp>
          <p:nvGrpSpPr>
            <p:cNvPr id="270" name="Group 269">
              <a:extLst>
                <a:ext uri="{FF2B5EF4-FFF2-40B4-BE49-F238E27FC236}">
                  <a16:creationId xmlns:a16="http://schemas.microsoft.com/office/drawing/2014/main" id="{5CAE8489-10CF-482F-8750-6400287F921B}"/>
                </a:ext>
              </a:extLst>
            </p:cNvPr>
            <p:cNvGrpSpPr/>
            <p:nvPr/>
          </p:nvGrpSpPr>
          <p:grpSpPr>
            <a:xfrm>
              <a:off x="8612704" y="5463657"/>
              <a:ext cx="505341" cy="474227"/>
              <a:chOff x="5387660" y="5752601"/>
              <a:chExt cx="434036" cy="434036"/>
            </a:xfrm>
          </p:grpSpPr>
          <p:sp>
            <p:nvSpPr>
              <p:cNvPr id="272" name="Oval 271">
                <a:extLst>
                  <a:ext uri="{FF2B5EF4-FFF2-40B4-BE49-F238E27FC236}">
                    <a16:creationId xmlns:a16="http://schemas.microsoft.com/office/drawing/2014/main" id="{B44EFC9E-D932-4BED-B8B1-567AFA96B166}"/>
                  </a:ext>
                </a:extLst>
              </p:cNvPr>
              <p:cNvSpPr/>
              <p:nvPr>
                <p:custDataLst>
                  <p:tags r:id="rId5"/>
                </p:custDataLst>
              </p:nvPr>
            </p:nvSpPr>
            <p:spPr>
              <a:xfrm>
                <a:off x="5387660" y="5752601"/>
                <a:ext cx="434036" cy="434036"/>
              </a:xfrm>
              <a:prstGeom prst="ellipse">
                <a:avLst/>
              </a:prstGeom>
              <a:solidFill>
                <a:srgbClr val="FFFFFF"/>
              </a:solidFill>
              <a:ln w="1905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endParaRPr>
              </a:p>
            </p:txBody>
          </p:sp>
          <p:sp>
            <p:nvSpPr>
              <p:cNvPr id="273" name="Oval 14">
                <a:extLst>
                  <a:ext uri="{FF2B5EF4-FFF2-40B4-BE49-F238E27FC236}">
                    <a16:creationId xmlns:a16="http://schemas.microsoft.com/office/drawing/2014/main" id="{217F4FFC-5A34-411B-B3EB-B6BF15F65CF4}"/>
                  </a:ext>
                </a:extLst>
              </p:cNvPr>
              <p:cNvSpPr/>
              <p:nvPr/>
            </p:nvSpPr>
            <p:spPr bwMode="auto">
              <a:xfrm>
                <a:off x="5451223" y="5808972"/>
                <a:ext cx="306910" cy="30691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sp>
          <p:nvSpPr>
            <p:cNvPr id="271" name="Freeform 15">
              <a:extLst>
                <a:ext uri="{FF2B5EF4-FFF2-40B4-BE49-F238E27FC236}">
                  <a16:creationId xmlns:a16="http://schemas.microsoft.com/office/drawing/2014/main" id="{492534E5-5BDA-44C6-ADE2-214FF1BBCC5E}"/>
                </a:ext>
              </a:extLst>
            </p:cNvPr>
            <p:cNvSpPr/>
            <p:nvPr/>
          </p:nvSpPr>
          <p:spPr bwMode="auto">
            <a:xfrm>
              <a:off x="8765263" y="5609435"/>
              <a:ext cx="208091" cy="18738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nvGrpSpPr>
          <p:cNvPr id="274" name="Group 273">
            <a:extLst>
              <a:ext uri="{FF2B5EF4-FFF2-40B4-BE49-F238E27FC236}">
                <a16:creationId xmlns:a16="http://schemas.microsoft.com/office/drawing/2014/main" id="{6B4ADC16-E3BC-4BD8-869B-EE6277768B73}"/>
              </a:ext>
            </a:extLst>
          </p:cNvPr>
          <p:cNvGrpSpPr/>
          <p:nvPr/>
        </p:nvGrpSpPr>
        <p:grpSpPr>
          <a:xfrm>
            <a:off x="376500" y="5199978"/>
            <a:ext cx="505341" cy="474227"/>
            <a:chOff x="8612704" y="5463657"/>
            <a:chExt cx="505341" cy="474227"/>
          </a:xfrm>
        </p:grpSpPr>
        <p:grpSp>
          <p:nvGrpSpPr>
            <p:cNvPr id="275" name="Group 274">
              <a:extLst>
                <a:ext uri="{FF2B5EF4-FFF2-40B4-BE49-F238E27FC236}">
                  <a16:creationId xmlns:a16="http://schemas.microsoft.com/office/drawing/2014/main" id="{CA5DCBA7-BE6A-4440-8A92-2AE39737D93F}"/>
                </a:ext>
              </a:extLst>
            </p:cNvPr>
            <p:cNvGrpSpPr/>
            <p:nvPr/>
          </p:nvGrpSpPr>
          <p:grpSpPr>
            <a:xfrm>
              <a:off x="8612704" y="5463657"/>
              <a:ext cx="505341" cy="474227"/>
              <a:chOff x="5387660" y="5752601"/>
              <a:chExt cx="434036" cy="434036"/>
            </a:xfrm>
          </p:grpSpPr>
          <p:sp>
            <p:nvSpPr>
              <p:cNvPr id="277" name="Oval 276">
                <a:extLst>
                  <a:ext uri="{FF2B5EF4-FFF2-40B4-BE49-F238E27FC236}">
                    <a16:creationId xmlns:a16="http://schemas.microsoft.com/office/drawing/2014/main" id="{89F44808-E515-4C9D-8E60-C70D02C7EB21}"/>
                  </a:ext>
                </a:extLst>
              </p:cNvPr>
              <p:cNvSpPr/>
              <p:nvPr>
                <p:custDataLst>
                  <p:tags r:id="rId4"/>
                </p:custDataLst>
              </p:nvPr>
            </p:nvSpPr>
            <p:spPr>
              <a:xfrm>
                <a:off x="5387660" y="5752601"/>
                <a:ext cx="434036" cy="434036"/>
              </a:xfrm>
              <a:prstGeom prst="ellipse">
                <a:avLst/>
              </a:prstGeom>
              <a:solidFill>
                <a:srgbClr val="FFFFFF"/>
              </a:solidFill>
              <a:ln w="1905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endParaRPr>
              </a:p>
            </p:txBody>
          </p:sp>
          <p:sp>
            <p:nvSpPr>
              <p:cNvPr id="278" name="Oval 14">
                <a:extLst>
                  <a:ext uri="{FF2B5EF4-FFF2-40B4-BE49-F238E27FC236}">
                    <a16:creationId xmlns:a16="http://schemas.microsoft.com/office/drawing/2014/main" id="{57D6BA90-7D9E-4E79-A995-19F42DA8AAB7}"/>
                  </a:ext>
                </a:extLst>
              </p:cNvPr>
              <p:cNvSpPr/>
              <p:nvPr/>
            </p:nvSpPr>
            <p:spPr bwMode="auto">
              <a:xfrm>
                <a:off x="5451223" y="5808972"/>
                <a:ext cx="306910" cy="30691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sp>
          <p:nvSpPr>
            <p:cNvPr id="276" name="Freeform 15">
              <a:extLst>
                <a:ext uri="{FF2B5EF4-FFF2-40B4-BE49-F238E27FC236}">
                  <a16:creationId xmlns:a16="http://schemas.microsoft.com/office/drawing/2014/main" id="{0EEB178C-0A1A-4FB1-86F9-28C22A824532}"/>
                </a:ext>
              </a:extLst>
            </p:cNvPr>
            <p:cNvSpPr/>
            <p:nvPr/>
          </p:nvSpPr>
          <p:spPr bwMode="auto">
            <a:xfrm>
              <a:off x="8765263" y="5609435"/>
              <a:ext cx="208091" cy="18738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nvGrpSpPr>
          <p:cNvPr id="279" name="Group 278">
            <a:extLst>
              <a:ext uri="{FF2B5EF4-FFF2-40B4-BE49-F238E27FC236}">
                <a16:creationId xmlns:a16="http://schemas.microsoft.com/office/drawing/2014/main" id="{9E26E31A-8C32-41CF-9000-E77102BED95B}"/>
              </a:ext>
            </a:extLst>
          </p:cNvPr>
          <p:cNvGrpSpPr/>
          <p:nvPr/>
        </p:nvGrpSpPr>
        <p:grpSpPr>
          <a:xfrm>
            <a:off x="3793702" y="3214721"/>
            <a:ext cx="505341" cy="474227"/>
            <a:chOff x="8612704" y="5463657"/>
            <a:chExt cx="505341" cy="474227"/>
          </a:xfrm>
        </p:grpSpPr>
        <p:grpSp>
          <p:nvGrpSpPr>
            <p:cNvPr id="280" name="Group 279">
              <a:extLst>
                <a:ext uri="{FF2B5EF4-FFF2-40B4-BE49-F238E27FC236}">
                  <a16:creationId xmlns:a16="http://schemas.microsoft.com/office/drawing/2014/main" id="{8ED27102-322E-473D-99D7-19AC564BDF9F}"/>
                </a:ext>
              </a:extLst>
            </p:cNvPr>
            <p:cNvGrpSpPr/>
            <p:nvPr/>
          </p:nvGrpSpPr>
          <p:grpSpPr>
            <a:xfrm>
              <a:off x="8612704" y="5463657"/>
              <a:ext cx="505341" cy="474227"/>
              <a:chOff x="5387660" y="5752601"/>
              <a:chExt cx="434036" cy="434036"/>
            </a:xfrm>
          </p:grpSpPr>
          <p:sp>
            <p:nvSpPr>
              <p:cNvPr id="282" name="Oval 281">
                <a:extLst>
                  <a:ext uri="{FF2B5EF4-FFF2-40B4-BE49-F238E27FC236}">
                    <a16:creationId xmlns:a16="http://schemas.microsoft.com/office/drawing/2014/main" id="{1CB94373-CFBE-41CB-A8BA-AA105B0A437A}"/>
                  </a:ext>
                </a:extLst>
              </p:cNvPr>
              <p:cNvSpPr/>
              <p:nvPr>
                <p:custDataLst>
                  <p:tags r:id="rId3"/>
                </p:custDataLst>
              </p:nvPr>
            </p:nvSpPr>
            <p:spPr>
              <a:xfrm>
                <a:off x="5387660" y="5752601"/>
                <a:ext cx="434036" cy="434036"/>
              </a:xfrm>
              <a:prstGeom prst="ellipse">
                <a:avLst/>
              </a:prstGeom>
              <a:solidFill>
                <a:srgbClr val="FFFFFF"/>
              </a:solidFill>
              <a:ln w="1905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endParaRPr>
              </a:p>
            </p:txBody>
          </p:sp>
          <p:sp>
            <p:nvSpPr>
              <p:cNvPr id="283" name="Oval 14">
                <a:extLst>
                  <a:ext uri="{FF2B5EF4-FFF2-40B4-BE49-F238E27FC236}">
                    <a16:creationId xmlns:a16="http://schemas.microsoft.com/office/drawing/2014/main" id="{30352CA0-8311-47FE-98BE-426EB335E9E2}"/>
                  </a:ext>
                </a:extLst>
              </p:cNvPr>
              <p:cNvSpPr/>
              <p:nvPr/>
            </p:nvSpPr>
            <p:spPr bwMode="auto">
              <a:xfrm>
                <a:off x="5451223" y="5808972"/>
                <a:ext cx="306910" cy="30691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sp>
          <p:nvSpPr>
            <p:cNvPr id="281" name="Freeform 15">
              <a:extLst>
                <a:ext uri="{FF2B5EF4-FFF2-40B4-BE49-F238E27FC236}">
                  <a16:creationId xmlns:a16="http://schemas.microsoft.com/office/drawing/2014/main" id="{9629881D-134D-41AF-AF09-7792764626D3}"/>
                </a:ext>
              </a:extLst>
            </p:cNvPr>
            <p:cNvSpPr/>
            <p:nvPr/>
          </p:nvSpPr>
          <p:spPr bwMode="auto">
            <a:xfrm>
              <a:off x="8765263" y="5609435"/>
              <a:ext cx="208091" cy="18738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nvGrpSpPr>
          <p:cNvPr id="284" name="Group 283">
            <a:extLst>
              <a:ext uri="{FF2B5EF4-FFF2-40B4-BE49-F238E27FC236}">
                <a16:creationId xmlns:a16="http://schemas.microsoft.com/office/drawing/2014/main" id="{783525B0-3BFC-4E37-ACE8-F76BDAE5C002}"/>
              </a:ext>
            </a:extLst>
          </p:cNvPr>
          <p:cNvGrpSpPr/>
          <p:nvPr/>
        </p:nvGrpSpPr>
        <p:grpSpPr>
          <a:xfrm>
            <a:off x="3796967" y="2510171"/>
            <a:ext cx="505341" cy="474227"/>
            <a:chOff x="8612704" y="5463657"/>
            <a:chExt cx="505341" cy="474227"/>
          </a:xfrm>
        </p:grpSpPr>
        <p:grpSp>
          <p:nvGrpSpPr>
            <p:cNvPr id="285" name="Group 284">
              <a:extLst>
                <a:ext uri="{FF2B5EF4-FFF2-40B4-BE49-F238E27FC236}">
                  <a16:creationId xmlns:a16="http://schemas.microsoft.com/office/drawing/2014/main" id="{7E118247-6B94-4543-9B7F-1D76A19D9107}"/>
                </a:ext>
              </a:extLst>
            </p:cNvPr>
            <p:cNvGrpSpPr/>
            <p:nvPr/>
          </p:nvGrpSpPr>
          <p:grpSpPr>
            <a:xfrm>
              <a:off x="8612704" y="5463657"/>
              <a:ext cx="505341" cy="474227"/>
              <a:chOff x="5387660" y="5752601"/>
              <a:chExt cx="434036" cy="434036"/>
            </a:xfrm>
          </p:grpSpPr>
          <p:sp>
            <p:nvSpPr>
              <p:cNvPr id="287" name="Oval 286">
                <a:extLst>
                  <a:ext uri="{FF2B5EF4-FFF2-40B4-BE49-F238E27FC236}">
                    <a16:creationId xmlns:a16="http://schemas.microsoft.com/office/drawing/2014/main" id="{7D9F4052-E16D-4FC5-824B-A359A7CB6AE3}"/>
                  </a:ext>
                </a:extLst>
              </p:cNvPr>
              <p:cNvSpPr/>
              <p:nvPr>
                <p:custDataLst>
                  <p:tags r:id="rId2"/>
                </p:custDataLst>
              </p:nvPr>
            </p:nvSpPr>
            <p:spPr>
              <a:xfrm>
                <a:off x="5387660" y="5752601"/>
                <a:ext cx="434036" cy="434036"/>
              </a:xfrm>
              <a:prstGeom prst="ellipse">
                <a:avLst/>
              </a:prstGeom>
              <a:solidFill>
                <a:srgbClr val="FFFFFF"/>
              </a:solidFill>
              <a:ln w="1905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eorgia" panose="02040502050405020303" pitchFamily="18" charset="0"/>
                  <a:ea typeface="+mn-ea"/>
                  <a:cs typeface="+mn-cs"/>
                </a:endParaRPr>
              </a:p>
            </p:txBody>
          </p:sp>
          <p:sp>
            <p:nvSpPr>
              <p:cNvPr id="288" name="Oval 14">
                <a:extLst>
                  <a:ext uri="{FF2B5EF4-FFF2-40B4-BE49-F238E27FC236}">
                    <a16:creationId xmlns:a16="http://schemas.microsoft.com/office/drawing/2014/main" id="{4AEFEA5C-CF03-4B58-A49B-4A1A27D6DACB}"/>
                  </a:ext>
                </a:extLst>
              </p:cNvPr>
              <p:cNvSpPr/>
              <p:nvPr/>
            </p:nvSpPr>
            <p:spPr bwMode="auto">
              <a:xfrm>
                <a:off x="5451223" y="5808972"/>
                <a:ext cx="306910" cy="30691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sp>
          <p:nvSpPr>
            <p:cNvPr id="286" name="Freeform 15">
              <a:extLst>
                <a:ext uri="{FF2B5EF4-FFF2-40B4-BE49-F238E27FC236}">
                  <a16:creationId xmlns:a16="http://schemas.microsoft.com/office/drawing/2014/main" id="{0944D756-E509-47F2-91D3-4C616CB8019B}"/>
                </a:ext>
              </a:extLst>
            </p:cNvPr>
            <p:cNvSpPr/>
            <p:nvPr/>
          </p:nvSpPr>
          <p:spPr bwMode="auto">
            <a:xfrm>
              <a:off x="8765263" y="5609435"/>
              <a:ext cx="208091" cy="18738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nvGrpSpPr>
          <p:cNvPr id="289" name="Group 288">
            <a:extLst>
              <a:ext uri="{FF2B5EF4-FFF2-40B4-BE49-F238E27FC236}">
                <a16:creationId xmlns:a16="http://schemas.microsoft.com/office/drawing/2014/main" id="{D31FD522-C070-4973-B02C-99DD59C4F2B0}"/>
              </a:ext>
            </a:extLst>
          </p:cNvPr>
          <p:cNvGrpSpPr/>
          <p:nvPr/>
        </p:nvGrpSpPr>
        <p:grpSpPr>
          <a:xfrm>
            <a:off x="7943424" y="2552218"/>
            <a:ext cx="505341" cy="474227"/>
            <a:chOff x="5387660" y="5745413"/>
            <a:chExt cx="434036" cy="434036"/>
          </a:xfrm>
        </p:grpSpPr>
        <p:sp>
          <p:nvSpPr>
            <p:cNvPr id="290" name="Oval 289">
              <a:extLst>
                <a:ext uri="{FF2B5EF4-FFF2-40B4-BE49-F238E27FC236}">
                  <a16:creationId xmlns:a16="http://schemas.microsoft.com/office/drawing/2014/main" id="{71C9A279-0E05-4C9E-8C9B-AAE5C8D9B339}"/>
                </a:ext>
              </a:extLst>
            </p:cNvPr>
            <p:cNvSpPr/>
            <p:nvPr>
              <p:custDataLst>
                <p:tags r:id="rId1"/>
              </p:custDataLst>
            </p:nvPr>
          </p:nvSpPr>
          <p:spPr>
            <a:xfrm>
              <a:off x="5387660" y="5745413"/>
              <a:ext cx="434036" cy="434036"/>
            </a:xfrm>
            <a:prstGeom prst="ellipse">
              <a:avLst/>
            </a:prstGeom>
            <a:solidFill>
              <a:srgbClr val="FFFFFF"/>
            </a:solidFill>
            <a:ln w="1905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Georgia" panose="02040502050405020303" pitchFamily="18" charset="0"/>
                <a:ea typeface="+mn-ea"/>
                <a:cs typeface="+mn-cs"/>
              </a:endParaRPr>
            </a:p>
          </p:txBody>
        </p:sp>
        <p:grpSp>
          <p:nvGrpSpPr>
            <p:cNvPr id="291" name="Group 290">
              <a:extLst>
                <a:ext uri="{FF2B5EF4-FFF2-40B4-BE49-F238E27FC236}">
                  <a16:creationId xmlns:a16="http://schemas.microsoft.com/office/drawing/2014/main" id="{32C24613-1052-48B8-BEB6-E63B22B77463}"/>
                </a:ext>
              </a:extLst>
            </p:cNvPr>
            <p:cNvGrpSpPr/>
            <p:nvPr/>
          </p:nvGrpSpPr>
          <p:grpSpPr>
            <a:xfrm>
              <a:off x="5451223" y="5808976"/>
              <a:ext cx="306910" cy="306910"/>
              <a:chOff x="5451223" y="5808976"/>
              <a:chExt cx="306910" cy="306910"/>
            </a:xfrm>
          </p:grpSpPr>
          <p:sp>
            <p:nvSpPr>
              <p:cNvPr id="292" name="Oval 14">
                <a:extLst>
                  <a:ext uri="{FF2B5EF4-FFF2-40B4-BE49-F238E27FC236}">
                    <a16:creationId xmlns:a16="http://schemas.microsoft.com/office/drawing/2014/main" id="{56DF74FA-5EAA-4BA4-B788-AF018FA3257E}"/>
                  </a:ext>
                </a:extLst>
              </p:cNvPr>
              <p:cNvSpPr>
                <a:spLocks noChangeArrowheads="1"/>
              </p:cNvSpPr>
              <p:nvPr/>
            </p:nvSpPr>
            <p:spPr bwMode="auto">
              <a:xfrm>
                <a:off x="5451223" y="5808976"/>
                <a:ext cx="306910" cy="306910"/>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sp>
            <p:nvSpPr>
              <p:cNvPr id="293" name="Freeform 15">
                <a:extLst>
                  <a:ext uri="{FF2B5EF4-FFF2-40B4-BE49-F238E27FC236}">
                    <a16:creationId xmlns:a16="http://schemas.microsoft.com/office/drawing/2014/main" id="{2185E528-90A6-4452-A179-0D558BDDBC03}"/>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grpSp>
      <p:grpSp>
        <p:nvGrpSpPr>
          <p:cNvPr id="294" name="Group 293">
            <a:extLst>
              <a:ext uri="{FF2B5EF4-FFF2-40B4-BE49-F238E27FC236}">
                <a16:creationId xmlns:a16="http://schemas.microsoft.com/office/drawing/2014/main" id="{06A5D757-1771-491C-978B-652C1E18D580}"/>
              </a:ext>
            </a:extLst>
          </p:cNvPr>
          <p:cNvGrpSpPr/>
          <p:nvPr/>
        </p:nvGrpSpPr>
        <p:grpSpPr>
          <a:xfrm>
            <a:off x="7896585" y="6131093"/>
            <a:ext cx="347012" cy="324672"/>
            <a:chOff x="9689860" y="6284545"/>
            <a:chExt cx="357330" cy="335330"/>
          </a:xfrm>
        </p:grpSpPr>
        <p:sp>
          <p:nvSpPr>
            <p:cNvPr id="295" name="Oval 14">
              <a:extLst>
                <a:ext uri="{FF2B5EF4-FFF2-40B4-BE49-F238E27FC236}">
                  <a16:creationId xmlns:a16="http://schemas.microsoft.com/office/drawing/2014/main" id="{E03E1ECA-299A-430D-92FD-C293A6E57F84}"/>
                </a:ext>
              </a:extLst>
            </p:cNvPr>
            <p:cNvSpPr/>
            <p:nvPr/>
          </p:nvSpPr>
          <p:spPr bwMode="auto">
            <a:xfrm>
              <a:off x="9689860" y="6284545"/>
              <a:ext cx="357330" cy="33533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sp>
          <p:nvSpPr>
            <p:cNvPr id="296" name="Freeform 15">
              <a:extLst>
                <a:ext uri="{FF2B5EF4-FFF2-40B4-BE49-F238E27FC236}">
                  <a16:creationId xmlns:a16="http://schemas.microsoft.com/office/drawing/2014/main" id="{D6CB1EC0-5536-41D8-870C-357E2BB0971A}"/>
                </a:ext>
              </a:extLst>
            </p:cNvPr>
            <p:cNvSpPr>
              <a:spLocks noGrp="1" noRot="1" noMove="1" noResize="1" noEditPoints="1" noAdjustHandles="1" noChangeArrowheads="1" noChangeShapeType="1"/>
            </p:cNvSpPr>
            <p:nvPr/>
          </p:nvSpPr>
          <p:spPr bwMode="auto">
            <a:xfrm>
              <a:off x="9769211" y="6348489"/>
              <a:ext cx="208091" cy="18738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grpSp>
      <p:sp>
        <p:nvSpPr>
          <p:cNvPr id="297" name="Freeform 15">
            <a:extLst>
              <a:ext uri="{FF2B5EF4-FFF2-40B4-BE49-F238E27FC236}">
                <a16:creationId xmlns:a16="http://schemas.microsoft.com/office/drawing/2014/main" id="{D2FED439-A32A-47B4-AA8B-63AFBB28387B}"/>
              </a:ext>
            </a:extLst>
          </p:cNvPr>
          <p:cNvSpPr>
            <a:spLocks noEditPoints="1"/>
          </p:cNvSpPr>
          <p:nvPr/>
        </p:nvSpPr>
        <p:spPr bwMode="auto">
          <a:xfrm>
            <a:off x="8527355" y="6314491"/>
            <a:ext cx="166820" cy="141274"/>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sp>
        <p:nvSpPr>
          <p:cNvPr id="298" name="Oval 14">
            <a:extLst>
              <a:ext uri="{FF2B5EF4-FFF2-40B4-BE49-F238E27FC236}">
                <a16:creationId xmlns:a16="http://schemas.microsoft.com/office/drawing/2014/main" id="{DA9483EE-7A91-4147-89DB-0B38A4823A6B}"/>
              </a:ext>
            </a:extLst>
          </p:cNvPr>
          <p:cNvSpPr>
            <a:spLocks noChangeArrowheads="1"/>
          </p:cNvSpPr>
          <p:nvPr/>
        </p:nvSpPr>
        <p:spPr bwMode="auto">
          <a:xfrm>
            <a:off x="7896585" y="5726818"/>
            <a:ext cx="356616" cy="329184"/>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sp>
        <p:nvSpPr>
          <p:cNvPr id="299" name="Freeform 15">
            <a:extLst>
              <a:ext uri="{FF2B5EF4-FFF2-40B4-BE49-F238E27FC236}">
                <a16:creationId xmlns:a16="http://schemas.microsoft.com/office/drawing/2014/main" id="{4CC9307C-922A-4EEA-8E7D-AC3BB83A7BFC}"/>
              </a:ext>
            </a:extLst>
          </p:cNvPr>
          <p:cNvSpPr>
            <a:spLocks noEditPoints="1"/>
          </p:cNvSpPr>
          <p:nvPr/>
        </p:nvSpPr>
        <p:spPr bwMode="auto">
          <a:xfrm>
            <a:off x="8953338" y="5930708"/>
            <a:ext cx="158262" cy="171940"/>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sp>
        <p:nvSpPr>
          <p:cNvPr id="300" name="Freeform 15">
            <a:extLst>
              <a:ext uri="{FF2B5EF4-FFF2-40B4-BE49-F238E27FC236}">
                <a16:creationId xmlns:a16="http://schemas.microsoft.com/office/drawing/2014/main" id="{2B9F856A-BD26-4AC0-A757-74E426946342}"/>
              </a:ext>
            </a:extLst>
          </p:cNvPr>
          <p:cNvSpPr/>
          <p:nvPr/>
        </p:nvSpPr>
        <p:spPr bwMode="auto">
          <a:xfrm>
            <a:off x="7980028" y="5800693"/>
            <a:ext cx="202082" cy="181433"/>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sp>
        <p:nvSpPr>
          <p:cNvPr id="301" name="TextBox 300">
            <a:extLst>
              <a:ext uri="{FF2B5EF4-FFF2-40B4-BE49-F238E27FC236}">
                <a16:creationId xmlns:a16="http://schemas.microsoft.com/office/drawing/2014/main" id="{85BA1342-0D4B-418F-A23F-4A19EF803C3F}"/>
              </a:ext>
            </a:extLst>
          </p:cNvPr>
          <p:cNvSpPr txBox="1"/>
          <p:nvPr/>
        </p:nvSpPr>
        <p:spPr>
          <a:xfrm>
            <a:off x="7494797" y="5764881"/>
            <a:ext cx="2231935" cy="246221"/>
          </a:xfrm>
          <a:prstGeom prst="rect">
            <a:avLst/>
          </a:prstGeom>
          <a:noFill/>
        </p:spPr>
        <p:txBody>
          <a:bodyPr wrap="square" rtlCol="0">
            <a:spAutoFit/>
          </a:bodyPr>
          <a:lstStyle/>
          <a:p>
            <a:pPr algn="ctr"/>
            <a:r>
              <a:rPr lang="en-US" sz="1000" b="1" dirty="0">
                <a:latin typeface="Georgia" panose="02040502050405020303" pitchFamily="18" charset="0"/>
              </a:rPr>
              <a:t>DE NOFO</a:t>
            </a:r>
          </a:p>
        </p:txBody>
      </p:sp>
      <p:sp>
        <p:nvSpPr>
          <p:cNvPr id="302" name="TextBox 301">
            <a:extLst>
              <a:ext uri="{FF2B5EF4-FFF2-40B4-BE49-F238E27FC236}">
                <a16:creationId xmlns:a16="http://schemas.microsoft.com/office/drawing/2014/main" id="{682E90C1-E3F2-4B7F-A890-017C14077E3E}"/>
              </a:ext>
            </a:extLst>
          </p:cNvPr>
          <p:cNvSpPr txBox="1"/>
          <p:nvPr/>
        </p:nvSpPr>
        <p:spPr>
          <a:xfrm>
            <a:off x="7596397" y="6145364"/>
            <a:ext cx="2231935" cy="246221"/>
          </a:xfrm>
          <a:prstGeom prst="rect">
            <a:avLst/>
          </a:prstGeom>
          <a:noFill/>
        </p:spPr>
        <p:txBody>
          <a:bodyPr wrap="square" rtlCol="0">
            <a:spAutoFit/>
          </a:bodyPr>
          <a:lstStyle/>
          <a:p>
            <a:pPr algn="ctr"/>
            <a:r>
              <a:rPr lang="en-US" sz="1000" b="1" dirty="0">
                <a:latin typeface="Georgia" panose="02040502050405020303" pitchFamily="18" charset="0"/>
              </a:rPr>
              <a:t>BEAD NOFO</a:t>
            </a:r>
          </a:p>
        </p:txBody>
      </p:sp>
    </p:spTree>
    <p:extLst>
      <p:ext uri="{BB962C8B-B14F-4D97-AF65-F5344CB8AC3E}">
        <p14:creationId xmlns:p14="http://schemas.microsoft.com/office/powerpoint/2010/main" val="3209788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8009-644C-4CAB-B496-6878878FBE14}"/>
              </a:ext>
            </a:extLst>
          </p:cNvPr>
          <p:cNvSpPr>
            <a:spLocks noGrp="1"/>
          </p:cNvSpPr>
          <p:nvPr>
            <p:ph type="ctrTitle"/>
          </p:nvPr>
        </p:nvSpPr>
        <p:spPr>
          <a:xfrm>
            <a:off x="0" y="3275515"/>
            <a:ext cx="12192002" cy="884705"/>
          </a:xfrm>
        </p:spPr>
        <p:txBody>
          <a:bodyPr>
            <a:normAutofit/>
          </a:bodyPr>
          <a:lstStyle/>
          <a:p>
            <a:r>
              <a:rPr lang="en-US" sz="3600"/>
              <a:t>Our ask to you: </a:t>
            </a:r>
          </a:p>
        </p:txBody>
      </p:sp>
      <p:sp>
        <p:nvSpPr>
          <p:cNvPr id="4" name="Slide Number Placeholder 3">
            <a:extLst>
              <a:ext uri="{FF2B5EF4-FFF2-40B4-BE49-F238E27FC236}">
                <a16:creationId xmlns:a16="http://schemas.microsoft.com/office/drawing/2014/main" id="{59BBABA3-0C56-4699-BA05-CE9EA0FD15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srgbClr val="00B0F0"/>
                </a:solidFill>
                <a:effectLst/>
                <a:uLnTx/>
                <a:uFillTx/>
                <a:latin typeface="Montserrat Semi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B0F0"/>
              </a:solidFill>
              <a:effectLst/>
              <a:uLnTx/>
              <a:uFillTx/>
              <a:latin typeface="Montserrat Semi Bold"/>
              <a:ea typeface="+mn-ea"/>
              <a:cs typeface="+mn-cs"/>
            </a:endParaRPr>
          </a:p>
        </p:txBody>
      </p:sp>
      <p:pic>
        <p:nvPicPr>
          <p:cNvPr id="9" name="Picture 8" descr="Icon&#10;&#10;Description automatically generated">
            <a:extLst>
              <a:ext uri="{FF2B5EF4-FFF2-40B4-BE49-F238E27FC236}">
                <a16:creationId xmlns:a16="http://schemas.microsoft.com/office/drawing/2014/main" id="{F419DF40-952D-4146-9A54-EE9A64A84A39}"/>
              </a:ext>
            </a:extLst>
          </p:cNvPr>
          <p:cNvPicPr>
            <a:picLocks noChangeAspect="1"/>
          </p:cNvPicPr>
          <p:nvPr/>
        </p:nvPicPr>
        <p:blipFill rotWithShape="1">
          <a:blip r:embed="rId3">
            <a:extLst>
              <a:ext uri="{28A0092B-C50C-407E-A947-70E740481C1C}">
                <a14:useLocalDpi xmlns:a14="http://schemas.microsoft.com/office/drawing/2010/main" val="0"/>
              </a:ext>
            </a:extLst>
          </a:blip>
          <a:srcRect l="2637" t="942" b="1"/>
          <a:stretch/>
        </p:blipFill>
        <p:spPr>
          <a:xfrm>
            <a:off x="5248275" y="1783378"/>
            <a:ext cx="1695450" cy="1724939"/>
          </a:xfrm>
          <a:prstGeom prst="rect">
            <a:avLst/>
          </a:prstGeom>
        </p:spPr>
      </p:pic>
    </p:spTree>
    <p:extLst>
      <p:ext uri="{BB962C8B-B14F-4D97-AF65-F5344CB8AC3E}">
        <p14:creationId xmlns:p14="http://schemas.microsoft.com/office/powerpoint/2010/main" val="2663348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3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DA449BE-4AA1-3937-672B-F5647385BB5F}"/>
              </a:ext>
            </a:extLst>
          </p:cNvPr>
          <p:cNvSpPr>
            <a:spLocks noGrp="1"/>
          </p:cNvSpPr>
          <p:nvPr>
            <p:ph type="title"/>
          </p:nvPr>
        </p:nvSpPr>
        <p:spPr>
          <a:xfrm>
            <a:off x="350698" y="3505556"/>
            <a:ext cx="3085541" cy="2216513"/>
          </a:xfrm>
        </p:spPr>
        <p:txBody>
          <a:bodyPr>
            <a:normAutofit/>
          </a:bodyPr>
          <a:lstStyle/>
          <a:p>
            <a:r>
              <a:rPr lang="en-US" dirty="0"/>
              <a:t>Commit to Connect: </a:t>
            </a:r>
          </a:p>
        </p:txBody>
      </p:sp>
      <p:sp>
        <p:nvSpPr>
          <p:cNvPr id="70" name="Arc 3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C88FFBB-AF1B-8F99-2C2E-4DC9BB537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14" y="325447"/>
            <a:ext cx="10872172" cy="2120073"/>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4" name="Slide Number Placeholder 3">
            <a:extLst>
              <a:ext uri="{FF2B5EF4-FFF2-40B4-BE49-F238E27FC236}">
                <a16:creationId xmlns:a16="http://schemas.microsoft.com/office/drawing/2014/main" id="{1F07F4D7-FF1A-5A49-8009-D86BA2F11DD3}"/>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6E587B8F-1A79-BD42-AC40-4DFF0815E8D1}" type="slidenum">
              <a:rPr kumimoji="0" lang="en-US" b="0" i="0" u="none" strike="noStrike" kern="1200" cap="none" spc="0" normalizeH="0" baseline="0" noProof="0">
                <a:ln>
                  <a:noFill/>
                </a:ln>
                <a:effectLst/>
                <a:uLnTx/>
                <a:uFillTx/>
                <a:latin typeface="Montserrat Semi Bold"/>
                <a:ea typeface="+mn-ea"/>
                <a:cs typeface="+mn-cs"/>
              </a:rPr>
              <a:pPr marL="0" marR="0" lvl="0" indent="0" defTabSz="914400" rtl="0" eaLnBrk="1" fontAlgn="auto" latinLnBrk="0" hangingPunct="1">
                <a:spcBef>
                  <a:spcPts val="0"/>
                </a:spcBef>
                <a:spcAft>
                  <a:spcPts val="600"/>
                </a:spcAft>
                <a:buClrTx/>
                <a:buSzTx/>
                <a:buFontTx/>
                <a:buNone/>
                <a:tabLst/>
                <a:defRPr/>
              </a:pPr>
              <a:t>22</a:t>
            </a:fld>
            <a:endParaRPr kumimoji="0" lang="en-US" b="0" i="0" u="none" strike="noStrike" kern="1200" cap="none" spc="0" normalizeH="0" baseline="0" noProof="0">
              <a:ln>
                <a:noFill/>
              </a:ln>
              <a:effectLst/>
              <a:uLnTx/>
              <a:uFillTx/>
              <a:latin typeface="Montserrat Semi Bold"/>
              <a:ea typeface="+mn-ea"/>
              <a:cs typeface="+mn-cs"/>
            </a:endParaRPr>
          </a:p>
        </p:txBody>
      </p:sp>
      <p:graphicFrame>
        <p:nvGraphicFramePr>
          <p:cNvPr id="3" name="Diagram 2">
            <a:extLst>
              <a:ext uri="{FF2B5EF4-FFF2-40B4-BE49-F238E27FC236}">
                <a16:creationId xmlns:a16="http://schemas.microsoft.com/office/drawing/2014/main" id="{58B5B49D-4899-267E-DF3C-F103C7B54DBC}"/>
              </a:ext>
            </a:extLst>
          </p:cNvPr>
          <p:cNvGraphicFramePr/>
          <p:nvPr>
            <p:extLst>
              <p:ext uri="{D42A27DB-BD31-4B8C-83A1-F6EECF244321}">
                <p14:modId xmlns:p14="http://schemas.microsoft.com/office/powerpoint/2010/main" val="1341032288"/>
              </p:ext>
            </p:extLst>
          </p:nvPr>
        </p:nvGraphicFramePr>
        <p:xfrm>
          <a:off x="4059534" y="3013096"/>
          <a:ext cx="7294267" cy="32014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3166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49BE-4AA1-3937-672B-F5647385BB5F}"/>
              </a:ext>
            </a:extLst>
          </p:cNvPr>
          <p:cNvSpPr>
            <a:spLocks noGrp="1"/>
          </p:cNvSpPr>
          <p:nvPr>
            <p:ph type="title"/>
          </p:nvPr>
        </p:nvSpPr>
        <p:spPr/>
        <p:txBody>
          <a:bodyPr/>
          <a:lstStyle/>
          <a:p>
            <a:r>
              <a:rPr lang="en-US"/>
              <a:t>Looking for a Team Approach:</a:t>
            </a:r>
          </a:p>
        </p:txBody>
      </p:sp>
      <p:sp>
        <p:nvSpPr>
          <p:cNvPr id="4" name="Slide Number Placeholder 3">
            <a:extLst>
              <a:ext uri="{FF2B5EF4-FFF2-40B4-BE49-F238E27FC236}">
                <a16:creationId xmlns:a16="http://schemas.microsoft.com/office/drawing/2014/main" id="{1F07F4D7-FF1A-5A49-8009-D86BA2F11D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srgbClr val="FFFFFF"/>
                </a:solidFill>
                <a:effectLst/>
                <a:uLnTx/>
                <a:uFillTx/>
                <a:latin typeface="Montserrat Semi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FFFFFF"/>
              </a:solidFill>
              <a:effectLst/>
              <a:uLnTx/>
              <a:uFillTx/>
              <a:latin typeface="Montserrat Semi Bold"/>
              <a:ea typeface="+mn-ea"/>
              <a:cs typeface="+mn-cs"/>
            </a:endParaRPr>
          </a:p>
        </p:txBody>
      </p:sp>
      <p:graphicFrame>
        <p:nvGraphicFramePr>
          <p:cNvPr id="5" name="Diagram 4">
            <a:extLst>
              <a:ext uri="{FF2B5EF4-FFF2-40B4-BE49-F238E27FC236}">
                <a16:creationId xmlns:a16="http://schemas.microsoft.com/office/drawing/2014/main" id="{7D44F041-B00D-48E8-D2C4-E6E668430992}"/>
              </a:ext>
            </a:extLst>
          </p:cNvPr>
          <p:cNvGraphicFramePr/>
          <p:nvPr>
            <p:extLst>
              <p:ext uri="{D42A27DB-BD31-4B8C-83A1-F6EECF244321}">
                <p14:modId xmlns:p14="http://schemas.microsoft.com/office/powerpoint/2010/main" val="3410850199"/>
              </p:ext>
            </p:extLst>
          </p:nvPr>
        </p:nvGraphicFramePr>
        <p:xfrm>
          <a:off x="2542240" y="1553496"/>
          <a:ext cx="6876026" cy="4034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943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useBgFill="1">
        <p:nvSpPr>
          <p:cNvPr id="21" name="Freeform: Shape 11">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13">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E335B8-D586-BD7A-FBE3-5C87654BDB49}"/>
              </a:ext>
            </a:extLst>
          </p:cNvPr>
          <p:cNvSpPr>
            <a:spLocks noGrp="1"/>
          </p:cNvSpPr>
          <p:nvPr>
            <p:ph type="title"/>
          </p:nvPr>
        </p:nvSpPr>
        <p:spPr>
          <a:xfrm>
            <a:off x="424815" y="619204"/>
            <a:ext cx="9514315" cy="1124712"/>
          </a:xfrm>
        </p:spPr>
        <p:txBody>
          <a:bodyPr anchor="b">
            <a:normAutofit/>
          </a:bodyPr>
          <a:lstStyle/>
          <a:p>
            <a:endParaRPr lang="en-US" sz="4000" dirty="0"/>
          </a:p>
        </p:txBody>
      </p:sp>
      <p:sp>
        <p:nvSpPr>
          <p:cNvPr id="23"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93D4E82-5462-02A5-0411-CFC9F4A493EA}"/>
              </a:ext>
            </a:extLst>
          </p:cNvPr>
          <p:cNvSpPr>
            <a:spLocks noGrp="1"/>
          </p:cNvSpPr>
          <p:nvPr>
            <p:ph type="sldNum" sz="quarter" idx="12"/>
          </p:nvPr>
        </p:nvSpPr>
        <p:spPr>
          <a:xfrm>
            <a:off x="9692640" y="6356350"/>
            <a:ext cx="21244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587B8F-1A79-BD42-AC40-4DFF0815E8D1}" type="slidenum">
              <a:rPr kumimoji="0" lang="en-US" sz="1200" b="0" i="0" u="none" strike="noStrike" kern="1200" cap="none" spc="0" normalizeH="0" baseline="0" noProof="0">
                <a:ln>
                  <a:noFill/>
                </a:ln>
                <a:solidFill>
                  <a:srgbClr val="161718">
                    <a:lumMod val="50000"/>
                    <a:lumOff val="50000"/>
                  </a:srgbClr>
                </a:solidFill>
                <a:effectLst/>
                <a:uLnTx/>
                <a:uFillTx/>
                <a:latin typeface="Montserrat Semi Bold"/>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srgbClr val="161718">
                  <a:lumMod val="50000"/>
                  <a:lumOff val="50000"/>
                </a:srgbClr>
              </a:solidFill>
              <a:effectLst/>
              <a:uLnTx/>
              <a:uFillTx/>
              <a:latin typeface="Montserrat Semi Bold"/>
              <a:ea typeface="+mn-ea"/>
              <a:cs typeface="+mn-cs"/>
            </a:endParaRPr>
          </a:p>
        </p:txBody>
      </p:sp>
      <p:sp>
        <p:nvSpPr>
          <p:cNvPr id="3" name="Title 1">
            <a:extLst>
              <a:ext uri="{FF2B5EF4-FFF2-40B4-BE49-F238E27FC236}">
                <a16:creationId xmlns:a16="http://schemas.microsoft.com/office/drawing/2014/main" id="{855AAA38-8005-7E0C-2F71-24EDB6A7FA6A}"/>
              </a:ext>
            </a:extLst>
          </p:cNvPr>
          <p:cNvSpPr txBox="1">
            <a:spLocks/>
          </p:cNvSpPr>
          <p:nvPr/>
        </p:nvSpPr>
        <p:spPr>
          <a:xfrm>
            <a:off x="1766885" y="5120699"/>
            <a:ext cx="9514315" cy="1124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rgbClr val="00B0F0"/>
                </a:solidFill>
                <a:latin typeface="Montserrat Black" panose="00000A00000000000000" pitchFamily="2" charset="0"/>
                <a:ea typeface="+mj-ea"/>
                <a:cs typeface="+mj-cs"/>
              </a:defRPr>
            </a:lvl1pPr>
          </a:lstStyle>
          <a:p>
            <a:pPr algn="ctr">
              <a:defRPr/>
            </a:pPr>
            <a:endParaRPr lang="en-US" sz="4000" b="1" i="0" u="none" strike="noStrike" kern="1200" cap="none" spc="0" normalizeH="0" baseline="0" noProof="0" dirty="0">
              <a:ln>
                <a:noFill/>
              </a:ln>
              <a:solidFill>
                <a:srgbClr val="00B0F0"/>
              </a:solidFill>
              <a:effectLst/>
              <a:uLnTx/>
              <a:uFillTx/>
            </a:endParaRPr>
          </a:p>
        </p:txBody>
      </p:sp>
      <p:pic>
        <p:nvPicPr>
          <p:cNvPr id="6" name="Picture 5" descr="Text&#10;&#10;Description automatically generated">
            <a:extLst>
              <a:ext uri="{FF2B5EF4-FFF2-40B4-BE49-F238E27FC236}">
                <a16:creationId xmlns:a16="http://schemas.microsoft.com/office/drawing/2014/main" id="{AE351383-B932-F49A-A2B6-CCFEDF68C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1" y="-39875"/>
            <a:ext cx="12669162" cy="2479395"/>
          </a:xfrm>
          <a:prstGeom prst="rect">
            <a:avLst/>
          </a:prstGeom>
        </p:spPr>
      </p:pic>
      <p:pic>
        <p:nvPicPr>
          <p:cNvPr id="8" name="Picture 7" descr="Chart, treemap chart&#10;&#10;Description automatically generated">
            <a:extLst>
              <a:ext uri="{FF2B5EF4-FFF2-40B4-BE49-F238E27FC236}">
                <a16:creationId xmlns:a16="http://schemas.microsoft.com/office/drawing/2014/main" id="{3ED3C2E6-8081-C6ED-8FE9-B0E62E75C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9372" y="1905289"/>
            <a:ext cx="7584573" cy="5860807"/>
          </a:xfrm>
          <a:prstGeom prst="rect">
            <a:avLst/>
          </a:prstGeom>
        </p:spPr>
      </p:pic>
    </p:spTree>
    <p:extLst>
      <p:ext uri="{BB962C8B-B14F-4D97-AF65-F5344CB8AC3E}">
        <p14:creationId xmlns:p14="http://schemas.microsoft.com/office/powerpoint/2010/main" val="3288242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E83AFB-B489-10FF-48E3-29D8E5C91B8F}"/>
              </a:ext>
            </a:extLst>
          </p:cNvPr>
          <p:cNvSpPr>
            <a:spLocks noGrp="1"/>
          </p:cNvSpPr>
          <p:nvPr>
            <p:ph type="title"/>
          </p:nvPr>
        </p:nvSpPr>
        <p:spPr>
          <a:xfrm>
            <a:off x="6657715" y="467271"/>
            <a:ext cx="4195674" cy="2052522"/>
          </a:xfrm>
        </p:spPr>
        <p:txBody>
          <a:bodyPr vert="horz" lIns="91440" tIns="45720" rIns="91440" bIns="45720" rtlCol="0" anchor="b">
            <a:normAutofit/>
          </a:bodyPr>
          <a:lstStyle/>
          <a:p>
            <a:pPr lvl="0"/>
            <a:r>
              <a:rPr lang="en-US" sz="4300"/>
              <a:t>Local Leadership Can….</a:t>
            </a:r>
          </a:p>
        </p:txBody>
      </p:sp>
      <p:sp>
        <p:nvSpPr>
          <p:cNvPr id="1033" name="Oval 10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People Group photo and picture">
            <a:extLst>
              <a:ext uri="{FF2B5EF4-FFF2-40B4-BE49-F238E27FC236}">
                <a16:creationId xmlns:a16="http://schemas.microsoft.com/office/drawing/2014/main" id="{32D18137-5857-1252-CF03-8769ED46B9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91" r="19360" b="2"/>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3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Text Placeholder 2">
            <a:extLst>
              <a:ext uri="{FF2B5EF4-FFF2-40B4-BE49-F238E27FC236}">
                <a16:creationId xmlns:a16="http://schemas.microsoft.com/office/drawing/2014/main" id="{1893A462-7EFD-74A9-E9EC-04106F517E3C}"/>
              </a:ext>
            </a:extLst>
          </p:cNvPr>
          <p:cNvSpPr>
            <a:spLocks noGrp="1"/>
          </p:cNvSpPr>
          <p:nvPr>
            <p:ph type="body" idx="4294967295"/>
          </p:nvPr>
        </p:nvSpPr>
        <p:spPr>
          <a:xfrm>
            <a:off x="6657715" y="2990818"/>
            <a:ext cx="4195673" cy="2913872"/>
          </a:xfrm>
        </p:spPr>
        <p:txBody>
          <a:bodyPr vert="horz" lIns="91440" tIns="45720" rIns="91440" bIns="45720" rtlCol="0" anchor="t">
            <a:normAutofit/>
          </a:bodyPr>
          <a:lstStyle/>
          <a:p>
            <a:r>
              <a:rPr lang="en-US" sz="2000">
                <a:solidFill>
                  <a:schemeClr val="tx1">
                    <a:alpha val="80000"/>
                  </a:schemeClr>
                </a:solidFill>
              </a:rPr>
              <a:t>Prioritize</a:t>
            </a:r>
            <a:r>
              <a:rPr lang="en-US" sz="2000" baseline="0">
                <a:solidFill>
                  <a:schemeClr val="tx1">
                    <a:alpha val="80000"/>
                  </a:schemeClr>
                </a:solidFill>
              </a:rPr>
              <a:t> this effort</a:t>
            </a:r>
          </a:p>
          <a:p>
            <a:r>
              <a:rPr lang="en-US" sz="2000" baseline="0">
                <a:solidFill>
                  <a:schemeClr val="tx1">
                    <a:alpha val="80000"/>
                  </a:schemeClr>
                </a:solidFill>
              </a:rPr>
              <a:t>Build relationships </a:t>
            </a:r>
          </a:p>
          <a:p>
            <a:r>
              <a:rPr lang="en-US" sz="2000">
                <a:solidFill>
                  <a:schemeClr val="tx1">
                    <a:alpha val="80000"/>
                  </a:schemeClr>
                </a:solidFill>
              </a:rPr>
              <a:t>Creative funding </a:t>
            </a:r>
          </a:p>
        </p:txBody>
      </p:sp>
      <p:sp>
        <p:nvSpPr>
          <p:cNvPr id="103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4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604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E83AFB-B489-10FF-48E3-29D8E5C91B8F}"/>
              </a:ext>
            </a:extLst>
          </p:cNvPr>
          <p:cNvSpPr>
            <a:spLocks noGrp="1"/>
          </p:cNvSpPr>
          <p:nvPr>
            <p:ph type="title"/>
          </p:nvPr>
        </p:nvSpPr>
        <p:spPr>
          <a:xfrm>
            <a:off x="838200" y="556995"/>
            <a:ext cx="10515600" cy="1133693"/>
          </a:xfrm>
        </p:spPr>
        <p:txBody>
          <a:bodyPr vert="horz" lIns="91440" tIns="45720" rIns="91440" bIns="45720" rtlCol="0" anchor="ctr">
            <a:normAutofit/>
          </a:bodyPr>
          <a:lstStyle/>
          <a:p>
            <a:pPr lvl="0"/>
            <a:r>
              <a:rPr lang="en-US" sz="5200" kern="1200" dirty="0">
                <a:solidFill>
                  <a:schemeClr val="tx1"/>
                </a:solidFill>
                <a:latin typeface="+mj-lt"/>
                <a:ea typeface="+mj-ea"/>
                <a:cs typeface="+mj-cs"/>
              </a:rPr>
              <a:t>Community Readiness</a:t>
            </a:r>
          </a:p>
        </p:txBody>
      </p:sp>
      <p:graphicFrame>
        <p:nvGraphicFramePr>
          <p:cNvPr id="4" name="Diagram 3">
            <a:extLst>
              <a:ext uri="{FF2B5EF4-FFF2-40B4-BE49-F238E27FC236}">
                <a16:creationId xmlns:a16="http://schemas.microsoft.com/office/drawing/2014/main" id="{F903C049-34A1-6BAF-BEB1-24D66B9F9BA8}"/>
              </a:ext>
            </a:extLst>
          </p:cNvPr>
          <p:cNvGraphicFramePr/>
          <p:nvPr>
            <p:extLst>
              <p:ext uri="{D42A27DB-BD31-4B8C-83A1-F6EECF244321}">
                <p14:modId xmlns:p14="http://schemas.microsoft.com/office/powerpoint/2010/main" val="2393741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820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49BE-4AA1-3937-672B-F5647385BB5F}"/>
              </a:ext>
            </a:extLst>
          </p:cNvPr>
          <p:cNvSpPr>
            <a:spLocks noGrp="1"/>
          </p:cNvSpPr>
          <p:nvPr>
            <p:ph type="title"/>
          </p:nvPr>
        </p:nvSpPr>
        <p:spPr/>
        <p:txBody>
          <a:bodyPr>
            <a:normAutofit/>
          </a:bodyPr>
          <a:lstStyle/>
          <a:p>
            <a:endParaRPr lang="en-US" sz="2700" dirty="0"/>
          </a:p>
        </p:txBody>
      </p:sp>
      <p:sp>
        <p:nvSpPr>
          <p:cNvPr id="4" name="Slide Number Placeholder 3">
            <a:extLst>
              <a:ext uri="{FF2B5EF4-FFF2-40B4-BE49-F238E27FC236}">
                <a16:creationId xmlns:a16="http://schemas.microsoft.com/office/drawing/2014/main" id="{1F07F4D7-FF1A-5A49-8009-D86BA2F11D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srgbClr val="FFFFFF"/>
                </a:solidFill>
                <a:effectLst/>
                <a:uLnTx/>
                <a:uFillTx/>
                <a:latin typeface="Montserrat Semi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FFFFFF"/>
              </a:solidFill>
              <a:effectLst/>
              <a:uLnTx/>
              <a:uFillTx/>
              <a:latin typeface="Montserrat Semi Bold"/>
              <a:ea typeface="+mn-ea"/>
              <a:cs typeface="+mn-cs"/>
            </a:endParaRPr>
          </a:p>
        </p:txBody>
      </p:sp>
      <p:graphicFrame>
        <p:nvGraphicFramePr>
          <p:cNvPr id="6" name="Table 7">
            <a:extLst>
              <a:ext uri="{FF2B5EF4-FFF2-40B4-BE49-F238E27FC236}">
                <a16:creationId xmlns:a16="http://schemas.microsoft.com/office/drawing/2014/main" id="{703241B5-AAB5-5D15-6205-1F19B21892F6}"/>
              </a:ext>
            </a:extLst>
          </p:cNvPr>
          <p:cNvGraphicFramePr>
            <a:graphicFrameLocks/>
          </p:cNvGraphicFramePr>
          <p:nvPr>
            <p:extLst>
              <p:ext uri="{D42A27DB-BD31-4B8C-83A1-F6EECF244321}">
                <p14:modId xmlns:p14="http://schemas.microsoft.com/office/powerpoint/2010/main" val="1365633201"/>
              </p:ext>
            </p:extLst>
          </p:nvPr>
        </p:nvGraphicFramePr>
        <p:xfrm>
          <a:off x="838200" y="2599022"/>
          <a:ext cx="10715368" cy="3893853"/>
        </p:xfrm>
        <a:graphic>
          <a:graphicData uri="http://schemas.openxmlformats.org/drawingml/2006/table">
            <a:tbl>
              <a:tblPr firstRow="1" bandRow="1">
                <a:tableStyleId>{5C22544A-7EE6-4342-B048-85BDC9FD1C3A}</a:tableStyleId>
              </a:tblPr>
              <a:tblGrid>
                <a:gridCol w="5357684">
                  <a:extLst>
                    <a:ext uri="{9D8B030D-6E8A-4147-A177-3AD203B41FA5}">
                      <a16:colId xmlns:a16="http://schemas.microsoft.com/office/drawing/2014/main" val="3205952916"/>
                    </a:ext>
                  </a:extLst>
                </a:gridCol>
                <a:gridCol w="5357684">
                  <a:extLst>
                    <a:ext uri="{9D8B030D-6E8A-4147-A177-3AD203B41FA5}">
                      <a16:colId xmlns:a16="http://schemas.microsoft.com/office/drawing/2014/main" val="2822680592"/>
                    </a:ext>
                  </a:extLst>
                </a:gridCol>
              </a:tblGrid>
              <a:tr h="554316">
                <a:tc>
                  <a:txBody>
                    <a:bodyPr/>
                    <a:lstStyle/>
                    <a:p>
                      <a:r>
                        <a:rPr lang="en-US" dirty="0"/>
                        <a:t>Grant or Program Opportunity</a:t>
                      </a:r>
                    </a:p>
                  </a:txBody>
                  <a:tcPr/>
                </a:tc>
                <a:tc>
                  <a:txBody>
                    <a:bodyPr/>
                    <a:lstStyle/>
                    <a:p>
                      <a:r>
                        <a:rPr lang="en-US" dirty="0"/>
                        <a:t>Resource</a:t>
                      </a:r>
                    </a:p>
                  </a:txBody>
                  <a:tcPr/>
                </a:tc>
                <a:extLst>
                  <a:ext uri="{0D108BD9-81ED-4DB2-BD59-A6C34878D82A}">
                    <a16:rowId xmlns:a16="http://schemas.microsoft.com/office/drawing/2014/main" val="2828495986"/>
                  </a:ext>
                </a:extLst>
              </a:tr>
              <a:tr h="558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SPARK (LINC) – open very soon</a:t>
                      </a:r>
                    </a:p>
                  </a:txBody>
                  <a:tcPr/>
                </a:tc>
                <a:tc>
                  <a:txBody>
                    <a:bodyPr/>
                    <a:lstStyle/>
                    <a:p>
                      <a:r>
                        <a:rPr lang="en-US" sz="1400" dirty="0"/>
                        <a:t>Kansas Department of Commerce, Office of Broadband Development </a:t>
                      </a:r>
                    </a:p>
                  </a:txBody>
                  <a:tcPr/>
                </a:tc>
                <a:extLst>
                  <a:ext uri="{0D108BD9-81ED-4DB2-BD59-A6C34878D82A}">
                    <a16:rowId xmlns:a16="http://schemas.microsoft.com/office/drawing/2014/main" val="3226049871"/>
                  </a:ext>
                </a:extLst>
              </a:tr>
              <a:tr h="558863">
                <a:tc>
                  <a:txBody>
                    <a:bodyPr/>
                    <a:lstStyle/>
                    <a:p>
                      <a:r>
                        <a:rPr lang="en-US" sz="1400" dirty="0"/>
                        <a:t>State of Kansas Broadband Acceleration Grant  (late Spring 2023)</a:t>
                      </a:r>
                    </a:p>
                  </a:txBody>
                  <a:tcPr/>
                </a:tc>
                <a:tc>
                  <a:txBody>
                    <a:bodyPr/>
                    <a:lstStyle/>
                    <a:p>
                      <a:r>
                        <a:rPr lang="en-US" sz="1400" dirty="0"/>
                        <a:t>Kansas Department of Commerce, Office of Broadband Development </a:t>
                      </a:r>
                    </a:p>
                  </a:txBody>
                  <a:tcPr/>
                </a:tc>
                <a:extLst>
                  <a:ext uri="{0D108BD9-81ED-4DB2-BD59-A6C34878D82A}">
                    <a16:rowId xmlns:a16="http://schemas.microsoft.com/office/drawing/2014/main" val="184214640"/>
                  </a:ext>
                </a:extLst>
              </a:tr>
              <a:tr h="558863">
                <a:tc>
                  <a:txBody>
                    <a:bodyPr/>
                    <a:lstStyle/>
                    <a:p>
                      <a:r>
                        <a:rPr lang="en-US" sz="1400" dirty="0"/>
                        <a:t>Digital Connectivity Technology Grant</a:t>
                      </a:r>
                    </a:p>
                  </a:txBody>
                  <a:tcPr/>
                </a:tc>
                <a:tc>
                  <a:txBody>
                    <a:bodyPr/>
                    <a:lstStyle/>
                    <a:p>
                      <a:r>
                        <a:rPr lang="en-US" sz="1400" dirty="0"/>
                        <a:t>Kansas Department of Commerce, Office of Broadband Development </a:t>
                      </a:r>
                    </a:p>
                  </a:txBody>
                  <a:tcPr/>
                </a:tc>
                <a:extLst>
                  <a:ext uri="{0D108BD9-81ED-4DB2-BD59-A6C34878D82A}">
                    <a16:rowId xmlns:a16="http://schemas.microsoft.com/office/drawing/2014/main" val="3448787532"/>
                  </a:ext>
                </a:extLst>
              </a:tr>
              <a:tr h="554316">
                <a:tc>
                  <a:txBody>
                    <a:bodyPr/>
                    <a:lstStyle/>
                    <a:p>
                      <a:r>
                        <a:rPr lang="en-US" sz="1400" dirty="0"/>
                        <a:t>Enabling Middle Mile Broadband Infrastructure</a:t>
                      </a:r>
                    </a:p>
                  </a:txBody>
                  <a:tcPr/>
                </a:tc>
                <a:tc>
                  <a:txBody>
                    <a:bodyPr/>
                    <a:lstStyle/>
                    <a:p>
                      <a:r>
                        <a:rPr lang="en-US" sz="1400" dirty="0"/>
                        <a:t>National Telecommunications and Information Administration</a:t>
                      </a:r>
                    </a:p>
                  </a:txBody>
                  <a:tcPr/>
                </a:tc>
                <a:extLst>
                  <a:ext uri="{0D108BD9-81ED-4DB2-BD59-A6C34878D82A}">
                    <a16:rowId xmlns:a16="http://schemas.microsoft.com/office/drawing/2014/main" val="102539565"/>
                  </a:ext>
                </a:extLst>
              </a:tr>
              <a:tr h="554316">
                <a:tc>
                  <a:txBody>
                    <a:bodyPr/>
                    <a:lstStyle/>
                    <a:p>
                      <a:r>
                        <a:rPr lang="en-US" sz="1400" dirty="0"/>
                        <a:t>Broadband Equity, Access, and Deployment (BEAD)</a:t>
                      </a:r>
                    </a:p>
                  </a:txBody>
                  <a:tcPr/>
                </a:tc>
                <a:tc>
                  <a:txBody>
                    <a:bodyPr/>
                    <a:lstStyle/>
                    <a:p>
                      <a:r>
                        <a:rPr lang="en-US" sz="1400" dirty="0"/>
                        <a:t>National Telecommunications and Information Administration</a:t>
                      </a:r>
                    </a:p>
                  </a:txBody>
                  <a:tcPr/>
                </a:tc>
                <a:extLst>
                  <a:ext uri="{0D108BD9-81ED-4DB2-BD59-A6C34878D82A}">
                    <a16:rowId xmlns:a16="http://schemas.microsoft.com/office/drawing/2014/main" val="1175057373"/>
                  </a:ext>
                </a:extLst>
              </a:tr>
              <a:tr h="554316">
                <a:tc>
                  <a:txBody>
                    <a:bodyPr/>
                    <a:lstStyle/>
                    <a:p>
                      <a:r>
                        <a:rPr lang="en-US" sz="1400" dirty="0"/>
                        <a:t>Digital Equity (DE)</a:t>
                      </a:r>
                    </a:p>
                  </a:txBody>
                  <a:tcPr/>
                </a:tc>
                <a:tc>
                  <a:txBody>
                    <a:bodyPr/>
                    <a:lstStyle/>
                    <a:p>
                      <a:r>
                        <a:rPr lang="en-US" sz="1400" dirty="0"/>
                        <a:t>National Telecommunications and Information Administration</a:t>
                      </a:r>
                    </a:p>
                  </a:txBody>
                  <a:tcPr/>
                </a:tc>
                <a:extLst>
                  <a:ext uri="{0D108BD9-81ED-4DB2-BD59-A6C34878D82A}">
                    <a16:rowId xmlns:a16="http://schemas.microsoft.com/office/drawing/2014/main" val="31692801"/>
                  </a:ext>
                </a:extLst>
              </a:tr>
            </a:tbl>
          </a:graphicData>
        </a:graphic>
      </p:graphicFrame>
      <p:pic>
        <p:nvPicPr>
          <p:cNvPr id="3" name="Picture 2" descr="Kansas Broadband Planning logo">
            <a:extLst>
              <a:ext uri="{FF2B5EF4-FFF2-40B4-BE49-F238E27FC236}">
                <a16:creationId xmlns:a16="http://schemas.microsoft.com/office/drawing/2014/main" id="{45B6A113-3589-9F51-3F50-BC637C3D8ACD}"/>
              </a:ext>
            </a:extLst>
          </p:cNvPr>
          <p:cNvPicPr>
            <a:picLocks noChangeAspect="1"/>
          </p:cNvPicPr>
          <p:nvPr/>
        </p:nvPicPr>
        <p:blipFill rotWithShape="1">
          <a:blip r:embed="rId2">
            <a:extLst>
              <a:ext uri="{28A0092B-C50C-407E-A947-70E740481C1C}">
                <a14:useLocalDpi xmlns:a14="http://schemas.microsoft.com/office/drawing/2010/main" val="0"/>
              </a:ext>
            </a:extLst>
          </a:blip>
          <a:srcRect l="8010" r="7937" b="1"/>
          <a:stretch/>
        </p:blipFill>
        <p:spPr>
          <a:xfrm>
            <a:off x="-311408" y="-625188"/>
            <a:ext cx="12814816" cy="2972972"/>
          </a:xfrm>
          <a:prstGeom prst="rect">
            <a:avLst/>
          </a:prstGeom>
        </p:spPr>
      </p:pic>
    </p:spTree>
    <p:extLst>
      <p:ext uri="{BB962C8B-B14F-4D97-AF65-F5344CB8AC3E}">
        <p14:creationId xmlns:p14="http://schemas.microsoft.com/office/powerpoint/2010/main" val="568533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07F4D7-FF1A-5A49-8009-D86BA2F11D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srgbClr val="FFFFFF"/>
                </a:solidFill>
                <a:effectLst/>
                <a:uLnTx/>
                <a:uFillTx/>
                <a:latin typeface="Montserrat Semi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FFFFFF"/>
              </a:solidFill>
              <a:effectLst/>
              <a:uLnTx/>
              <a:uFillTx/>
              <a:latin typeface="Montserrat Semi Bold"/>
              <a:ea typeface="+mn-ea"/>
              <a:cs typeface="+mn-cs"/>
            </a:endParaRPr>
          </a:p>
        </p:txBody>
      </p:sp>
      <p:graphicFrame>
        <p:nvGraphicFramePr>
          <p:cNvPr id="6" name="Table 7">
            <a:extLst>
              <a:ext uri="{FF2B5EF4-FFF2-40B4-BE49-F238E27FC236}">
                <a16:creationId xmlns:a16="http://schemas.microsoft.com/office/drawing/2014/main" id="{703241B5-AAB5-5D15-6205-1F19B21892F6}"/>
              </a:ext>
            </a:extLst>
          </p:cNvPr>
          <p:cNvGraphicFramePr>
            <a:graphicFrameLocks/>
          </p:cNvGraphicFramePr>
          <p:nvPr>
            <p:extLst>
              <p:ext uri="{D42A27DB-BD31-4B8C-83A1-F6EECF244321}">
                <p14:modId xmlns:p14="http://schemas.microsoft.com/office/powerpoint/2010/main" val="519885593"/>
              </p:ext>
            </p:extLst>
          </p:nvPr>
        </p:nvGraphicFramePr>
        <p:xfrm>
          <a:off x="980503" y="734927"/>
          <a:ext cx="10230994" cy="2574148"/>
        </p:xfrm>
        <a:graphic>
          <a:graphicData uri="http://schemas.openxmlformats.org/drawingml/2006/table">
            <a:tbl>
              <a:tblPr firstRow="1" bandRow="1">
                <a:tableStyleId>{5C22544A-7EE6-4342-B048-85BDC9FD1C3A}</a:tableStyleId>
              </a:tblPr>
              <a:tblGrid>
                <a:gridCol w="5115497">
                  <a:extLst>
                    <a:ext uri="{9D8B030D-6E8A-4147-A177-3AD203B41FA5}">
                      <a16:colId xmlns:a16="http://schemas.microsoft.com/office/drawing/2014/main" val="3205952916"/>
                    </a:ext>
                  </a:extLst>
                </a:gridCol>
                <a:gridCol w="5115497">
                  <a:extLst>
                    <a:ext uri="{9D8B030D-6E8A-4147-A177-3AD203B41FA5}">
                      <a16:colId xmlns:a16="http://schemas.microsoft.com/office/drawing/2014/main" val="2822680592"/>
                    </a:ext>
                  </a:extLst>
                </a:gridCol>
              </a:tblGrid>
              <a:tr h="513944">
                <a:tc>
                  <a:txBody>
                    <a:bodyPr/>
                    <a:lstStyle/>
                    <a:p>
                      <a:r>
                        <a:rPr lang="en-US" dirty="0"/>
                        <a:t>Grant or Program Opportunity</a:t>
                      </a:r>
                    </a:p>
                  </a:txBody>
                  <a:tcPr/>
                </a:tc>
                <a:tc>
                  <a:txBody>
                    <a:bodyPr/>
                    <a:lstStyle/>
                    <a:p>
                      <a:r>
                        <a:rPr lang="en-US" dirty="0"/>
                        <a:t>Resource</a:t>
                      </a:r>
                    </a:p>
                  </a:txBody>
                  <a:tcPr/>
                </a:tc>
                <a:extLst>
                  <a:ext uri="{0D108BD9-81ED-4DB2-BD59-A6C34878D82A}">
                    <a16:rowId xmlns:a16="http://schemas.microsoft.com/office/drawing/2014/main" val="2828495986"/>
                  </a:ext>
                </a:extLst>
              </a:tr>
              <a:tr h="516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Tribal Broadband Connectivity Program</a:t>
                      </a:r>
                    </a:p>
                  </a:txBody>
                  <a:tcPr/>
                </a:tc>
                <a:tc>
                  <a:txBody>
                    <a:bodyPr/>
                    <a:lstStyle/>
                    <a:p>
                      <a:r>
                        <a:rPr lang="en-US" sz="1400" dirty="0"/>
                        <a:t>National Telecommunications and Information Administration</a:t>
                      </a:r>
                    </a:p>
                  </a:txBody>
                  <a:tcPr/>
                </a:tc>
                <a:extLst>
                  <a:ext uri="{0D108BD9-81ED-4DB2-BD59-A6C34878D82A}">
                    <a16:rowId xmlns:a16="http://schemas.microsoft.com/office/drawing/2014/main" val="3226049871"/>
                  </a:ext>
                </a:extLst>
              </a:tr>
              <a:tr h="516158">
                <a:tc>
                  <a:txBody>
                    <a:bodyPr/>
                    <a:lstStyle/>
                    <a:p>
                      <a:r>
                        <a:rPr lang="en-US" sz="1400" dirty="0"/>
                        <a:t>USDA </a:t>
                      </a:r>
                      <a:r>
                        <a:rPr lang="en-US" sz="1400" dirty="0" err="1"/>
                        <a:t>ReConnect</a:t>
                      </a:r>
                      <a:r>
                        <a:rPr lang="en-US" sz="1400" dirty="0"/>
                        <a:t> Grant Program</a:t>
                      </a:r>
                    </a:p>
                  </a:txBody>
                  <a:tcPr/>
                </a:tc>
                <a:tc>
                  <a:txBody>
                    <a:bodyPr/>
                    <a:lstStyle/>
                    <a:p>
                      <a:r>
                        <a:rPr lang="en-US" sz="1400" dirty="0"/>
                        <a:t>US Department of Agriculture</a:t>
                      </a:r>
                    </a:p>
                  </a:txBody>
                  <a:tcPr/>
                </a:tc>
                <a:extLst>
                  <a:ext uri="{0D108BD9-81ED-4DB2-BD59-A6C34878D82A}">
                    <a16:rowId xmlns:a16="http://schemas.microsoft.com/office/drawing/2014/main" val="184214640"/>
                  </a:ext>
                </a:extLst>
              </a:tr>
              <a:tr h="513944">
                <a:tc>
                  <a:txBody>
                    <a:bodyPr/>
                    <a:lstStyle/>
                    <a:p>
                      <a:r>
                        <a:rPr lang="en-US" sz="1400" dirty="0"/>
                        <a:t>Affordable Connectivity Program </a:t>
                      </a:r>
                    </a:p>
                  </a:txBody>
                  <a:tcPr/>
                </a:tc>
                <a:tc>
                  <a:txBody>
                    <a:bodyPr/>
                    <a:lstStyle/>
                    <a:p>
                      <a:r>
                        <a:rPr lang="en-US" sz="1400" dirty="0"/>
                        <a:t>Federal Communications Commission </a:t>
                      </a:r>
                    </a:p>
                  </a:txBody>
                  <a:tcPr/>
                </a:tc>
                <a:extLst>
                  <a:ext uri="{0D108BD9-81ED-4DB2-BD59-A6C34878D82A}">
                    <a16:rowId xmlns:a16="http://schemas.microsoft.com/office/drawing/2014/main" val="3448787532"/>
                  </a:ext>
                </a:extLst>
              </a:tr>
              <a:tr h="513944">
                <a:tc>
                  <a:txBody>
                    <a:bodyPr/>
                    <a:lstStyle/>
                    <a:p>
                      <a:r>
                        <a:rPr lang="en-US" sz="1400" dirty="0"/>
                        <a:t>Internet for All </a:t>
                      </a:r>
                    </a:p>
                  </a:txBody>
                  <a:tcPr/>
                </a:tc>
                <a:tc>
                  <a:txBody>
                    <a:bodyPr/>
                    <a:lstStyle/>
                    <a:p>
                      <a:r>
                        <a:rPr lang="en-US" sz="1400" dirty="0"/>
                        <a:t>The White House </a:t>
                      </a:r>
                    </a:p>
                  </a:txBody>
                  <a:tcPr/>
                </a:tc>
                <a:extLst>
                  <a:ext uri="{0D108BD9-81ED-4DB2-BD59-A6C34878D82A}">
                    <a16:rowId xmlns:a16="http://schemas.microsoft.com/office/drawing/2014/main" val="102539565"/>
                  </a:ext>
                </a:extLst>
              </a:tr>
            </a:tbl>
          </a:graphicData>
        </a:graphic>
      </p:graphicFrame>
    </p:spTree>
    <p:extLst>
      <p:ext uri="{BB962C8B-B14F-4D97-AF65-F5344CB8AC3E}">
        <p14:creationId xmlns:p14="http://schemas.microsoft.com/office/powerpoint/2010/main" val="702599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49BE-4AA1-3937-672B-F5647385BB5F}"/>
              </a:ext>
            </a:extLst>
          </p:cNvPr>
          <p:cNvSpPr>
            <a:spLocks noGrp="1"/>
          </p:cNvSpPr>
          <p:nvPr>
            <p:ph type="title"/>
          </p:nvPr>
        </p:nvSpPr>
        <p:spPr/>
        <p:txBody>
          <a:bodyPr>
            <a:normAutofit fontScale="90000"/>
          </a:bodyPr>
          <a:lstStyle/>
          <a:p>
            <a:r>
              <a:rPr lang="en-US" dirty="0"/>
              <a:t>State Program – $35 million – ARPA dollars</a:t>
            </a:r>
            <a:br>
              <a:rPr lang="en-US" dirty="0"/>
            </a:br>
            <a:r>
              <a:rPr lang="en-US" sz="2700" dirty="0"/>
              <a:t>SPARK (</a:t>
            </a:r>
            <a:r>
              <a:rPr lang="en-US" sz="2700" b="1" u="sng" dirty="0">
                <a:effectLst/>
                <a:latin typeface="+mj-lt"/>
                <a:ea typeface="Calibri" panose="020F0502020204030204" pitchFamily="34" charset="0"/>
                <a:cs typeface="Times New Roman" panose="02020603050405020304" pitchFamily="18" charset="0"/>
              </a:rPr>
              <a:t>S</a:t>
            </a:r>
            <a:r>
              <a:rPr lang="en-US" sz="2700" dirty="0">
                <a:effectLst/>
                <a:latin typeface="+mj-lt"/>
                <a:ea typeface="Calibri" panose="020F0502020204030204" pitchFamily="34" charset="0"/>
                <a:cs typeface="Times New Roman" panose="02020603050405020304" pitchFamily="18" charset="0"/>
              </a:rPr>
              <a:t>trengthening </a:t>
            </a:r>
            <a:r>
              <a:rPr lang="en-US" sz="2700" b="1" u="sng" dirty="0">
                <a:effectLst/>
                <a:latin typeface="+mj-lt"/>
                <a:ea typeface="Calibri" panose="020F0502020204030204" pitchFamily="34" charset="0"/>
                <a:cs typeface="Times New Roman" panose="02020603050405020304" pitchFamily="18" charset="0"/>
              </a:rPr>
              <a:t>P</a:t>
            </a:r>
            <a:r>
              <a:rPr lang="en-US" sz="2700" dirty="0">
                <a:effectLst/>
                <a:latin typeface="+mj-lt"/>
                <a:ea typeface="Calibri" panose="020F0502020204030204" pitchFamily="34" charset="0"/>
                <a:cs typeface="Times New Roman" panose="02020603050405020304" pitchFamily="18" charset="0"/>
              </a:rPr>
              <a:t>eople </a:t>
            </a:r>
            <a:r>
              <a:rPr lang="en-US" sz="2700" b="1" u="sng" dirty="0">
                <a:effectLst/>
                <a:latin typeface="+mj-lt"/>
                <a:ea typeface="Calibri" panose="020F0502020204030204" pitchFamily="34" charset="0"/>
                <a:cs typeface="Times New Roman" panose="02020603050405020304" pitchFamily="18" charset="0"/>
              </a:rPr>
              <a:t>a</a:t>
            </a:r>
            <a:r>
              <a:rPr lang="en-US" sz="2700" dirty="0">
                <a:effectLst/>
                <a:latin typeface="+mj-lt"/>
                <a:ea typeface="Calibri" panose="020F0502020204030204" pitchFamily="34" charset="0"/>
                <a:cs typeface="Times New Roman" panose="02020603050405020304" pitchFamily="18" charset="0"/>
              </a:rPr>
              <a:t>nd </a:t>
            </a:r>
            <a:r>
              <a:rPr lang="en-US" sz="2700" b="1" u="sng" dirty="0">
                <a:effectLst/>
                <a:latin typeface="+mj-lt"/>
                <a:ea typeface="Calibri" panose="020F0502020204030204" pitchFamily="34" charset="0"/>
                <a:cs typeface="Times New Roman" panose="02020603050405020304" pitchFamily="18" charset="0"/>
              </a:rPr>
              <a:t>R</a:t>
            </a:r>
            <a:r>
              <a:rPr lang="en-US" sz="2700" dirty="0">
                <a:effectLst/>
                <a:latin typeface="+mj-lt"/>
                <a:ea typeface="Calibri" panose="020F0502020204030204" pitchFamily="34" charset="0"/>
                <a:cs typeface="Times New Roman" panose="02020603050405020304" pitchFamily="18" charset="0"/>
              </a:rPr>
              <a:t>evitalizing </a:t>
            </a:r>
            <a:r>
              <a:rPr lang="en-US" sz="2700" b="1" u="sng" dirty="0">
                <a:effectLst/>
                <a:latin typeface="+mj-lt"/>
                <a:ea typeface="Calibri" panose="020F0502020204030204" pitchFamily="34" charset="0"/>
                <a:cs typeface="Times New Roman" panose="02020603050405020304" pitchFamily="18" charset="0"/>
              </a:rPr>
              <a:t>K</a:t>
            </a:r>
            <a:r>
              <a:rPr lang="en-US" sz="2700" dirty="0">
                <a:effectLst/>
                <a:latin typeface="+mj-lt"/>
                <a:ea typeface="Calibri" panose="020F0502020204030204" pitchFamily="34" charset="0"/>
                <a:cs typeface="Times New Roman" panose="02020603050405020304" pitchFamily="18" charset="0"/>
              </a:rPr>
              <a:t>ansas </a:t>
            </a:r>
            <a:r>
              <a:rPr lang="en-US" sz="2700" dirty="0"/>
              <a:t>) </a:t>
            </a:r>
          </a:p>
        </p:txBody>
      </p:sp>
      <p:sp>
        <p:nvSpPr>
          <p:cNvPr id="3" name="Content Placeholder 2">
            <a:extLst>
              <a:ext uri="{FF2B5EF4-FFF2-40B4-BE49-F238E27FC236}">
                <a16:creationId xmlns:a16="http://schemas.microsoft.com/office/drawing/2014/main" id="{72514CAA-0769-D309-6961-A74BAA4E4C19}"/>
              </a:ext>
            </a:extLst>
          </p:cNvPr>
          <p:cNvSpPr>
            <a:spLocks noGrp="1"/>
          </p:cNvSpPr>
          <p:nvPr>
            <p:ph idx="1"/>
          </p:nvPr>
        </p:nvSpPr>
        <p:spPr>
          <a:xfrm>
            <a:off x="838200" y="1766888"/>
            <a:ext cx="10515600" cy="4351338"/>
          </a:xfrm>
        </p:spPr>
        <p:txBody>
          <a:bodyPr>
            <a:normAutofit/>
          </a:bodyPr>
          <a:lstStyle/>
          <a:p>
            <a:r>
              <a:rPr lang="en-US" dirty="0"/>
              <a:t>$30 million – LINC </a:t>
            </a:r>
          </a:p>
          <a:p>
            <a:pPr lvl="1"/>
            <a:r>
              <a:rPr lang="en-US" dirty="0"/>
              <a:t>(Lasting infrastructure and Network Connectivity)</a:t>
            </a:r>
          </a:p>
          <a:p>
            <a:pPr lvl="1"/>
            <a:r>
              <a:rPr lang="en-US" dirty="0"/>
              <a:t>The purpose of LINC is to provide competitive grants to enable the deployment of last mile and middle mile broadband infrastructure in areas of the state that lack access to high-speed internet service. </a:t>
            </a:r>
          </a:p>
          <a:p>
            <a:pPr lvl="1"/>
            <a:r>
              <a:rPr lang="en-US" dirty="0"/>
              <a:t>Sliding scale match-based on rurality. </a:t>
            </a:r>
          </a:p>
          <a:p>
            <a:r>
              <a:rPr lang="en-US" dirty="0"/>
              <a:t>$5 million – DECK </a:t>
            </a:r>
          </a:p>
          <a:p>
            <a:pPr lvl="1"/>
            <a:r>
              <a:rPr lang="en-US" dirty="0"/>
              <a:t>Digital Equity to Connect Kansans </a:t>
            </a:r>
          </a:p>
          <a:p>
            <a:pPr lvl="1"/>
            <a:r>
              <a:rPr lang="en-US" dirty="0"/>
              <a:t>Purpose of DECK is to provide devices, adoption, etc. programs to enhance digital equity</a:t>
            </a:r>
          </a:p>
        </p:txBody>
      </p:sp>
      <p:sp>
        <p:nvSpPr>
          <p:cNvPr id="4" name="Slide Number Placeholder 3">
            <a:extLst>
              <a:ext uri="{FF2B5EF4-FFF2-40B4-BE49-F238E27FC236}">
                <a16:creationId xmlns:a16="http://schemas.microsoft.com/office/drawing/2014/main" id="{1F07F4D7-FF1A-5A49-8009-D86BA2F11D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srgbClr val="FFFFFF"/>
                </a:solidFill>
                <a:effectLst/>
                <a:uLnTx/>
                <a:uFillTx/>
                <a:latin typeface="Montserrat Semi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FFFFFF"/>
              </a:solidFill>
              <a:effectLst/>
              <a:uLnTx/>
              <a:uFillTx/>
              <a:latin typeface="Montserrat Semi Bold"/>
              <a:ea typeface="+mn-ea"/>
              <a:cs typeface="+mn-cs"/>
            </a:endParaRPr>
          </a:p>
        </p:txBody>
      </p:sp>
    </p:spTree>
    <p:extLst>
      <p:ext uri="{BB962C8B-B14F-4D97-AF65-F5344CB8AC3E}">
        <p14:creationId xmlns:p14="http://schemas.microsoft.com/office/powerpoint/2010/main" val="3935687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C8B0-2A13-EC41-739E-283DC3596A1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000" baseline="0" dirty="0">
                <a:solidFill>
                  <a:schemeClr val="tx1"/>
                </a:solidFill>
                <a:latin typeface="+mj-lt"/>
              </a:rPr>
              <a:t>2022 Snapshot</a:t>
            </a:r>
            <a:endParaRPr lang="en-US" sz="5000" dirty="0">
              <a:solidFill>
                <a:schemeClr val="tx1"/>
              </a:solidFill>
              <a:latin typeface="+mj-lt"/>
            </a:endParaRPr>
          </a:p>
        </p:txBody>
      </p:sp>
      <p:sp>
        <p:nvSpPr>
          <p:cNvPr id="5" name="TextBox 4">
            <a:extLst>
              <a:ext uri="{FF2B5EF4-FFF2-40B4-BE49-F238E27FC236}">
                <a16:creationId xmlns:a16="http://schemas.microsoft.com/office/drawing/2014/main" id="{F97FC4BB-52FD-3AE3-FB0B-75734DB2D918}"/>
              </a:ext>
            </a:extLst>
          </p:cNvPr>
          <p:cNvSpPr txBox="1"/>
          <p:nvPr/>
        </p:nvSpPr>
        <p:spPr>
          <a:xfrm>
            <a:off x="498039" y="2377533"/>
            <a:ext cx="4813663" cy="3320668"/>
          </a:xfrm>
          <a:prstGeom prst="rect">
            <a:avLst/>
          </a:prstGeom>
        </p:spPr>
        <p:txBody>
          <a:bodyPr vert="horz" lIns="91440" tIns="45720" rIns="91440" bIns="45720" rtlCol="0">
            <a:normAutofit lnSpcReduction="10000"/>
          </a:bodyPr>
          <a:lstStyle/>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Broadband Acceleration Grant 2.0</a:t>
            </a:r>
          </a:p>
          <a:p>
            <a:pPr marL="4572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11 awards</a:t>
            </a:r>
          </a:p>
          <a:p>
            <a:pPr marL="4572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$11.1 total invest including match</a:t>
            </a:r>
          </a:p>
          <a:p>
            <a:pPr marL="4572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3,018 premises connected</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Capitol Projects Fund</a:t>
            </a:r>
          </a:p>
          <a:p>
            <a:pPr marL="4572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24 awards</a:t>
            </a:r>
          </a:p>
          <a:p>
            <a:pPr marL="4572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$83.5M total grant awards</a:t>
            </a:r>
          </a:p>
          <a:p>
            <a:pPr marL="4572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$125,343,656 total investment including match</a:t>
            </a:r>
          </a:p>
          <a:p>
            <a:pPr marL="4572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1,834 businesses benefitted</a:t>
            </a:r>
          </a:p>
          <a:p>
            <a:pPr marL="4572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25,567 premises to be connected</a:t>
            </a:r>
          </a:p>
        </p:txBody>
      </p:sp>
      <p:pic>
        <p:nvPicPr>
          <p:cNvPr id="1026" name="Picture 2" descr="Free photos of Fiber">
            <a:extLst>
              <a:ext uri="{FF2B5EF4-FFF2-40B4-BE49-F238E27FC236}">
                <a16:creationId xmlns:a16="http://schemas.microsoft.com/office/drawing/2014/main" id="{7E9F9615-54A3-6405-43FA-0DD4FBDC60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48"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3AE284E-4FD3-AE70-F562-59A89558DB9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587B8F-1A79-BD42-AC40-4DFF0815E8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582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49BE-4AA1-3937-672B-F5647385BB5F}"/>
              </a:ext>
            </a:extLst>
          </p:cNvPr>
          <p:cNvSpPr>
            <a:spLocks noGrp="1"/>
          </p:cNvSpPr>
          <p:nvPr>
            <p:ph type="title"/>
          </p:nvPr>
        </p:nvSpPr>
        <p:spPr/>
        <p:txBody>
          <a:bodyPr/>
          <a:lstStyle/>
          <a:p>
            <a:r>
              <a:rPr lang="en-US" dirty="0"/>
              <a:t>DE Terms + Funding Opportunities</a:t>
            </a:r>
          </a:p>
        </p:txBody>
      </p:sp>
      <p:sp>
        <p:nvSpPr>
          <p:cNvPr id="3" name="Content Placeholder 2">
            <a:extLst>
              <a:ext uri="{FF2B5EF4-FFF2-40B4-BE49-F238E27FC236}">
                <a16:creationId xmlns:a16="http://schemas.microsoft.com/office/drawing/2014/main" id="{72514CAA-0769-D309-6961-A74BAA4E4C19}"/>
              </a:ext>
            </a:extLst>
          </p:cNvPr>
          <p:cNvSpPr>
            <a:spLocks noGrp="1"/>
          </p:cNvSpPr>
          <p:nvPr>
            <p:ph idx="1"/>
          </p:nvPr>
        </p:nvSpPr>
        <p:spPr>
          <a:xfrm>
            <a:off x="838200" y="1508384"/>
            <a:ext cx="10515600" cy="4351338"/>
          </a:xfrm>
        </p:spPr>
        <p:txBody>
          <a:bodyPr/>
          <a:lstStyle/>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F07F4D7-FF1A-5A49-8009-D86BA2F11D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srgbClr val="FFFFFF"/>
                </a:solidFill>
                <a:effectLst/>
                <a:uLnTx/>
                <a:uFillTx/>
                <a:latin typeface="Montserrat Semi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FFFFFF"/>
              </a:solidFill>
              <a:effectLst/>
              <a:uLnTx/>
              <a:uFillTx/>
              <a:latin typeface="Montserrat Semi Bold"/>
              <a:ea typeface="+mn-ea"/>
              <a:cs typeface="+mn-cs"/>
            </a:endParaRPr>
          </a:p>
        </p:txBody>
      </p:sp>
      <p:graphicFrame>
        <p:nvGraphicFramePr>
          <p:cNvPr id="5" name="Diagram 4">
            <a:extLst>
              <a:ext uri="{FF2B5EF4-FFF2-40B4-BE49-F238E27FC236}">
                <a16:creationId xmlns:a16="http://schemas.microsoft.com/office/drawing/2014/main" id="{F4DB2FAA-7708-F5C4-D7FC-7F522015F73E}"/>
              </a:ext>
            </a:extLst>
          </p:cNvPr>
          <p:cNvGraphicFramePr/>
          <p:nvPr/>
        </p:nvGraphicFramePr>
        <p:xfrm>
          <a:off x="3851950" y="1576611"/>
          <a:ext cx="4642863" cy="439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7DCC524-7C8F-4BC1-3473-9EB616920E7E}"/>
              </a:ext>
            </a:extLst>
          </p:cNvPr>
          <p:cNvSpPr txBox="1"/>
          <p:nvPr/>
        </p:nvSpPr>
        <p:spPr>
          <a:xfrm>
            <a:off x="637058" y="1995344"/>
            <a:ext cx="3083157"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Funding Opportunities - Infrastructure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Broadband Access Equity and Deployment (BEAD)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Broadband Acceleration Grant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CAA7E5BE-CF99-1C47-9E74-04B4BBB428ED}"/>
              </a:ext>
            </a:extLst>
          </p:cNvPr>
          <p:cNvSpPr txBox="1"/>
          <p:nvPr/>
        </p:nvSpPr>
        <p:spPr>
          <a:xfrm>
            <a:off x="838200" y="3775205"/>
            <a:ext cx="3451162"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Funding Opportunities – Affordable Connectivity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Affordable Connectivity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Connectivity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Equity Competitive Grant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Equity Planning Grant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Equity Capacity Grant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B00BE5E0-65CF-BE1E-37DA-560C79ECC0FE}"/>
              </a:ext>
            </a:extLst>
          </p:cNvPr>
          <p:cNvSpPr txBox="1"/>
          <p:nvPr/>
        </p:nvSpPr>
        <p:spPr>
          <a:xfrm>
            <a:off x="8626548" y="1690688"/>
            <a:ext cx="345116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Funding Opportunities - Devices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Affordable Connectivity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Connectivity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Equity Competitive Grant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Equity Planning Grant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Equity Capacity Grant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649E9A01-8AAE-A4FC-6488-10BF5BB5E333}"/>
              </a:ext>
            </a:extLst>
          </p:cNvPr>
          <p:cNvSpPr txBox="1"/>
          <p:nvPr/>
        </p:nvSpPr>
        <p:spPr>
          <a:xfrm>
            <a:off x="8610600" y="3684053"/>
            <a:ext cx="3451162"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Funding Opportunities – Digital Literacy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Connectivity 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Equity Competitive Grant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Equity Planning Grant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Digital Equity Capacity Grant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48891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D9E15B89-F7F9-7768-9347-6F56D9A12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prstClr val="black">
                    <a:tint val="75000"/>
                  </a:prstClr>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mj-lt"/>
              <a:ea typeface="+mn-ea"/>
              <a:cs typeface="+mn-cs"/>
            </a:endParaRPr>
          </a:p>
        </p:txBody>
      </p:sp>
      <p:sp>
        <p:nvSpPr>
          <p:cNvPr id="5" name="object 2">
            <a:extLst>
              <a:ext uri="{FF2B5EF4-FFF2-40B4-BE49-F238E27FC236}">
                <a16:creationId xmlns:a16="http://schemas.microsoft.com/office/drawing/2014/main" id="{ABF60CB9-FF32-5BCB-00C0-0877839EE80C}"/>
              </a:ext>
            </a:extLst>
          </p:cNvPr>
          <p:cNvSpPr txBox="1">
            <a:spLocks noGrp="1"/>
          </p:cNvSpPr>
          <p:nvPr>
            <p:ph type="title"/>
          </p:nvPr>
        </p:nvSpPr>
        <p:spPr>
          <a:xfrm>
            <a:off x="1266826" y="2886396"/>
            <a:ext cx="449613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B0F0"/>
                </a:solidFill>
                <a:latin typeface="Montserrat Black" panose="00000A00000000000000" pitchFamily="2" charset="0"/>
              </a:rPr>
              <a:t>Project Priorities</a:t>
            </a:r>
          </a:p>
        </p:txBody>
      </p:sp>
      <p:grpSp>
        <p:nvGrpSpPr>
          <p:cNvPr id="2" name="Group 1">
            <a:extLst>
              <a:ext uri="{FF2B5EF4-FFF2-40B4-BE49-F238E27FC236}">
                <a16:creationId xmlns:a16="http://schemas.microsoft.com/office/drawing/2014/main" id="{AC35451E-197D-1B78-4258-C3D2EFBFBEAD}"/>
              </a:ext>
            </a:extLst>
          </p:cNvPr>
          <p:cNvGrpSpPr/>
          <p:nvPr/>
        </p:nvGrpSpPr>
        <p:grpSpPr>
          <a:xfrm>
            <a:off x="6141873" y="822974"/>
            <a:ext cx="4783301" cy="5260567"/>
            <a:chOff x="6138479" y="517917"/>
            <a:chExt cx="5169372" cy="6238965"/>
          </a:xfrm>
        </p:grpSpPr>
        <p:sp>
          <p:nvSpPr>
            <p:cNvPr id="47" name="Hexagon 46">
              <a:extLst>
                <a:ext uri="{FF2B5EF4-FFF2-40B4-BE49-F238E27FC236}">
                  <a16:creationId xmlns:a16="http://schemas.microsoft.com/office/drawing/2014/main" id="{85CEA5A9-F6C2-BE55-6AEF-80DA2FC89B93}"/>
                </a:ext>
              </a:extLst>
            </p:cNvPr>
            <p:cNvSpPr/>
            <p:nvPr/>
          </p:nvSpPr>
          <p:spPr>
            <a:xfrm>
              <a:off x="6138479" y="1244402"/>
              <a:ext cx="1948630" cy="1524167"/>
            </a:xfrm>
            <a:prstGeom prst="hexagon">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mj-lt"/>
                </a:rPr>
                <a:t>Unserved Areas</a:t>
              </a:r>
            </a:p>
          </p:txBody>
        </p:sp>
        <p:sp>
          <p:nvSpPr>
            <p:cNvPr id="49" name="Hexagon 48">
              <a:extLst>
                <a:ext uri="{FF2B5EF4-FFF2-40B4-BE49-F238E27FC236}">
                  <a16:creationId xmlns:a16="http://schemas.microsoft.com/office/drawing/2014/main" id="{B33BB965-FC47-9E02-C6B3-2D665586802E}"/>
                </a:ext>
              </a:extLst>
            </p:cNvPr>
            <p:cNvSpPr/>
            <p:nvPr/>
          </p:nvSpPr>
          <p:spPr>
            <a:xfrm>
              <a:off x="7749016" y="5232715"/>
              <a:ext cx="1948630" cy="1524167"/>
            </a:xfrm>
            <a:prstGeom prst="hexagon">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mj-lt"/>
                </a:rPr>
                <a:t>Partnerships</a:t>
              </a:r>
            </a:p>
          </p:txBody>
        </p:sp>
        <p:sp>
          <p:nvSpPr>
            <p:cNvPr id="50" name="Hexagon 49">
              <a:extLst>
                <a:ext uri="{FF2B5EF4-FFF2-40B4-BE49-F238E27FC236}">
                  <a16:creationId xmlns:a16="http://schemas.microsoft.com/office/drawing/2014/main" id="{91A1E8F4-C708-2932-724E-A51D360300F6}"/>
                </a:ext>
              </a:extLst>
            </p:cNvPr>
            <p:cNvSpPr/>
            <p:nvPr/>
          </p:nvSpPr>
          <p:spPr>
            <a:xfrm>
              <a:off x="6138479" y="4441015"/>
              <a:ext cx="1948630" cy="1524167"/>
            </a:xfrm>
            <a:prstGeom prst="hexagon">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mj-lt"/>
                </a:rPr>
                <a:t>Rurality</a:t>
              </a:r>
            </a:p>
          </p:txBody>
        </p:sp>
        <p:sp>
          <p:nvSpPr>
            <p:cNvPr id="51" name="Hexagon 50">
              <a:extLst>
                <a:ext uri="{FF2B5EF4-FFF2-40B4-BE49-F238E27FC236}">
                  <a16:creationId xmlns:a16="http://schemas.microsoft.com/office/drawing/2014/main" id="{299368E7-C76E-012B-ED1D-2739EA66C31A}"/>
                </a:ext>
              </a:extLst>
            </p:cNvPr>
            <p:cNvSpPr/>
            <p:nvPr/>
          </p:nvSpPr>
          <p:spPr>
            <a:xfrm>
              <a:off x="9359221" y="2842708"/>
              <a:ext cx="1948630" cy="1524167"/>
            </a:xfrm>
            <a:prstGeom prst="hexagon">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mj-lt"/>
                </a:rPr>
                <a:t>Affordability</a:t>
              </a:r>
            </a:p>
          </p:txBody>
        </p:sp>
        <p:sp>
          <p:nvSpPr>
            <p:cNvPr id="52" name="Hexagon 51">
              <a:extLst>
                <a:ext uri="{FF2B5EF4-FFF2-40B4-BE49-F238E27FC236}">
                  <a16:creationId xmlns:a16="http://schemas.microsoft.com/office/drawing/2014/main" id="{76E65EC8-C2AA-7E12-0957-28B42E836707}"/>
                </a:ext>
              </a:extLst>
            </p:cNvPr>
            <p:cNvSpPr/>
            <p:nvPr/>
          </p:nvSpPr>
          <p:spPr>
            <a:xfrm>
              <a:off x="7749016" y="3637353"/>
              <a:ext cx="1948630" cy="1524167"/>
            </a:xfrm>
            <a:prstGeom prst="hexagon">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mj-lt"/>
                </a:rPr>
                <a:t>Speeds</a:t>
              </a:r>
            </a:p>
          </p:txBody>
        </p:sp>
        <p:sp>
          <p:nvSpPr>
            <p:cNvPr id="53" name="Hexagon 52">
              <a:extLst>
                <a:ext uri="{FF2B5EF4-FFF2-40B4-BE49-F238E27FC236}">
                  <a16:creationId xmlns:a16="http://schemas.microsoft.com/office/drawing/2014/main" id="{C766F3F3-F3BF-3917-AA4E-6C23B4571F85}"/>
                </a:ext>
              </a:extLst>
            </p:cNvPr>
            <p:cNvSpPr/>
            <p:nvPr/>
          </p:nvSpPr>
          <p:spPr>
            <a:xfrm>
              <a:off x="9359221" y="4441015"/>
              <a:ext cx="1948630" cy="1524167"/>
            </a:xfrm>
            <a:prstGeom prst="hexagon">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mj-lt"/>
                </a:rPr>
                <a:t>Scalability</a:t>
              </a:r>
            </a:p>
          </p:txBody>
        </p:sp>
        <p:sp>
          <p:nvSpPr>
            <p:cNvPr id="54" name="Hexagon 53">
              <a:extLst>
                <a:ext uri="{FF2B5EF4-FFF2-40B4-BE49-F238E27FC236}">
                  <a16:creationId xmlns:a16="http://schemas.microsoft.com/office/drawing/2014/main" id="{F0A35735-EDC7-E7EE-9750-C16C711FAD2F}"/>
                </a:ext>
              </a:extLst>
            </p:cNvPr>
            <p:cNvSpPr/>
            <p:nvPr/>
          </p:nvSpPr>
          <p:spPr>
            <a:xfrm>
              <a:off x="7749016" y="2048866"/>
              <a:ext cx="1948630" cy="1524167"/>
            </a:xfrm>
            <a:prstGeom prst="hexagon">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rPr>
                <a:t>Fiber-optic Infrastructure</a:t>
              </a:r>
            </a:p>
          </p:txBody>
        </p:sp>
        <p:sp>
          <p:nvSpPr>
            <p:cNvPr id="55" name="Hexagon 54">
              <a:extLst>
                <a:ext uri="{FF2B5EF4-FFF2-40B4-BE49-F238E27FC236}">
                  <a16:creationId xmlns:a16="http://schemas.microsoft.com/office/drawing/2014/main" id="{902B0469-B247-EC1C-437D-30214BA7E103}"/>
                </a:ext>
              </a:extLst>
            </p:cNvPr>
            <p:cNvSpPr/>
            <p:nvPr/>
          </p:nvSpPr>
          <p:spPr>
            <a:xfrm>
              <a:off x="6138479" y="2842708"/>
              <a:ext cx="1948630" cy="1524167"/>
            </a:xfrm>
            <a:prstGeom prst="hexagon">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mj-lt"/>
                </a:rPr>
                <a:t>Economically Distressed</a:t>
              </a:r>
            </a:p>
          </p:txBody>
        </p:sp>
        <p:sp>
          <p:nvSpPr>
            <p:cNvPr id="56" name="Hexagon 55">
              <a:extLst>
                <a:ext uri="{FF2B5EF4-FFF2-40B4-BE49-F238E27FC236}">
                  <a16:creationId xmlns:a16="http://schemas.microsoft.com/office/drawing/2014/main" id="{996D0A04-6A55-C16A-A8CD-7F8C060F24CE}"/>
                </a:ext>
              </a:extLst>
            </p:cNvPr>
            <p:cNvSpPr/>
            <p:nvPr/>
          </p:nvSpPr>
          <p:spPr>
            <a:xfrm>
              <a:off x="9359221" y="1244402"/>
              <a:ext cx="1948630" cy="1524167"/>
            </a:xfrm>
            <a:prstGeom prst="hexagon">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mj-lt"/>
                </a:rPr>
                <a:t>Underserved Areas</a:t>
              </a:r>
            </a:p>
          </p:txBody>
        </p:sp>
        <p:sp>
          <p:nvSpPr>
            <p:cNvPr id="17" name="Hexagon 16">
              <a:extLst>
                <a:ext uri="{FF2B5EF4-FFF2-40B4-BE49-F238E27FC236}">
                  <a16:creationId xmlns:a16="http://schemas.microsoft.com/office/drawing/2014/main" id="{C43DA6AF-D8F3-5419-E6CF-57D0515BA2FE}"/>
                </a:ext>
              </a:extLst>
            </p:cNvPr>
            <p:cNvSpPr/>
            <p:nvPr/>
          </p:nvSpPr>
          <p:spPr>
            <a:xfrm>
              <a:off x="7749016" y="517917"/>
              <a:ext cx="1948630" cy="1524167"/>
            </a:xfrm>
            <a:prstGeom prst="hexagon">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solidFill>
                    <a:schemeClr val="tx1"/>
                  </a:solidFill>
                  <a:latin typeface="+mj-lt"/>
                </a:rPr>
                <a:t>Matching Funds Beyond Minimum Requirement</a:t>
              </a:r>
            </a:p>
          </p:txBody>
        </p:sp>
      </p:grpSp>
      <p:pic>
        <p:nvPicPr>
          <p:cNvPr id="19" name="Picture 18" descr="Icon&#10;&#10;Description automatically generated">
            <a:extLst>
              <a:ext uri="{FF2B5EF4-FFF2-40B4-BE49-F238E27FC236}">
                <a16:creationId xmlns:a16="http://schemas.microsoft.com/office/drawing/2014/main" id="{0C520CD2-316C-4A3B-B0E0-F370F78AD8B9}"/>
              </a:ext>
            </a:extLst>
          </p:cNvPr>
          <p:cNvPicPr>
            <a:picLocks noChangeAspect="1"/>
          </p:cNvPicPr>
          <p:nvPr/>
        </p:nvPicPr>
        <p:blipFill rotWithShape="1">
          <a:blip r:embed="rId3">
            <a:extLst>
              <a:ext uri="{28A0092B-C50C-407E-A947-70E740481C1C}">
                <a14:useLocalDpi xmlns:a14="http://schemas.microsoft.com/office/drawing/2010/main" val="0"/>
              </a:ext>
            </a:extLst>
          </a:blip>
          <a:srcRect l="4406" t="46304" r="60325" b="377"/>
          <a:stretch/>
        </p:blipFill>
        <p:spPr>
          <a:xfrm>
            <a:off x="10530707" y="0"/>
            <a:ext cx="1661293" cy="2511288"/>
          </a:xfrm>
          <a:prstGeom prst="rect">
            <a:avLst/>
          </a:prstGeom>
        </p:spPr>
      </p:pic>
      <p:pic>
        <p:nvPicPr>
          <p:cNvPr id="20" name="Picture 19" descr="Icon&#10;&#10;Description automatically generated">
            <a:extLst>
              <a:ext uri="{FF2B5EF4-FFF2-40B4-BE49-F238E27FC236}">
                <a16:creationId xmlns:a16="http://schemas.microsoft.com/office/drawing/2014/main" id="{1B4CB0D3-E123-4500-99F5-CF6E5E2CDFBE}"/>
              </a:ext>
            </a:extLst>
          </p:cNvPr>
          <p:cNvPicPr>
            <a:picLocks noChangeAspect="1"/>
          </p:cNvPicPr>
          <p:nvPr/>
        </p:nvPicPr>
        <p:blipFill rotWithShape="1">
          <a:blip r:embed="rId3">
            <a:extLst>
              <a:ext uri="{28A0092B-C50C-407E-A947-70E740481C1C}">
                <a14:useLocalDpi xmlns:a14="http://schemas.microsoft.com/office/drawing/2010/main" val="0"/>
              </a:ext>
            </a:extLst>
          </a:blip>
          <a:srcRect l="64537" t="46304" r="-14665" b="377"/>
          <a:stretch/>
        </p:blipFill>
        <p:spPr>
          <a:xfrm>
            <a:off x="1" y="-1251"/>
            <a:ext cx="1660480" cy="1766044"/>
          </a:xfrm>
          <a:prstGeom prst="rect">
            <a:avLst/>
          </a:prstGeom>
        </p:spPr>
      </p:pic>
    </p:spTree>
    <p:extLst>
      <p:ext uri="{BB962C8B-B14F-4D97-AF65-F5344CB8AC3E}">
        <p14:creationId xmlns:p14="http://schemas.microsoft.com/office/powerpoint/2010/main" val="1492821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2FE667F-91FA-2AE0-A4A9-853B3EE61B25}"/>
              </a:ext>
            </a:extLst>
          </p:cNvPr>
          <p:cNvSpPr/>
          <p:nvPr/>
        </p:nvSpPr>
        <p:spPr>
          <a:xfrm>
            <a:off x="4905796" y="2411696"/>
            <a:ext cx="2397567" cy="228878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5" name="object 2">
            <a:extLst>
              <a:ext uri="{FF2B5EF4-FFF2-40B4-BE49-F238E27FC236}">
                <a16:creationId xmlns:a16="http://schemas.microsoft.com/office/drawing/2014/main" id="{4D64B745-3FE1-9B96-903A-CBEAC8967F1E}"/>
              </a:ext>
            </a:extLst>
          </p:cNvPr>
          <p:cNvSpPr txBox="1">
            <a:spLocks noGrp="1"/>
          </p:cNvSpPr>
          <p:nvPr>
            <p:ph type="title"/>
          </p:nvPr>
        </p:nvSpPr>
        <p:spPr>
          <a:xfrm>
            <a:off x="918387" y="648717"/>
            <a:ext cx="5636260"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bg1"/>
                </a:solidFill>
              </a:rPr>
              <a:t>Eligib</a:t>
            </a:r>
            <a:r>
              <a:rPr lang="en-US" sz="2400" b="1" dirty="0">
                <a:solidFill>
                  <a:schemeClr val="bg1"/>
                </a:solidFill>
              </a:rPr>
              <a:t>le Applicants</a:t>
            </a:r>
            <a:endParaRPr sz="2400" b="1" dirty="0">
              <a:solidFill>
                <a:schemeClr val="bg1"/>
              </a:solidFill>
            </a:endParaRPr>
          </a:p>
        </p:txBody>
      </p:sp>
      <p:sp>
        <p:nvSpPr>
          <p:cNvPr id="14" name="Slide Number Placeholder 13">
            <a:extLst>
              <a:ext uri="{FF2B5EF4-FFF2-40B4-BE49-F238E27FC236}">
                <a16:creationId xmlns:a16="http://schemas.microsoft.com/office/drawing/2014/main" id="{D9E15B89-F7F9-7768-9347-6F56D9A12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767427A-D445-C8A3-AA55-B94E36DCB86D}"/>
              </a:ext>
            </a:extLst>
          </p:cNvPr>
          <p:cNvSpPr txBox="1"/>
          <p:nvPr/>
        </p:nvSpPr>
        <p:spPr>
          <a:xfrm>
            <a:off x="7442448" y="3351709"/>
            <a:ext cx="2310667" cy="923330"/>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FFFFFF"/>
                </a:solidFill>
                <a:effectLst/>
                <a:uLnTx/>
                <a:uFillTx/>
                <a:latin typeface="Calibri" panose="020F0502020204030204"/>
                <a:ea typeface="+mn-ea"/>
                <a:cs typeface="+mn-cs"/>
              </a:rPr>
              <a:t>Political subdivisions or entities of political subdivisions</a:t>
            </a:r>
          </a:p>
        </p:txBody>
      </p:sp>
      <p:sp>
        <p:nvSpPr>
          <p:cNvPr id="11" name="TextBox 10">
            <a:extLst>
              <a:ext uri="{FF2B5EF4-FFF2-40B4-BE49-F238E27FC236}">
                <a16:creationId xmlns:a16="http://schemas.microsoft.com/office/drawing/2014/main" id="{63BD8685-4C72-1ECC-331E-60DE85B19AFB}"/>
              </a:ext>
            </a:extLst>
          </p:cNvPr>
          <p:cNvSpPr txBox="1"/>
          <p:nvPr/>
        </p:nvSpPr>
        <p:spPr>
          <a:xfrm>
            <a:off x="2581184" y="3356544"/>
            <a:ext cx="2310667" cy="1200329"/>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FFFFFF"/>
                </a:solidFill>
                <a:effectLst/>
                <a:uLnTx/>
                <a:uFillTx/>
                <a:latin typeface="Calibri" panose="020F0502020204030204"/>
                <a:ea typeface="+mn-ea"/>
                <a:cs typeface="+mn-cs"/>
              </a:rPr>
              <a:t>Those authorized to provide broadband services in the proposed service area </a:t>
            </a:r>
          </a:p>
        </p:txBody>
      </p:sp>
      <p:sp>
        <p:nvSpPr>
          <p:cNvPr id="12" name="TextBox 11">
            <a:extLst>
              <a:ext uri="{FF2B5EF4-FFF2-40B4-BE49-F238E27FC236}">
                <a16:creationId xmlns:a16="http://schemas.microsoft.com/office/drawing/2014/main" id="{E7E56424-EA00-A6B6-CA2F-F408A5B1702F}"/>
              </a:ext>
            </a:extLst>
          </p:cNvPr>
          <p:cNvSpPr txBox="1"/>
          <p:nvPr/>
        </p:nvSpPr>
        <p:spPr>
          <a:xfrm>
            <a:off x="6427238" y="4756752"/>
            <a:ext cx="1432702" cy="1200329"/>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FFFFFF"/>
                </a:solidFill>
                <a:effectLst/>
                <a:uLnTx/>
                <a:uFillTx/>
                <a:latin typeface="Calibri" panose="020F0502020204030204"/>
                <a:ea typeface="+mn-ea"/>
                <a:cs typeface="+mn-cs"/>
              </a:rPr>
              <a:t>Partnerships or other business entities</a:t>
            </a:r>
          </a:p>
        </p:txBody>
      </p:sp>
      <p:sp>
        <p:nvSpPr>
          <p:cNvPr id="13" name="TextBox 12">
            <a:extLst>
              <a:ext uri="{FF2B5EF4-FFF2-40B4-BE49-F238E27FC236}">
                <a16:creationId xmlns:a16="http://schemas.microsoft.com/office/drawing/2014/main" id="{BF1AB84C-5987-F331-E177-6575B944E2DD}"/>
              </a:ext>
            </a:extLst>
          </p:cNvPr>
          <p:cNvSpPr txBox="1"/>
          <p:nvPr/>
        </p:nvSpPr>
        <p:spPr>
          <a:xfrm>
            <a:off x="4449302" y="5053919"/>
            <a:ext cx="1536027" cy="369332"/>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FFFFFF"/>
                </a:solidFill>
                <a:effectLst/>
                <a:uLnTx/>
                <a:uFillTx/>
                <a:latin typeface="Calibri" panose="020F0502020204030204"/>
                <a:ea typeface="+mn-ea"/>
                <a:cs typeface="+mn-cs"/>
              </a:rPr>
              <a:t>Electric Utilities</a:t>
            </a:r>
          </a:p>
        </p:txBody>
      </p:sp>
      <p:sp>
        <p:nvSpPr>
          <p:cNvPr id="16" name="TextBox 15">
            <a:extLst>
              <a:ext uri="{FF2B5EF4-FFF2-40B4-BE49-F238E27FC236}">
                <a16:creationId xmlns:a16="http://schemas.microsoft.com/office/drawing/2014/main" id="{893FE1F7-B941-F874-E5B3-23CD549D82B3}"/>
              </a:ext>
            </a:extLst>
          </p:cNvPr>
          <p:cNvSpPr txBox="1"/>
          <p:nvPr/>
        </p:nvSpPr>
        <p:spPr>
          <a:xfrm>
            <a:off x="5299413" y="1540428"/>
            <a:ext cx="1432702" cy="369332"/>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FFFFFF"/>
                </a:solidFill>
                <a:effectLst/>
                <a:uLnTx/>
                <a:uFillTx/>
                <a:latin typeface="Calibri" panose="020F0502020204030204"/>
                <a:ea typeface="+mn-ea"/>
                <a:cs typeface="+mn-cs"/>
              </a:rPr>
              <a:t>Corporations</a:t>
            </a:r>
          </a:p>
        </p:txBody>
      </p:sp>
      <p:sp>
        <p:nvSpPr>
          <p:cNvPr id="18" name="TextBox 17">
            <a:extLst>
              <a:ext uri="{FF2B5EF4-FFF2-40B4-BE49-F238E27FC236}">
                <a16:creationId xmlns:a16="http://schemas.microsoft.com/office/drawing/2014/main" id="{2D1A5709-E369-0BBC-99DF-700EBA4EA68E}"/>
              </a:ext>
            </a:extLst>
          </p:cNvPr>
          <p:cNvSpPr txBox="1"/>
          <p:nvPr/>
        </p:nvSpPr>
        <p:spPr>
          <a:xfrm>
            <a:off x="3634189" y="1947192"/>
            <a:ext cx="1322334" cy="646331"/>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FFFFFF"/>
                </a:solidFill>
                <a:effectLst/>
                <a:uLnTx/>
                <a:uFillTx/>
                <a:latin typeface="Calibri" panose="020F0502020204030204"/>
                <a:ea typeface="+mn-ea"/>
                <a:cs typeface="+mn-cs"/>
              </a:rPr>
              <a:t>Non-profit organizations</a:t>
            </a:r>
          </a:p>
        </p:txBody>
      </p:sp>
      <p:sp>
        <p:nvSpPr>
          <p:cNvPr id="37" name="Oval 36">
            <a:extLst>
              <a:ext uri="{FF2B5EF4-FFF2-40B4-BE49-F238E27FC236}">
                <a16:creationId xmlns:a16="http://schemas.microsoft.com/office/drawing/2014/main" id="{E877E9C4-6C61-F0B5-C71B-FA28B706833C}"/>
              </a:ext>
            </a:extLst>
          </p:cNvPr>
          <p:cNvSpPr/>
          <p:nvPr/>
        </p:nvSpPr>
        <p:spPr>
          <a:xfrm>
            <a:off x="5217316" y="2694819"/>
            <a:ext cx="1774526" cy="17225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15" name="TextBox 14">
            <a:extLst>
              <a:ext uri="{FF2B5EF4-FFF2-40B4-BE49-F238E27FC236}">
                <a16:creationId xmlns:a16="http://schemas.microsoft.com/office/drawing/2014/main" id="{DDB2A38D-E65E-159D-BC2E-EBAAA84786F1}"/>
              </a:ext>
            </a:extLst>
          </p:cNvPr>
          <p:cNvSpPr txBox="1"/>
          <p:nvPr/>
        </p:nvSpPr>
        <p:spPr>
          <a:xfrm>
            <a:off x="7511755" y="2193279"/>
            <a:ext cx="556624" cy="369332"/>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FFFFFF"/>
                </a:solidFill>
                <a:effectLst/>
                <a:uLnTx/>
                <a:uFillTx/>
                <a:latin typeface="Calibri" panose="020F0502020204030204"/>
                <a:ea typeface="+mn-ea"/>
                <a:cs typeface="+mn-cs"/>
              </a:rPr>
              <a:t>Tribal</a:t>
            </a:r>
          </a:p>
        </p:txBody>
      </p:sp>
      <p:sp>
        <p:nvSpPr>
          <p:cNvPr id="28" name="TextBox 27">
            <a:extLst>
              <a:ext uri="{FF2B5EF4-FFF2-40B4-BE49-F238E27FC236}">
                <a16:creationId xmlns:a16="http://schemas.microsoft.com/office/drawing/2014/main" id="{68349E4B-A0E3-D36D-847A-A989DFA7B241}"/>
              </a:ext>
            </a:extLst>
          </p:cNvPr>
          <p:cNvSpPr txBox="1"/>
          <p:nvPr/>
        </p:nvSpPr>
        <p:spPr>
          <a:xfrm>
            <a:off x="5434314" y="3232923"/>
            <a:ext cx="1340530" cy="646331"/>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002060"/>
                </a:solidFill>
                <a:effectLst/>
                <a:uLnTx/>
                <a:uFillTx/>
                <a:latin typeface="Montserrat Black" panose="00000A00000000000000" pitchFamily="2" charset="0"/>
                <a:ea typeface="+mn-ea"/>
                <a:cs typeface="+mn-cs"/>
              </a:rPr>
              <a:t>Eligible Applicants</a:t>
            </a:r>
          </a:p>
        </p:txBody>
      </p:sp>
      <p:sp>
        <p:nvSpPr>
          <p:cNvPr id="47" name="Rectangle 46">
            <a:extLst>
              <a:ext uri="{FF2B5EF4-FFF2-40B4-BE49-F238E27FC236}">
                <a16:creationId xmlns:a16="http://schemas.microsoft.com/office/drawing/2014/main" id="{3A0F1CC5-99B8-5486-2512-E1024A882F95}"/>
              </a:ext>
            </a:extLst>
          </p:cNvPr>
          <p:cNvSpPr/>
          <p:nvPr/>
        </p:nvSpPr>
        <p:spPr>
          <a:xfrm rot="19644752">
            <a:off x="4996901" y="1052782"/>
            <a:ext cx="86496" cy="16642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49" name="Rectangle 48">
            <a:extLst>
              <a:ext uri="{FF2B5EF4-FFF2-40B4-BE49-F238E27FC236}">
                <a16:creationId xmlns:a16="http://schemas.microsoft.com/office/drawing/2014/main" id="{FA1DF2D9-83C3-3423-4D34-1F07A9EA7513}"/>
              </a:ext>
            </a:extLst>
          </p:cNvPr>
          <p:cNvSpPr/>
          <p:nvPr/>
        </p:nvSpPr>
        <p:spPr>
          <a:xfrm rot="15316011">
            <a:off x="8025131" y="2243363"/>
            <a:ext cx="86496" cy="16642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50" name="Rectangle 49">
            <a:extLst>
              <a:ext uri="{FF2B5EF4-FFF2-40B4-BE49-F238E27FC236}">
                <a16:creationId xmlns:a16="http://schemas.microsoft.com/office/drawing/2014/main" id="{41B6FB32-2458-147E-89F8-FA2D29FB14DC}"/>
              </a:ext>
            </a:extLst>
          </p:cNvPr>
          <p:cNvSpPr/>
          <p:nvPr/>
        </p:nvSpPr>
        <p:spPr>
          <a:xfrm rot="16825330">
            <a:off x="4087075" y="2308149"/>
            <a:ext cx="86496" cy="16642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51" name="Rectangle 50">
            <a:extLst>
              <a:ext uri="{FF2B5EF4-FFF2-40B4-BE49-F238E27FC236}">
                <a16:creationId xmlns:a16="http://schemas.microsoft.com/office/drawing/2014/main" id="{138DA87C-45D7-9485-B6DC-BF0E399F61B3}"/>
              </a:ext>
            </a:extLst>
          </p:cNvPr>
          <p:cNvSpPr/>
          <p:nvPr/>
        </p:nvSpPr>
        <p:spPr>
          <a:xfrm rot="13958463">
            <a:off x="4489342" y="3964667"/>
            <a:ext cx="86496" cy="16642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52" name="Rectangle 51">
            <a:extLst>
              <a:ext uri="{FF2B5EF4-FFF2-40B4-BE49-F238E27FC236}">
                <a16:creationId xmlns:a16="http://schemas.microsoft.com/office/drawing/2014/main" id="{558B9673-51C2-4AFD-3046-DBB8E08ABA7D}"/>
              </a:ext>
            </a:extLst>
          </p:cNvPr>
          <p:cNvSpPr/>
          <p:nvPr/>
        </p:nvSpPr>
        <p:spPr>
          <a:xfrm>
            <a:off x="6096000" y="4692142"/>
            <a:ext cx="86496" cy="16642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54" name="Rectangle 53">
            <a:extLst>
              <a:ext uri="{FF2B5EF4-FFF2-40B4-BE49-F238E27FC236}">
                <a16:creationId xmlns:a16="http://schemas.microsoft.com/office/drawing/2014/main" id="{F13927ED-E28C-4188-E2E6-246443415516}"/>
              </a:ext>
            </a:extLst>
          </p:cNvPr>
          <p:cNvSpPr/>
          <p:nvPr/>
        </p:nvSpPr>
        <p:spPr>
          <a:xfrm rot="1895485">
            <a:off x="7161611" y="1074785"/>
            <a:ext cx="86496" cy="16642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55" name="Rectangle 54">
            <a:extLst>
              <a:ext uri="{FF2B5EF4-FFF2-40B4-BE49-F238E27FC236}">
                <a16:creationId xmlns:a16="http://schemas.microsoft.com/office/drawing/2014/main" id="{0416AB1D-2411-53A9-4E87-3486FCC121C4}"/>
              </a:ext>
            </a:extLst>
          </p:cNvPr>
          <p:cNvSpPr/>
          <p:nvPr/>
        </p:nvSpPr>
        <p:spPr>
          <a:xfrm rot="18065165">
            <a:off x="7786532" y="3750569"/>
            <a:ext cx="86496" cy="16642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pic>
        <p:nvPicPr>
          <p:cNvPr id="4" name="Picture 3" descr="Logo&#10;&#10;Description automatically generated">
            <a:extLst>
              <a:ext uri="{FF2B5EF4-FFF2-40B4-BE49-F238E27FC236}">
                <a16:creationId xmlns:a16="http://schemas.microsoft.com/office/drawing/2014/main" id="{5257648A-E337-4334-A376-FAC137681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7703" y="5572487"/>
            <a:ext cx="926097" cy="606794"/>
          </a:xfrm>
          <a:prstGeom prst="rect">
            <a:avLst/>
          </a:prstGeom>
        </p:spPr>
      </p:pic>
      <p:pic>
        <p:nvPicPr>
          <p:cNvPr id="24" name="Picture 23" descr="Icon&#10;&#10;Description automatically generated">
            <a:extLst>
              <a:ext uri="{FF2B5EF4-FFF2-40B4-BE49-F238E27FC236}">
                <a16:creationId xmlns:a16="http://schemas.microsoft.com/office/drawing/2014/main" id="{5060E0E3-B128-46AF-BA26-14021012B07C}"/>
              </a:ext>
            </a:extLst>
          </p:cNvPr>
          <p:cNvPicPr>
            <a:picLocks noChangeAspect="1"/>
          </p:cNvPicPr>
          <p:nvPr/>
        </p:nvPicPr>
        <p:blipFill rotWithShape="1">
          <a:blip r:embed="rId4">
            <a:extLst>
              <a:ext uri="{28A0092B-C50C-407E-A947-70E740481C1C}">
                <a14:useLocalDpi xmlns:a14="http://schemas.microsoft.com/office/drawing/2010/main" val="0"/>
              </a:ext>
            </a:extLst>
          </a:blip>
          <a:srcRect l="7744" t="62299" r="61676" b="5583"/>
          <a:stretch/>
        </p:blipFill>
        <p:spPr>
          <a:xfrm>
            <a:off x="10326806" y="0"/>
            <a:ext cx="1865194" cy="1958950"/>
          </a:xfrm>
          <a:prstGeom prst="rect">
            <a:avLst/>
          </a:prstGeom>
        </p:spPr>
      </p:pic>
    </p:spTree>
    <p:extLst>
      <p:ext uri="{BB962C8B-B14F-4D97-AF65-F5344CB8AC3E}">
        <p14:creationId xmlns:p14="http://schemas.microsoft.com/office/powerpoint/2010/main" val="347944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BF60CB9-FF32-5BCB-00C0-0877839EE80C}"/>
              </a:ext>
            </a:extLst>
          </p:cNvPr>
          <p:cNvSpPr txBox="1">
            <a:spLocks noGrp="1"/>
          </p:cNvSpPr>
          <p:nvPr>
            <p:ph type="title"/>
          </p:nvPr>
        </p:nvSpPr>
        <p:spPr>
          <a:xfrm>
            <a:off x="802102" y="1201469"/>
            <a:ext cx="3593738" cy="505267"/>
          </a:xfrm>
          <a:prstGeom prst="rect">
            <a:avLst/>
          </a:prstGeom>
        </p:spPr>
        <p:txBody>
          <a:bodyPr vert="horz" wrap="square" lIns="0" tIns="12700" rIns="0" bIns="0" rtlCol="0">
            <a:spAutoFit/>
          </a:bodyPr>
          <a:lstStyle/>
          <a:p>
            <a:pPr marL="12700">
              <a:lnSpc>
                <a:spcPct val="100000"/>
              </a:lnSpc>
              <a:spcBef>
                <a:spcPts val="100"/>
              </a:spcBef>
            </a:pPr>
            <a:r>
              <a:rPr lang="en-US" sz="3200" b="1"/>
              <a:t>Ineligible Costs</a:t>
            </a:r>
            <a:endParaRPr sz="3200" b="1"/>
          </a:p>
        </p:txBody>
      </p:sp>
      <p:sp>
        <p:nvSpPr>
          <p:cNvPr id="14" name="Slide Number Placeholder 13">
            <a:extLst>
              <a:ext uri="{FF2B5EF4-FFF2-40B4-BE49-F238E27FC236}">
                <a16:creationId xmlns:a16="http://schemas.microsoft.com/office/drawing/2014/main" id="{D9E15B89-F7F9-7768-9347-6F56D9A12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srgbClr val="00B0F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6" name="object 3">
            <a:extLst>
              <a:ext uri="{FF2B5EF4-FFF2-40B4-BE49-F238E27FC236}">
                <a16:creationId xmlns:a16="http://schemas.microsoft.com/office/drawing/2014/main" id="{1883C3A8-CE15-35C3-DA69-DA14764D0D1B}"/>
              </a:ext>
            </a:extLst>
          </p:cNvPr>
          <p:cNvSpPr txBox="1"/>
          <p:nvPr/>
        </p:nvSpPr>
        <p:spPr>
          <a:xfrm>
            <a:off x="1015084" y="3277119"/>
            <a:ext cx="4540776" cy="1490152"/>
          </a:xfrm>
          <a:prstGeom prst="rect">
            <a:avLst/>
          </a:prstGeom>
        </p:spPr>
        <p:txBody>
          <a:bodyPr vert="horz" wrap="square" lIns="0" tIns="12700" rIns="0" bIns="0" rtlCol="0">
            <a:spAutoFit/>
          </a:bodyPr>
          <a:lstStyle/>
          <a:p>
            <a:pPr marL="7556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Montserrat Semi Bold"/>
                <a:ea typeface="+mn-ea"/>
                <a:cs typeface="Calibri"/>
              </a:rPr>
              <a:t>Operating expenses</a:t>
            </a:r>
          </a:p>
          <a:p>
            <a:pPr marL="7556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Montserrat Semi Bold"/>
                <a:ea typeface="+mn-ea"/>
                <a:cs typeface="Calibri"/>
              </a:rPr>
              <a:t>Short-term operation leases</a:t>
            </a:r>
          </a:p>
          <a:p>
            <a:pPr marL="7556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Montserrat Semi Bold"/>
                <a:ea typeface="+mn-ea"/>
                <a:cs typeface="Calibri"/>
              </a:rPr>
              <a:t>Maintenance expenses related to the project. </a:t>
            </a:r>
          </a:p>
          <a:p>
            <a:pPr marL="7556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Montserrat Semi Bold"/>
                <a:ea typeface="+mn-ea"/>
                <a:cs typeface="Calibri"/>
              </a:rPr>
              <a:t>Indirect labor costs (fringe/benefits, travel, meals, lodging, paid time off, etc.) </a:t>
            </a:r>
          </a:p>
          <a:p>
            <a:pPr marL="4699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Semi Bold"/>
              <a:ea typeface="+mn-ea"/>
              <a:cs typeface="Calibri"/>
            </a:endParaRPr>
          </a:p>
        </p:txBody>
      </p:sp>
      <p:sp>
        <p:nvSpPr>
          <p:cNvPr id="7" name="object 3">
            <a:extLst>
              <a:ext uri="{FF2B5EF4-FFF2-40B4-BE49-F238E27FC236}">
                <a16:creationId xmlns:a16="http://schemas.microsoft.com/office/drawing/2014/main" id="{69DC7CAF-C8F0-8800-6BC0-8A29726FD3B8}"/>
              </a:ext>
            </a:extLst>
          </p:cNvPr>
          <p:cNvSpPr txBox="1"/>
          <p:nvPr/>
        </p:nvSpPr>
        <p:spPr>
          <a:xfrm>
            <a:off x="1148383" y="2850062"/>
            <a:ext cx="2901176" cy="320601"/>
          </a:xfrm>
          <a:prstGeom prst="rect">
            <a:avLst/>
          </a:prstGeom>
        </p:spPr>
        <p:txBody>
          <a:bodyPr vert="horz" wrap="square" lIns="0" tIns="12700" rIns="0" bIns="0"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F0"/>
                </a:solidFill>
                <a:effectLst/>
                <a:uLnTx/>
                <a:uFillTx/>
                <a:latin typeface="Montserrat Semi Bold"/>
                <a:ea typeface="+mn-ea"/>
                <a:cs typeface="Calibri"/>
              </a:rPr>
              <a:t>Operational Expenses</a:t>
            </a:r>
          </a:p>
        </p:txBody>
      </p:sp>
      <p:sp>
        <p:nvSpPr>
          <p:cNvPr id="8" name="object 3">
            <a:extLst>
              <a:ext uri="{FF2B5EF4-FFF2-40B4-BE49-F238E27FC236}">
                <a16:creationId xmlns:a16="http://schemas.microsoft.com/office/drawing/2014/main" id="{0986E1E4-828F-4A68-90EF-F324AB1255B4}"/>
              </a:ext>
            </a:extLst>
          </p:cNvPr>
          <p:cNvSpPr txBox="1"/>
          <p:nvPr/>
        </p:nvSpPr>
        <p:spPr>
          <a:xfrm>
            <a:off x="5073603" y="1250056"/>
            <a:ext cx="2901176" cy="320601"/>
          </a:xfrm>
          <a:prstGeom prst="rect">
            <a:avLst/>
          </a:prstGeom>
        </p:spPr>
        <p:txBody>
          <a:bodyPr vert="horz" wrap="square" lIns="0" tIns="12700" rIns="0" bIns="0"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F0"/>
                </a:solidFill>
                <a:effectLst/>
                <a:uLnTx/>
                <a:uFillTx/>
                <a:latin typeface="Montserrat Semi Bold"/>
                <a:ea typeface="+mn-ea"/>
                <a:cs typeface="Calibri"/>
              </a:rPr>
              <a:t>Obligation / Debt Servicing</a:t>
            </a:r>
          </a:p>
        </p:txBody>
      </p:sp>
      <p:sp>
        <p:nvSpPr>
          <p:cNvPr id="9" name="object 3">
            <a:extLst>
              <a:ext uri="{FF2B5EF4-FFF2-40B4-BE49-F238E27FC236}">
                <a16:creationId xmlns:a16="http://schemas.microsoft.com/office/drawing/2014/main" id="{F49C71CA-0043-52E9-6EF9-DA27B4F90029}"/>
              </a:ext>
            </a:extLst>
          </p:cNvPr>
          <p:cNvSpPr txBox="1"/>
          <p:nvPr/>
        </p:nvSpPr>
        <p:spPr>
          <a:xfrm>
            <a:off x="6524191" y="3481219"/>
            <a:ext cx="3183354" cy="320601"/>
          </a:xfrm>
          <a:prstGeom prst="rect">
            <a:avLst/>
          </a:prstGeom>
        </p:spPr>
        <p:txBody>
          <a:bodyPr vert="horz" wrap="square" lIns="0" tIns="12700" rIns="0" bIns="0"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F0"/>
                </a:solidFill>
                <a:effectLst/>
                <a:uLnTx/>
                <a:uFillTx/>
                <a:latin typeface="Montserrat Semi Bold"/>
                <a:ea typeface="+mn-ea"/>
                <a:cs typeface="Calibri"/>
              </a:rPr>
              <a:t>Capital Assets / Infrastructure</a:t>
            </a:r>
          </a:p>
        </p:txBody>
      </p:sp>
      <p:sp>
        <p:nvSpPr>
          <p:cNvPr id="11" name="object 3">
            <a:extLst>
              <a:ext uri="{FF2B5EF4-FFF2-40B4-BE49-F238E27FC236}">
                <a16:creationId xmlns:a16="http://schemas.microsoft.com/office/drawing/2014/main" id="{0102EC90-FAFB-8719-9308-9B651433D7F4}"/>
              </a:ext>
            </a:extLst>
          </p:cNvPr>
          <p:cNvSpPr txBox="1"/>
          <p:nvPr/>
        </p:nvSpPr>
        <p:spPr>
          <a:xfrm>
            <a:off x="6524191" y="3915465"/>
            <a:ext cx="4534819" cy="1736373"/>
          </a:xfrm>
          <a:prstGeom prst="rect">
            <a:avLst/>
          </a:prstGeom>
        </p:spPr>
        <p:txBody>
          <a:bodyPr vert="horz" wrap="square" lIns="0" tIns="12700" rIns="0" bIns="0" rtlCol="0">
            <a:spAutoFit/>
          </a:bodyPr>
          <a:lstStyle/>
          <a:p>
            <a:pPr marL="227013"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ontserrat Semi Bold"/>
                <a:ea typeface="+mn-ea"/>
                <a:cs typeface="Calibri"/>
              </a:rPr>
              <a:t>Acquisition of spectrum licenses</a:t>
            </a:r>
          </a:p>
          <a:p>
            <a:pPr marL="227013"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ontserrat Semi Bold"/>
                <a:ea typeface="+mn-ea"/>
                <a:cs typeface="Calibri"/>
              </a:rPr>
              <a:t>Infrastructure not directly connected to service provision for an end-user in the proposed area </a:t>
            </a:r>
          </a:p>
          <a:p>
            <a:pPr marL="227013"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ontserrat Semi Bold"/>
                <a:ea typeface="+mn-ea"/>
                <a:cs typeface="Calibri"/>
              </a:rPr>
              <a:t>Long-term capital asset purchases/leases, although cost allocation for use during the project period will be considered on a case-by-case basis </a:t>
            </a:r>
          </a:p>
          <a:p>
            <a:pPr marL="4699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Montserrat Semi Bold"/>
              <a:ea typeface="+mn-ea"/>
              <a:cs typeface="Calibri"/>
            </a:endParaRPr>
          </a:p>
        </p:txBody>
      </p:sp>
      <p:sp>
        <p:nvSpPr>
          <p:cNvPr id="12" name="object 3">
            <a:extLst>
              <a:ext uri="{FF2B5EF4-FFF2-40B4-BE49-F238E27FC236}">
                <a16:creationId xmlns:a16="http://schemas.microsoft.com/office/drawing/2014/main" id="{490E2D0B-0288-0F9C-0CD3-F2817F0B5B14}"/>
              </a:ext>
            </a:extLst>
          </p:cNvPr>
          <p:cNvSpPr txBox="1"/>
          <p:nvPr/>
        </p:nvSpPr>
        <p:spPr>
          <a:xfrm>
            <a:off x="4662412" y="1675958"/>
            <a:ext cx="4034391" cy="751488"/>
          </a:xfrm>
          <a:prstGeom prst="rect">
            <a:avLst/>
          </a:prstGeom>
        </p:spPr>
        <p:txBody>
          <a:bodyPr vert="horz" wrap="square" lIns="0" tIns="12700" rIns="0" bIns="0" rtlCol="0">
            <a:spAutoFit/>
          </a:bodyPr>
          <a:lstStyle/>
          <a:p>
            <a:pPr marL="7556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Montserrat Semi Bold"/>
                <a:ea typeface="+mn-ea"/>
                <a:cs typeface="Calibri"/>
              </a:rPr>
              <a:t>Satisfaction of any obligation </a:t>
            </a:r>
          </a:p>
          <a:p>
            <a:pPr marL="7556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Montserrat Semi Bold"/>
                <a:ea typeface="+mn-ea"/>
                <a:cs typeface="Calibri"/>
              </a:rPr>
              <a:t>Payment of interest or principal on outstanding debt instruments </a:t>
            </a:r>
          </a:p>
        </p:txBody>
      </p:sp>
      <p:cxnSp>
        <p:nvCxnSpPr>
          <p:cNvPr id="15" name="Straight Connector 14">
            <a:extLst>
              <a:ext uri="{FF2B5EF4-FFF2-40B4-BE49-F238E27FC236}">
                <a16:creationId xmlns:a16="http://schemas.microsoft.com/office/drawing/2014/main" id="{7C878FE9-2A6D-F929-CBBC-C1FD51DFE2E5}"/>
              </a:ext>
            </a:extLst>
          </p:cNvPr>
          <p:cNvCxnSpPr>
            <a:cxnSpLocks/>
          </p:cNvCxnSpPr>
          <p:nvPr/>
        </p:nvCxnSpPr>
        <p:spPr>
          <a:xfrm>
            <a:off x="4750389" y="2254799"/>
            <a:ext cx="1366523" cy="120342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8C8199-52C6-0559-D474-D657CE28BA84}"/>
              </a:ext>
            </a:extLst>
          </p:cNvPr>
          <p:cNvCxnSpPr>
            <a:cxnSpLocks/>
          </p:cNvCxnSpPr>
          <p:nvPr/>
        </p:nvCxnSpPr>
        <p:spPr>
          <a:xfrm flipH="1">
            <a:off x="5493276" y="3451347"/>
            <a:ext cx="610696" cy="244756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338C3A-1948-3EA9-5D23-BF2727226F7C}"/>
              </a:ext>
            </a:extLst>
          </p:cNvPr>
          <p:cNvCxnSpPr>
            <a:cxnSpLocks/>
          </p:cNvCxnSpPr>
          <p:nvPr/>
        </p:nvCxnSpPr>
        <p:spPr>
          <a:xfrm flipV="1">
            <a:off x="6117722" y="2411966"/>
            <a:ext cx="3336471" cy="103759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descr="Icon&#10;&#10;Description automatically generated">
            <a:extLst>
              <a:ext uri="{FF2B5EF4-FFF2-40B4-BE49-F238E27FC236}">
                <a16:creationId xmlns:a16="http://schemas.microsoft.com/office/drawing/2014/main" id="{58F19D4F-C658-4177-8315-2B275CFD8449}"/>
              </a:ext>
            </a:extLst>
          </p:cNvPr>
          <p:cNvPicPr>
            <a:picLocks noChangeAspect="1"/>
          </p:cNvPicPr>
          <p:nvPr/>
        </p:nvPicPr>
        <p:blipFill rotWithShape="1">
          <a:blip r:embed="rId3">
            <a:extLst>
              <a:ext uri="{28A0092B-C50C-407E-A947-70E740481C1C}">
                <a14:useLocalDpi xmlns:a14="http://schemas.microsoft.com/office/drawing/2010/main" val="0"/>
              </a:ext>
            </a:extLst>
          </a:blip>
          <a:srcRect l="38323" t="75630" r="8200" b="5583"/>
          <a:stretch/>
        </p:blipFill>
        <p:spPr>
          <a:xfrm>
            <a:off x="0" y="-1"/>
            <a:ext cx="3261814" cy="1145838"/>
          </a:xfrm>
          <a:prstGeom prst="rect">
            <a:avLst/>
          </a:prstGeom>
        </p:spPr>
      </p:pic>
    </p:spTree>
    <p:extLst>
      <p:ext uri="{BB962C8B-B14F-4D97-AF65-F5344CB8AC3E}">
        <p14:creationId xmlns:p14="http://schemas.microsoft.com/office/powerpoint/2010/main" val="637011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D250A07-2833-6BD3-CBA0-AC79197E6274}"/>
              </a:ext>
            </a:extLst>
          </p:cNvPr>
          <p:cNvSpPr txBox="1">
            <a:spLocks noGrp="1"/>
          </p:cNvSpPr>
          <p:nvPr>
            <p:ph type="title"/>
          </p:nvPr>
        </p:nvSpPr>
        <p:spPr>
          <a:xfrm>
            <a:off x="1822234" y="350983"/>
            <a:ext cx="6985075"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2060"/>
                </a:solidFill>
              </a:rPr>
              <a:t>Application Submission Structure + </a:t>
            </a:r>
            <a:endParaRPr sz="2400" b="1" dirty="0">
              <a:solidFill>
                <a:srgbClr val="002060"/>
              </a:solidFill>
            </a:endParaRPr>
          </a:p>
        </p:txBody>
      </p:sp>
      <p:sp>
        <p:nvSpPr>
          <p:cNvPr id="14" name="Slide Number Placeholder 13">
            <a:extLst>
              <a:ext uri="{FF2B5EF4-FFF2-40B4-BE49-F238E27FC236}">
                <a16:creationId xmlns:a16="http://schemas.microsoft.com/office/drawing/2014/main" id="{D9E15B89-F7F9-7768-9347-6F56D9A12B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srgbClr val="00B0F0"/>
                </a:solidFill>
                <a:effectLst/>
                <a:uLnTx/>
                <a:uFillTx/>
                <a:latin typeface="Montserrat Semi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B0F0"/>
              </a:solidFill>
              <a:effectLst/>
              <a:uLnTx/>
              <a:uFillTx/>
              <a:latin typeface="Montserrat Semi Bold"/>
              <a:ea typeface="+mn-ea"/>
              <a:cs typeface="+mn-cs"/>
            </a:endParaRPr>
          </a:p>
        </p:txBody>
      </p:sp>
      <p:graphicFrame>
        <p:nvGraphicFramePr>
          <p:cNvPr id="2" name="Diagram 1">
            <a:extLst>
              <a:ext uri="{FF2B5EF4-FFF2-40B4-BE49-F238E27FC236}">
                <a16:creationId xmlns:a16="http://schemas.microsoft.com/office/drawing/2014/main" id="{84BA8116-614A-1D81-650E-6C5DC0CC9F5F}"/>
              </a:ext>
            </a:extLst>
          </p:cNvPr>
          <p:cNvGraphicFramePr/>
          <p:nvPr/>
        </p:nvGraphicFramePr>
        <p:xfrm>
          <a:off x="1822234" y="733139"/>
          <a:ext cx="8128000" cy="5864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8AEBE2D-8865-958C-1953-17E3EBA4AFCD}"/>
              </a:ext>
            </a:extLst>
          </p:cNvPr>
          <p:cNvSpPr txBox="1"/>
          <p:nvPr/>
        </p:nvSpPr>
        <p:spPr>
          <a:xfrm>
            <a:off x="2005822" y="5446493"/>
            <a:ext cx="8128000" cy="855619"/>
          </a:xfrm>
          <a:prstGeom prst="rect">
            <a:avLst/>
          </a:prstGeom>
          <a:noFill/>
        </p:spPr>
        <p:txBody>
          <a:bodyPr wrap="square" rtlCol="0">
            <a:spAutoFit/>
          </a:bodyPr>
          <a:lstStyle/>
          <a:p>
            <a:pPr marL="171450" marR="0" lvl="1" indent="-171450" algn="l" defTabSz="7112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61718"/>
                </a:solidFill>
                <a:effectLst/>
                <a:uLnTx/>
                <a:uFillTx/>
                <a:latin typeface="Montserrat Semi Bold"/>
                <a:ea typeface="+mn-ea"/>
                <a:cs typeface="+mn-cs"/>
              </a:rPr>
              <a:t>Budget Narrative</a:t>
            </a:r>
          </a:p>
          <a:p>
            <a:pPr marL="171450" marR="0" lvl="1" indent="-171450" algn="l" defTabSz="7112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61718"/>
                </a:solidFill>
                <a:effectLst/>
                <a:uLnTx/>
                <a:uFillTx/>
                <a:latin typeface="Montserrat Semi Bold"/>
                <a:ea typeface="+mn-ea"/>
                <a:cs typeface="+mn-cs"/>
              </a:rPr>
              <a:t>Project Budget Spreadsheet</a:t>
            </a:r>
          </a:p>
          <a:p>
            <a:pPr marL="171450" marR="0" lvl="1" indent="-171450" algn="l" defTabSz="711200" rtl="0" eaLnBrk="1" fontAlgn="auto" latinLnBrk="0" hangingPunct="1">
              <a:lnSpc>
                <a:spcPct val="90000"/>
              </a:lnSpc>
              <a:spcBef>
                <a:spcPct val="0"/>
              </a:spcBef>
              <a:spcAft>
                <a:spcPct val="20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61718"/>
                </a:solidFill>
                <a:effectLst/>
                <a:uLnTx/>
                <a:uFillTx/>
                <a:latin typeface="Montserrat Semi Bold"/>
                <a:ea typeface="+mn-ea"/>
                <a:cs typeface="+mn-cs"/>
              </a:rPr>
              <a:t>Financial Validation Documentation</a:t>
            </a:r>
          </a:p>
        </p:txBody>
      </p:sp>
      <p:pic>
        <p:nvPicPr>
          <p:cNvPr id="8" name="Picture 7" descr="Logo&#10;&#10;Description automatically generated">
            <a:extLst>
              <a:ext uri="{FF2B5EF4-FFF2-40B4-BE49-F238E27FC236}">
                <a16:creationId xmlns:a16="http://schemas.microsoft.com/office/drawing/2014/main" id="{F68DDD8F-FD8D-4FDE-8102-2B448C2440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7703" y="5572487"/>
            <a:ext cx="926097" cy="606794"/>
          </a:xfrm>
          <a:prstGeom prst="rect">
            <a:avLst/>
          </a:prstGeom>
        </p:spPr>
      </p:pic>
      <p:pic>
        <p:nvPicPr>
          <p:cNvPr id="9" name="Picture 8" descr="Icon&#10;&#10;Description automatically generated">
            <a:extLst>
              <a:ext uri="{FF2B5EF4-FFF2-40B4-BE49-F238E27FC236}">
                <a16:creationId xmlns:a16="http://schemas.microsoft.com/office/drawing/2014/main" id="{F9B8DC00-88D4-4958-9717-DFFEFD06CCD1}"/>
              </a:ext>
            </a:extLst>
          </p:cNvPr>
          <p:cNvPicPr>
            <a:picLocks noChangeAspect="1"/>
          </p:cNvPicPr>
          <p:nvPr/>
        </p:nvPicPr>
        <p:blipFill rotWithShape="1">
          <a:blip r:embed="rId9">
            <a:extLst>
              <a:ext uri="{28A0092B-C50C-407E-A947-70E740481C1C}">
                <a14:useLocalDpi xmlns:a14="http://schemas.microsoft.com/office/drawing/2010/main" val="0"/>
              </a:ext>
            </a:extLst>
          </a:blip>
          <a:srcRect l="4406" t="46304" r="60325" b="377"/>
          <a:stretch/>
        </p:blipFill>
        <p:spPr>
          <a:xfrm>
            <a:off x="10530707" y="0"/>
            <a:ext cx="1661293" cy="2511288"/>
          </a:xfrm>
          <a:prstGeom prst="rect">
            <a:avLst/>
          </a:prstGeom>
        </p:spPr>
      </p:pic>
      <p:pic>
        <p:nvPicPr>
          <p:cNvPr id="10" name="Picture 9" descr="Icon&#10;&#10;Description automatically generated">
            <a:extLst>
              <a:ext uri="{FF2B5EF4-FFF2-40B4-BE49-F238E27FC236}">
                <a16:creationId xmlns:a16="http://schemas.microsoft.com/office/drawing/2014/main" id="{CBF5D42D-FC25-4077-9C0A-A2DECF350C05}"/>
              </a:ext>
            </a:extLst>
          </p:cNvPr>
          <p:cNvPicPr>
            <a:picLocks noChangeAspect="1"/>
          </p:cNvPicPr>
          <p:nvPr/>
        </p:nvPicPr>
        <p:blipFill rotWithShape="1">
          <a:blip r:embed="rId9">
            <a:extLst>
              <a:ext uri="{28A0092B-C50C-407E-A947-70E740481C1C}">
                <a14:useLocalDpi xmlns:a14="http://schemas.microsoft.com/office/drawing/2010/main" val="0"/>
              </a:ext>
            </a:extLst>
          </a:blip>
          <a:srcRect l="64537" t="46304" r="-14665" b="377"/>
          <a:stretch/>
        </p:blipFill>
        <p:spPr>
          <a:xfrm>
            <a:off x="1" y="-1251"/>
            <a:ext cx="1660480" cy="1766044"/>
          </a:xfrm>
          <a:prstGeom prst="rect">
            <a:avLst/>
          </a:prstGeom>
        </p:spPr>
      </p:pic>
    </p:spTree>
    <p:extLst>
      <p:ext uri="{BB962C8B-B14F-4D97-AF65-F5344CB8AC3E}">
        <p14:creationId xmlns:p14="http://schemas.microsoft.com/office/powerpoint/2010/main" val="1157092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3" name="Rectangle 5135">
            <a:extLst>
              <a:ext uri="{FF2B5EF4-FFF2-40B4-BE49-F238E27FC236}">
                <a16:creationId xmlns:a16="http://schemas.microsoft.com/office/drawing/2014/main" id="{F58FB4AA-7058-4218-AE65-3ACD24A41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4" name="Oval 5137">
            <a:extLst>
              <a:ext uri="{FF2B5EF4-FFF2-40B4-BE49-F238E27FC236}">
                <a16:creationId xmlns:a16="http://schemas.microsoft.com/office/drawing/2014/main" id="{F35BC0E3-6FE4-4491-BA19-C0126066A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9082" y="939707"/>
            <a:ext cx="603494" cy="603494"/>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5" name="Freeform: Shape 5139">
            <a:extLst>
              <a:ext uri="{FF2B5EF4-FFF2-40B4-BE49-F238E27FC236}">
                <a16:creationId xmlns:a16="http://schemas.microsoft.com/office/drawing/2014/main" id="{DB11BD18-218F-49C7-BE16-82AEA08B2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453" y="-4098"/>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pic>
        <p:nvPicPr>
          <p:cNvPr id="5122" name="Picture 2" descr="Free photos of Puzzle">
            <a:extLst>
              <a:ext uri="{FF2B5EF4-FFF2-40B4-BE49-F238E27FC236}">
                <a16:creationId xmlns:a16="http://schemas.microsoft.com/office/drawing/2014/main" id="{36A1AEB9-6527-09B3-60B3-7C5E0A7172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68" r="18983" b="-2"/>
          <a:stretch/>
        </p:blipFill>
        <p:spPr bwMode="auto">
          <a:xfrm>
            <a:off x="9598306" y="4442260"/>
            <a:ext cx="2644983" cy="2452667"/>
          </a:xfrm>
          <a:custGeom>
            <a:avLst/>
            <a:gdLst/>
            <a:ahLst/>
            <a:cxnLst/>
            <a:rect l="l" t="t" r="r" b="b"/>
            <a:pathLst>
              <a:path w="2644983" h="2452667">
                <a:moveTo>
                  <a:pt x="1542711" y="0"/>
                </a:moveTo>
                <a:cubicBezTo>
                  <a:pt x="1942094" y="0"/>
                  <a:pt x="2306029" y="151765"/>
                  <a:pt x="2579995" y="400769"/>
                </a:cubicBezTo>
                <a:lnTo>
                  <a:pt x="2644983" y="468935"/>
                </a:lnTo>
                <a:lnTo>
                  <a:pt x="2644983" y="2452667"/>
                </a:lnTo>
                <a:lnTo>
                  <a:pt x="299206" y="2452667"/>
                </a:lnTo>
                <a:lnTo>
                  <a:pt x="233100" y="2358504"/>
                </a:lnTo>
                <a:cubicBezTo>
                  <a:pt x="85367" y="2121846"/>
                  <a:pt x="0" y="1842248"/>
                  <a:pt x="0" y="1542711"/>
                </a:cubicBezTo>
                <a:cubicBezTo>
                  <a:pt x="0" y="690695"/>
                  <a:pt x="690695" y="0"/>
                  <a:pt x="1542711" y="0"/>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Icon&#10;&#10;Description automatically generated">
            <a:extLst>
              <a:ext uri="{FF2B5EF4-FFF2-40B4-BE49-F238E27FC236}">
                <a16:creationId xmlns:a16="http://schemas.microsoft.com/office/drawing/2014/main" id="{F419DF40-952D-4146-9A54-EE9A64A84A39}"/>
              </a:ext>
            </a:extLst>
          </p:cNvPr>
          <p:cNvPicPr>
            <a:picLocks noChangeAspect="1"/>
          </p:cNvPicPr>
          <p:nvPr/>
        </p:nvPicPr>
        <p:blipFill rotWithShape="1">
          <a:blip r:embed="rId4">
            <a:extLst>
              <a:ext uri="{28A0092B-C50C-407E-A947-70E740481C1C}">
                <a14:useLocalDpi xmlns:a14="http://schemas.microsoft.com/office/drawing/2010/main" val="0"/>
              </a:ext>
            </a:extLst>
          </a:blip>
          <a:srcRect t="2837" r="-5" b="2617"/>
          <a:stretch/>
        </p:blipFill>
        <p:spPr>
          <a:xfrm>
            <a:off x="9490668" y="10"/>
            <a:ext cx="2701332" cy="2553877"/>
          </a:xfrm>
          <a:custGeom>
            <a:avLst/>
            <a:gdLst/>
            <a:ahLst/>
            <a:cxnLst/>
            <a:rect l="l" t="t" r="r" b="b"/>
            <a:pathLst>
              <a:path w="2701332" h="2553887">
                <a:moveTo>
                  <a:pt x="348631" y="0"/>
                </a:moveTo>
                <a:lnTo>
                  <a:pt x="2701332" y="0"/>
                </a:lnTo>
                <a:lnTo>
                  <a:pt x="2701332" y="2072295"/>
                </a:lnTo>
                <a:lnTo>
                  <a:pt x="2554656" y="2207207"/>
                </a:lnTo>
                <a:cubicBezTo>
                  <a:pt x="2285380" y="2424077"/>
                  <a:pt x="1943034" y="2553887"/>
                  <a:pt x="1570370" y="2553887"/>
                </a:cubicBezTo>
                <a:cubicBezTo>
                  <a:pt x="703078" y="2553887"/>
                  <a:pt x="0" y="1850809"/>
                  <a:pt x="0" y="983517"/>
                </a:cubicBezTo>
                <a:cubicBezTo>
                  <a:pt x="0" y="640496"/>
                  <a:pt x="109980" y="323163"/>
                  <a:pt x="296602" y="64855"/>
                </a:cubicBezTo>
                <a:close/>
              </a:path>
            </a:pathLst>
          </a:custGeom>
        </p:spPr>
      </p:pic>
      <p:cxnSp>
        <p:nvCxnSpPr>
          <p:cNvPr id="5156" name="Straight Connector 5141">
            <a:extLst>
              <a:ext uri="{FF2B5EF4-FFF2-40B4-BE49-F238E27FC236}">
                <a16:creationId xmlns:a16="http://schemas.microsoft.com/office/drawing/2014/main" id="{A054EDF5-7644-4A95-AB88-057FAB414F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98158" y="2804429"/>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5157" name="Freeform: Shape 5143">
            <a:extLst>
              <a:ext uri="{FF2B5EF4-FFF2-40B4-BE49-F238E27FC236}">
                <a16:creationId xmlns:a16="http://schemas.microsoft.com/office/drawing/2014/main" id="{EA996627-3E00-4A50-8640-F4F7D38C5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85468" y="3311355"/>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46" name="Freeform: Shape 5145">
            <a:extLst>
              <a:ext uri="{FF2B5EF4-FFF2-40B4-BE49-F238E27FC236}">
                <a16:creationId xmlns:a16="http://schemas.microsoft.com/office/drawing/2014/main" id="{A619555D-3337-4F1A-9AFF-1DA3B921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67622" y="5349205"/>
            <a:ext cx="1835725" cy="1850365"/>
          </a:xfrm>
          <a:custGeom>
            <a:avLst/>
            <a:gdLst>
              <a:gd name="connsiteX0" fmla="*/ 1801138 w 1835725"/>
              <a:gd name="connsiteY0" fmla="*/ 1622662 h 1850365"/>
              <a:gd name="connsiteX1" fmla="*/ 1835717 w 1835725"/>
              <a:gd name="connsiteY1" fmla="*/ 1680254 h 1850365"/>
              <a:gd name="connsiteX2" fmla="*/ 1815722 w 1835725"/>
              <a:gd name="connsiteY2" fmla="*/ 1850365 h 1850365"/>
              <a:gd name="connsiteX3" fmla="*/ 1693039 w 1835725"/>
              <a:gd name="connsiteY3" fmla="*/ 1808259 h 1850365"/>
              <a:gd name="connsiteX4" fmla="*/ 1708939 w 1835725"/>
              <a:gd name="connsiteY4" fmla="*/ 1673301 h 1850365"/>
              <a:gd name="connsiteX5" fmla="*/ 1778129 w 1835725"/>
              <a:gd name="connsiteY5" fmla="*/ 1615979 h 1850365"/>
              <a:gd name="connsiteX6" fmla="*/ 1801138 w 1835725"/>
              <a:gd name="connsiteY6" fmla="*/ 1622662 h 1850365"/>
              <a:gd name="connsiteX7" fmla="*/ 1585229 w 1835725"/>
              <a:gd name="connsiteY7" fmla="*/ 764759 h 1850365"/>
              <a:gd name="connsiteX8" fmla="*/ 1623024 w 1835725"/>
              <a:gd name="connsiteY8" fmla="*/ 792810 h 1850365"/>
              <a:gd name="connsiteX9" fmla="*/ 1777614 w 1835725"/>
              <a:gd name="connsiteY9" fmla="*/ 1157141 h 1850365"/>
              <a:gd name="connsiteX10" fmla="*/ 1733799 w 1835725"/>
              <a:gd name="connsiteY10" fmla="*/ 1235532 h 1850365"/>
              <a:gd name="connsiteX11" fmla="*/ 1716464 w 1835725"/>
              <a:gd name="connsiteY11" fmla="*/ 1237722 h 1850365"/>
              <a:gd name="connsiteX12" fmla="*/ 1716464 w 1835725"/>
              <a:gd name="connsiteY12" fmla="*/ 1237913 h 1850365"/>
              <a:gd name="connsiteX13" fmla="*/ 1655409 w 1835725"/>
              <a:gd name="connsiteY13" fmla="*/ 1191717 h 1850365"/>
              <a:gd name="connsiteX14" fmla="*/ 1513200 w 1835725"/>
              <a:gd name="connsiteY14" fmla="*/ 856627 h 1850365"/>
              <a:gd name="connsiteX15" fmla="*/ 1538499 w 1835725"/>
              <a:gd name="connsiteY15" fmla="*/ 770415 h 1850365"/>
              <a:gd name="connsiteX16" fmla="*/ 1585229 w 1835725"/>
              <a:gd name="connsiteY16" fmla="*/ 764759 h 1850365"/>
              <a:gd name="connsiteX17" fmla="*/ 477919 w 1835725"/>
              <a:gd name="connsiteY17" fmla="*/ 21437 h 1850365"/>
              <a:gd name="connsiteX18" fmla="*/ 509236 w 1835725"/>
              <a:gd name="connsiteY18" fmla="*/ 84182 h 1850365"/>
              <a:gd name="connsiteX19" fmla="*/ 445829 w 1835725"/>
              <a:gd name="connsiteY19" fmla="*/ 139871 h 1850365"/>
              <a:gd name="connsiteX20" fmla="*/ 437447 w 1835725"/>
              <a:gd name="connsiteY20" fmla="*/ 139395 h 1850365"/>
              <a:gd name="connsiteX21" fmla="*/ 73211 w 1835725"/>
              <a:gd name="connsiteY21" fmla="*/ 137204 h 1850365"/>
              <a:gd name="connsiteX22" fmla="*/ 749 w 1835725"/>
              <a:gd name="connsiteY22" fmla="*/ 84082 h 1850365"/>
              <a:gd name="connsiteX23" fmla="*/ 53871 w 1835725"/>
              <a:gd name="connsiteY23" fmla="*/ 11621 h 1850365"/>
              <a:gd name="connsiteX24" fmla="*/ 58352 w 1835725"/>
              <a:gd name="connsiteY24" fmla="*/ 11093 h 1850365"/>
              <a:gd name="connsiteX25" fmla="*/ 454020 w 1835725"/>
              <a:gd name="connsiteY25" fmla="*/ 13474 h 1850365"/>
              <a:gd name="connsiteX26" fmla="*/ 477919 w 1835725"/>
              <a:gd name="connsiteY26" fmla="*/ 21437 h 1850365"/>
              <a:gd name="connsiteX27" fmla="*/ 957797 w 1835725"/>
              <a:gd name="connsiteY27" fmla="*/ 167970 h 1850365"/>
              <a:gd name="connsiteX28" fmla="*/ 1286982 w 1835725"/>
              <a:gd name="connsiteY28" fmla="*/ 387616 h 1850365"/>
              <a:gd name="connsiteX29" fmla="*/ 1293725 w 1835725"/>
              <a:gd name="connsiteY29" fmla="*/ 477075 h 1850365"/>
              <a:gd name="connsiteX30" fmla="*/ 1245453 w 1835725"/>
              <a:gd name="connsiteY30" fmla="*/ 499154 h 1850365"/>
              <a:gd name="connsiteX31" fmla="*/ 1245167 w 1835725"/>
              <a:gd name="connsiteY31" fmla="*/ 499154 h 1850365"/>
              <a:gd name="connsiteX32" fmla="*/ 1203638 w 1835725"/>
              <a:gd name="connsiteY32" fmla="*/ 484104 h 1850365"/>
              <a:gd name="connsiteX33" fmla="*/ 900647 w 1835725"/>
              <a:gd name="connsiteY33" fmla="*/ 281508 h 1850365"/>
              <a:gd name="connsiteX34" fmla="*/ 872454 w 1835725"/>
              <a:gd name="connsiteY34" fmla="*/ 196164 h 1850365"/>
              <a:gd name="connsiteX35" fmla="*/ 957797 w 1835725"/>
              <a:gd name="connsiteY35" fmla="*/ 167970 h 18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5725" h="1850365">
                <a:moveTo>
                  <a:pt x="1801138" y="1622662"/>
                </a:moveTo>
                <a:cubicBezTo>
                  <a:pt x="1822106" y="1633400"/>
                  <a:pt x="1836117" y="1655372"/>
                  <a:pt x="1835717" y="1680254"/>
                </a:cubicBezTo>
                <a:lnTo>
                  <a:pt x="1815722" y="1850365"/>
                </a:lnTo>
                <a:lnTo>
                  <a:pt x="1693039" y="1808259"/>
                </a:lnTo>
                <a:lnTo>
                  <a:pt x="1708939" y="1673301"/>
                </a:ln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5158" name="Freeform: Shape 5147">
            <a:extLst>
              <a:ext uri="{FF2B5EF4-FFF2-40B4-BE49-F238E27FC236}">
                <a16:creationId xmlns:a16="http://schemas.microsoft.com/office/drawing/2014/main" id="{CF5E7AE0-415D-4236-B5E6-F2FC68DB9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1302" y="6106160"/>
            <a:ext cx="1804272" cy="74688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sp>
        <p:nvSpPr>
          <p:cNvPr id="4" name="Slide Number Placeholder 3">
            <a:extLst>
              <a:ext uri="{FF2B5EF4-FFF2-40B4-BE49-F238E27FC236}">
                <a16:creationId xmlns:a16="http://schemas.microsoft.com/office/drawing/2014/main" id="{59BBABA3-0C56-4699-BA05-CE9EA0FD157E}"/>
              </a:ext>
            </a:extLst>
          </p:cNvPr>
          <p:cNvSpPr>
            <a:spLocks noGrp="1"/>
          </p:cNvSpPr>
          <p:nvPr>
            <p:ph type="sldNum" sz="quarter" idx="12"/>
          </p:nvPr>
        </p:nvSpPr>
        <p:spPr>
          <a:xfrm>
            <a:off x="10031654" y="6356350"/>
            <a:ext cx="1497991"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6E587B8F-1A79-BD42-AC40-4DFF0815E8D1}" type="slidenum">
              <a:rPr kumimoji="0" lang="en-US" b="0" i="0" u="none" strike="noStrike" kern="1200" cap="none" spc="0" normalizeH="0" baseline="0" noProof="0" smtClean="0">
                <a:ln>
                  <a:noFill/>
                </a:ln>
                <a:solidFill>
                  <a:srgbClr val="FFFFFF"/>
                </a:solidFill>
                <a:effectLst/>
                <a:uLnTx/>
                <a:uFillTx/>
                <a:latin typeface="Montserrat Semi Bold"/>
                <a:ea typeface="+mn-ea"/>
                <a:cs typeface="+mn-cs"/>
              </a:rPr>
              <a:pPr marL="0" marR="0" lvl="0" indent="0" defTabSz="914400" rtl="0" eaLnBrk="1" fontAlgn="auto" latinLnBrk="0" hangingPunct="1">
                <a:spcBef>
                  <a:spcPts val="0"/>
                </a:spcBef>
                <a:spcAft>
                  <a:spcPts val="600"/>
                </a:spcAft>
                <a:buClrTx/>
                <a:buSzTx/>
                <a:buFontTx/>
                <a:buNone/>
                <a:tabLst/>
                <a:defRPr/>
              </a:pPr>
              <a:t>35</a:t>
            </a:fld>
            <a:endParaRPr kumimoji="0" lang="en-US" b="0" i="0" u="none" strike="noStrike" kern="1200" cap="none" spc="0" normalizeH="0" baseline="0" noProof="0">
              <a:ln>
                <a:noFill/>
              </a:ln>
              <a:solidFill>
                <a:srgbClr val="FFFFFF"/>
              </a:solidFill>
              <a:effectLst/>
              <a:uLnTx/>
              <a:uFillTx/>
              <a:latin typeface="Montserrat Semi Bold"/>
              <a:ea typeface="+mn-ea"/>
              <a:cs typeface="+mn-cs"/>
            </a:endParaRPr>
          </a:p>
        </p:txBody>
      </p:sp>
      <p:pic>
        <p:nvPicPr>
          <p:cNvPr id="5" name="Picture 4" descr="Qr code&#10;&#10;Description automatically generated">
            <a:extLst>
              <a:ext uri="{FF2B5EF4-FFF2-40B4-BE49-F238E27FC236}">
                <a16:creationId xmlns:a16="http://schemas.microsoft.com/office/drawing/2014/main" id="{61682515-80EB-C7EA-F145-B94E458112FB}"/>
              </a:ext>
            </a:extLst>
          </p:cNvPr>
          <p:cNvPicPr>
            <a:picLocks noChangeAspect="1"/>
          </p:cNvPicPr>
          <p:nvPr/>
        </p:nvPicPr>
        <p:blipFill rotWithShape="1">
          <a:blip r:embed="rId5">
            <a:clrChange>
              <a:clrFrom>
                <a:srgbClr val="FFFFFF"/>
              </a:clrFrom>
              <a:clrTo>
                <a:srgbClr val="FFFFFF">
                  <a:alpha val="0"/>
                </a:srgbClr>
              </a:clrTo>
            </a:clrChange>
            <a:alphaModFix/>
            <a:extLst>
              <a:ext uri="{28A0092B-C50C-407E-A947-70E740481C1C}">
                <a14:useLocalDpi xmlns:a14="http://schemas.microsoft.com/office/drawing/2010/main" val="0"/>
              </a:ext>
            </a:extLst>
          </a:blip>
          <a:srcRect l="-1387" t="-14291" b="-21207"/>
          <a:stretch/>
        </p:blipFill>
        <p:spPr>
          <a:xfrm>
            <a:off x="7673254" y="1677256"/>
            <a:ext cx="2537922" cy="3391771"/>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ln>
            <a:noFill/>
          </a:ln>
        </p:spPr>
      </p:pic>
      <p:sp>
        <p:nvSpPr>
          <p:cNvPr id="6" name="TextBox 5">
            <a:extLst>
              <a:ext uri="{FF2B5EF4-FFF2-40B4-BE49-F238E27FC236}">
                <a16:creationId xmlns:a16="http://schemas.microsoft.com/office/drawing/2014/main" id="{A7D0F8F9-E315-CFEC-491F-EB8D7FCF0390}"/>
              </a:ext>
            </a:extLst>
          </p:cNvPr>
          <p:cNvSpPr txBox="1"/>
          <p:nvPr/>
        </p:nvSpPr>
        <p:spPr>
          <a:xfrm>
            <a:off x="7128638" y="4256939"/>
            <a:ext cx="4225531" cy="707886"/>
          </a:xfrm>
          <a:prstGeom prst="rect">
            <a:avLst/>
          </a:prstGeom>
          <a:noFill/>
        </p:spPr>
        <p:txBody>
          <a:bodyPr wrap="square">
            <a:spAutoFit/>
          </a:bodyPr>
          <a:lstStyle/>
          <a:p>
            <a:r>
              <a:rPr kumimoji="0" lang="en-US" sz="2000" b="0" i="0" u="none" strike="noStrike" kern="1200" cap="none" spc="0" normalizeH="0" baseline="0" noProof="0" dirty="0">
                <a:ln>
                  <a:noFill/>
                </a:ln>
                <a:solidFill>
                  <a:srgbClr val="161718"/>
                </a:solidFill>
                <a:effectLst/>
                <a:uLnTx/>
                <a:uFillTx/>
                <a:latin typeface="Montserrat Black"/>
                <a:ea typeface="+mj-ea"/>
                <a:cs typeface="+mj-cs"/>
              </a:rPr>
              <a:t>Scan to sign up for </a:t>
            </a:r>
            <a:br>
              <a:rPr kumimoji="0" lang="en-US" sz="2000" b="0" i="0" u="none" strike="noStrike" kern="1200" cap="none" spc="0" normalizeH="0" baseline="0" noProof="0" dirty="0">
                <a:ln>
                  <a:noFill/>
                </a:ln>
                <a:solidFill>
                  <a:srgbClr val="00B0F0"/>
                </a:solidFill>
                <a:effectLst/>
                <a:uLnTx/>
                <a:uFillTx/>
                <a:latin typeface="Montserrat Black" panose="00000A00000000000000" pitchFamily="2" charset="0"/>
                <a:ea typeface="+mj-ea"/>
                <a:cs typeface="+mj-cs"/>
              </a:rPr>
            </a:br>
            <a:r>
              <a:rPr kumimoji="0" lang="en-US" sz="2000" b="0" i="0" u="none" strike="noStrike" kern="1200" cap="none" spc="0" normalizeH="0" baseline="0" noProof="0" dirty="0">
                <a:ln>
                  <a:noFill/>
                </a:ln>
                <a:solidFill>
                  <a:srgbClr val="161718"/>
                </a:solidFill>
                <a:effectLst/>
                <a:uLnTx/>
                <a:uFillTx/>
                <a:latin typeface="Montserrat Black"/>
                <a:ea typeface="+mj-ea"/>
                <a:cs typeface="+mj-cs"/>
              </a:rPr>
              <a:t>Broadband Newsletter </a:t>
            </a:r>
            <a:endParaRPr lang="en-US" sz="2000" dirty="0"/>
          </a:p>
        </p:txBody>
      </p:sp>
      <p:sp>
        <p:nvSpPr>
          <p:cNvPr id="3" name="Title 1">
            <a:extLst>
              <a:ext uri="{FF2B5EF4-FFF2-40B4-BE49-F238E27FC236}">
                <a16:creationId xmlns:a16="http://schemas.microsoft.com/office/drawing/2014/main" id="{5C849AD3-3AAD-A45B-7B0C-A6CC10B9AAB9}"/>
              </a:ext>
            </a:extLst>
          </p:cNvPr>
          <p:cNvSpPr txBox="1">
            <a:spLocks/>
          </p:cNvSpPr>
          <p:nvPr/>
        </p:nvSpPr>
        <p:spPr>
          <a:xfrm>
            <a:off x="-2491986" y="242088"/>
            <a:ext cx="11690255" cy="582714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b="1" kern="1200">
                <a:solidFill>
                  <a:srgbClr val="00B0F0"/>
                </a:solidFill>
                <a:latin typeface="Montserrat Black" panose="00000A00000000000000" pitchFamily="2" charset="0"/>
                <a:ea typeface="+mj-ea"/>
                <a:cs typeface="+mj-cs"/>
              </a:defRPr>
            </a:lvl1pPr>
          </a:lstStyle>
          <a:p>
            <a:r>
              <a:rPr lang="en-US" sz="3600" dirty="0">
                <a:solidFill>
                  <a:schemeClr val="tx1"/>
                </a:solidFill>
                <a:latin typeface="Montserrat Black"/>
              </a:rPr>
              <a:t>KOBD Team</a:t>
            </a:r>
            <a:br>
              <a:rPr lang="en-US" sz="3600" dirty="0">
                <a:solidFill>
                  <a:schemeClr val="tx1"/>
                </a:solidFill>
                <a:latin typeface="Montserrat Black"/>
              </a:rPr>
            </a:br>
            <a:br>
              <a:rPr lang="en-US" sz="3600" dirty="0">
                <a:solidFill>
                  <a:schemeClr val="tx1"/>
                </a:solidFill>
                <a:latin typeface="Montserrat Black"/>
              </a:rPr>
            </a:br>
            <a:r>
              <a:rPr lang="en-US" sz="2100" dirty="0">
                <a:solidFill>
                  <a:schemeClr val="tx1"/>
                </a:solidFill>
                <a:latin typeface="Montserrat Black"/>
              </a:rPr>
              <a:t>Jade Piros de Carvalho | </a:t>
            </a:r>
            <a:r>
              <a:rPr lang="en-US" sz="2100" dirty="0">
                <a:solidFill>
                  <a:schemeClr val="tx1"/>
                </a:solidFill>
                <a:latin typeface="Montserrat Black"/>
                <a:hlinkClick r:id="rId6">
                  <a:extLst>
                    <a:ext uri="{A12FA001-AC4F-418D-AE19-62706E023703}">
                      <ahyp:hlinkClr xmlns:ahyp="http://schemas.microsoft.com/office/drawing/2018/hyperlinkcolor" val="tx"/>
                    </a:ext>
                  </a:extLst>
                </a:hlinkClick>
              </a:rPr>
              <a:t>jade.piros@ks.gov</a:t>
            </a:r>
            <a:br>
              <a:rPr lang="en-US" sz="2100" dirty="0">
                <a:solidFill>
                  <a:schemeClr val="tx1"/>
                </a:solidFill>
                <a:latin typeface="Montserrat Black"/>
              </a:rPr>
            </a:br>
            <a:br>
              <a:rPr lang="en-US" sz="2100" dirty="0">
                <a:solidFill>
                  <a:schemeClr val="tx1"/>
                </a:solidFill>
                <a:latin typeface="Montserrat Black"/>
              </a:rPr>
            </a:br>
            <a:r>
              <a:rPr lang="en-US" sz="2100" dirty="0">
                <a:solidFill>
                  <a:schemeClr val="tx1"/>
                </a:solidFill>
                <a:latin typeface="Montserrat Black"/>
              </a:rPr>
              <a:t>Joseph Le | </a:t>
            </a:r>
            <a:r>
              <a:rPr lang="en-US" sz="2100" b="0" dirty="0">
                <a:solidFill>
                  <a:schemeClr val="tx1"/>
                </a:solidFill>
                <a:latin typeface="Montserrat Black"/>
                <a:hlinkClick r:id="rId7">
                  <a:extLst>
                    <a:ext uri="{A12FA001-AC4F-418D-AE19-62706E023703}">
                      <ahyp:hlinkClr xmlns:ahyp="http://schemas.microsoft.com/office/drawing/2018/hyperlinkcolor" val="tx"/>
                    </a:ext>
                  </a:extLst>
                </a:hlinkClick>
              </a:rPr>
              <a:t>joseph.le@ks.gov</a:t>
            </a:r>
            <a:r>
              <a:rPr lang="en-US" sz="2100" b="0" dirty="0">
                <a:solidFill>
                  <a:schemeClr val="tx1"/>
                </a:solidFill>
                <a:latin typeface="Montserrat Black"/>
              </a:rPr>
              <a:t> </a:t>
            </a:r>
            <a:br>
              <a:rPr lang="en-US" sz="2100" b="0" dirty="0">
                <a:solidFill>
                  <a:schemeClr val="tx1"/>
                </a:solidFill>
                <a:latin typeface="Montserrat Black"/>
              </a:rPr>
            </a:br>
            <a:br>
              <a:rPr lang="en-US" sz="2100" b="0" dirty="0">
                <a:solidFill>
                  <a:schemeClr val="tx1"/>
                </a:solidFill>
                <a:latin typeface="Montserrat Black"/>
              </a:rPr>
            </a:br>
            <a:r>
              <a:rPr lang="en-US" sz="2100" dirty="0">
                <a:solidFill>
                  <a:schemeClr val="tx1"/>
                </a:solidFill>
                <a:latin typeface="Montserrat Black"/>
              </a:rPr>
              <a:t>Kimberlyn Jones</a:t>
            </a:r>
            <a:r>
              <a:rPr lang="en-US" sz="2100" b="0" dirty="0">
                <a:solidFill>
                  <a:schemeClr val="tx1"/>
                </a:solidFill>
                <a:latin typeface="Montserrat Black"/>
              </a:rPr>
              <a:t> | </a:t>
            </a:r>
            <a:r>
              <a:rPr lang="en-US" sz="2100" b="0" dirty="0">
                <a:solidFill>
                  <a:schemeClr val="tx1"/>
                </a:solidFill>
                <a:latin typeface="Montserrat Black"/>
                <a:hlinkClick r:id="rId8">
                  <a:extLst>
                    <a:ext uri="{A12FA001-AC4F-418D-AE19-62706E023703}">
                      <ahyp:hlinkClr xmlns:ahyp="http://schemas.microsoft.com/office/drawing/2018/hyperlinkcolor" val="tx"/>
                    </a:ext>
                  </a:extLst>
                </a:hlinkClick>
              </a:rPr>
              <a:t>kimberlyn.jones@ks.gov</a:t>
            </a:r>
            <a:br>
              <a:rPr lang="en-US" sz="2100" b="0" dirty="0">
                <a:solidFill>
                  <a:schemeClr val="tx1"/>
                </a:solidFill>
                <a:latin typeface="Montserrat Black"/>
              </a:rPr>
            </a:br>
            <a:br>
              <a:rPr lang="en-US" sz="2100" b="0" dirty="0">
                <a:solidFill>
                  <a:schemeClr val="tx1"/>
                </a:solidFill>
              </a:rPr>
            </a:br>
            <a:r>
              <a:rPr lang="en-US" sz="2100" dirty="0">
                <a:solidFill>
                  <a:schemeClr val="tx1"/>
                </a:solidFill>
                <a:latin typeface="Montserrat Black"/>
              </a:rPr>
              <a:t>Morgan Barnes | </a:t>
            </a:r>
            <a:r>
              <a:rPr lang="en-US" sz="2100" b="0" dirty="0">
                <a:solidFill>
                  <a:schemeClr val="tx1"/>
                </a:solidFill>
                <a:latin typeface="Montserrat Black"/>
                <a:hlinkClick r:id="rId9">
                  <a:extLst>
                    <a:ext uri="{A12FA001-AC4F-418D-AE19-62706E023703}">
                      <ahyp:hlinkClr xmlns:ahyp="http://schemas.microsoft.com/office/drawing/2018/hyperlinkcolor" val="tx"/>
                    </a:ext>
                  </a:extLst>
                </a:hlinkClick>
              </a:rPr>
              <a:t>morgan.a.barnes@ks.gov</a:t>
            </a:r>
            <a:br>
              <a:rPr lang="en-US" sz="2100" b="0" dirty="0">
                <a:solidFill>
                  <a:schemeClr val="tx1"/>
                </a:solidFill>
                <a:latin typeface="Montserrat Black"/>
              </a:rPr>
            </a:br>
            <a:br>
              <a:rPr lang="en-US" sz="2100" b="0" dirty="0">
                <a:solidFill>
                  <a:schemeClr val="tx1"/>
                </a:solidFill>
                <a:latin typeface="Montserrat Black"/>
              </a:rPr>
            </a:br>
            <a:r>
              <a:rPr lang="en-US" sz="2100" dirty="0">
                <a:solidFill>
                  <a:schemeClr val="tx1"/>
                </a:solidFill>
                <a:latin typeface="Montserrat Black"/>
              </a:rPr>
              <a:t>Stephen Shelton | </a:t>
            </a:r>
            <a:r>
              <a:rPr lang="en-US" sz="2100" b="0" dirty="0">
                <a:solidFill>
                  <a:schemeClr val="tx1"/>
                </a:solidFill>
                <a:latin typeface="Montserrat Black"/>
                <a:hlinkClick r:id="rId10">
                  <a:extLst>
                    <a:ext uri="{A12FA001-AC4F-418D-AE19-62706E023703}">
                      <ahyp:hlinkClr xmlns:ahyp="http://schemas.microsoft.com/office/drawing/2018/hyperlinkcolor" val="tx"/>
                    </a:ext>
                  </a:extLst>
                </a:hlinkClick>
              </a:rPr>
              <a:t>Stephen.shelton@ks.gov</a:t>
            </a:r>
            <a:endParaRPr lang="en-US" sz="2100" b="0" dirty="0">
              <a:solidFill>
                <a:schemeClr val="tx1"/>
              </a:solidFill>
              <a:latin typeface="Montserrat Black"/>
            </a:endParaRPr>
          </a:p>
          <a:p>
            <a:endParaRPr lang="en-US" sz="2100" b="0" dirty="0">
              <a:solidFill>
                <a:schemeClr val="tx1"/>
              </a:solidFill>
              <a:latin typeface="Montserrat Black"/>
            </a:endParaRPr>
          </a:p>
          <a:p>
            <a:r>
              <a:rPr lang="en-US" sz="2100" b="0" dirty="0">
                <a:solidFill>
                  <a:schemeClr val="tx1"/>
                </a:solidFill>
                <a:latin typeface="Montserrat Black"/>
              </a:rPr>
              <a:t>Josh Edgar | joshua.edgar@ks.gov</a:t>
            </a:r>
          </a:p>
          <a:p>
            <a:endParaRPr lang="en-US" sz="2100" b="0" dirty="0">
              <a:solidFill>
                <a:schemeClr val="tx1"/>
              </a:solidFill>
              <a:latin typeface="Montserrat Black"/>
            </a:endParaRPr>
          </a:p>
          <a:p>
            <a:r>
              <a:rPr lang="en-US" sz="2100" b="0" dirty="0">
                <a:solidFill>
                  <a:schemeClr val="tx1"/>
                </a:solidFill>
                <a:latin typeface="Montserrat Black"/>
              </a:rPr>
              <a:t>Casey Russell | casey.russell@ks.gov</a:t>
            </a:r>
            <a:br>
              <a:rPr lang="en-US" sz="2000" b="0" dirty="0">
                <a:solidFill>
                  <a:schemeClr val="tx1"/>
                </a:solidFill>
                <a:latin typeface="Montserrat Black"/>
              </a:rPr>
            </a:br>
            <a:br>
              <a:rPr lang="en-US" sz="2400" b="0" dirty="0">
                <a:solidFill>
                  <a:schemeClr val="tx1"/>
                </a:solidFill>
                <a:latin typeface="Montserrat Black"/>
              </a:rPr>
            </a:br>
            <a:endParaRPr lang="en-US" sz="2400" b="0" dirty="0">
              <a:solidFill>
                <a:schemeClr val="tx1"/>
              </a:solidFill>
            </a:endParaRPr>
          </a:p>
        </p:txBody>
      </p:sp>
    </p:spTree>
    <p:extLst>
      <p:ext uri="{BB962C8B-B14F-4D97-AF65-F5344CB8AC3E}">
        <p14:creationId xmlns:p14="http://schemas.microsoft.com/office/powerpoint/2010/main" val="3087115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illustrations of Stars">
            <a:extLst>
              <a:ext uri="{FF2B5EF4-FFF2-40B4-BE49-F238E27FC236}">
                <a16:creationId xmlns:a16="http://schemas.microsoft.com/office/drawing/2014/main" id="{93DD54C9-CAB0-5821-CCD1-102CEE63A6B2}"/>
              </a:ext>
            </a:extLst>
          </p:cNvPr>
          <p:cNvPicPr>
            <a:picLocks noChangeAspect="1" noChangeArrowheads="1"/>
          </p:cNvPicPr>
          <p:nvPr/>
        </p:nvPicPr>
        <p:blipFill>
          <a:blip r:embed="rId3">
            <a:alphaModFix amt="43000"/>
            <a:extLst>
              <a:ext uri="{28A0092B-C50C-407E-A947-70E740481C1C}">
                <a14:useLocalDpi xmlns:a14="http://schemas.microsoft.com/office/drawing/2010/main" val="0"/>
              </a:ext>
            </a:extLst>
          </a:blip>
          <a:srcRect/>
          <a:stretch>
            <a:fillRect/>
          </a:stretch>
        </p:blipFill>
        <p:spPr bwMode="auto">
          <a:xfrm>
            <a:off x="79663" y="54785"/>
            <a:ext cx="12316691" cy="69175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E335B8-D586-BD7A-FBE3-5C87654BDB49}"/>
              </a:ext>
            </a:extLst>
          </p:cNvPr>
          <p:cNvSpPr>
            <a:spLocks noGrp="1"/>
          </p:cNvSpPr>
          <p:nvPr>
            <p:ph type="title"/>
          </p:nvPr>
        </p:nvSpPr>
        <p:spPr>
          <a:xfrm>
            <a:off x="756920" y="54785"/>
            <a:ext cx="10515600" cy="1325563"/>
          </a:xfrm>
        </p:spPr>
        <p:txBody>
          <a:bodyPr/>
          <a:lstStyle/>
          <a:p>
            <a:r>
              <a:rPr lang="en-US" dirty="0"/>
              <a:t>Broader Goals</a:t>
            </a:r>
          </a:p>
        </p:txBody>
      </p:sp>
      <p:sp>
        <p:nvSpPr>
          <p:cNvPr id="3" name="Content Placeholder 2">
            <a:extLst>
              <a:ext uri="{FF2B5EF4-FFF2-40B4-BE49-F238E27FC236}">
                <a16:creationId xmlns:a16="http://schemas.microsoft.com/office/drawing/2014/main" id="{22D7A674-6720-893C-D264-AA45FA18087F}"/>
              </a:ext>
            </a:extLst>
          </p:cNvPr>
          <p:cNvSpPr>
            <a:spLocks noGrp="1"/>
          </p:cNvSpPr>
          <p:nvPr>
            <p:ph idx="1"/>
          </p:nvPr>
        </p:nvSpPr>
        <p:spPr>
          <a:xfrm>
            <a:off x="2844800" y="1253331"/>
            <a:ext cx="8590280" cy="4351338"/>
          </a:xfrm>
        </p:spPr>
        <p:txBody>
          <a:bodyPr vert="horz" lIns="91440" tIns="45720" rIns="91440" bIns="45720" rtlCol="0" anchor="t">
            <a:normAutofit/>
          </a:bodyPr>
          <a:lstStyle/>
          <a:p>
            <a:pPr marL="457200" lvl="1" indent="0">
              <a:buNone/>
            </a:pPr>
            <a:r>
              <a:rPr lang="en-US" sz="1800"/>
              <a:t>Promotes the availability of reliable, broadband technology through stakeholder outreach and engagement</a:t>
            </a:r>
            <a:br>
              <a:rPr lang="en-US" sz="1800"/>
            </a:br>
            <a:endParaRPr lang="en-US" sz="1800"/>
          </a:p>
          <a:p>
            <a:pPr marL="457200" lvl="1" indent="0">
              <a:buNone/>
            </a:pPr>
            <a:r>
              <a:rPr lang="en-US" sz="1800"/>
              <a:t>Advances the online accessibility of public resources and services</a:t>
            </a:r>
          </a:p>
          <a:p>
            <a:pPr marL="457200" lvl="1" indent="0">
              <a:buNone/>
            </a:pPr>
            <a:br>
              <a:rPr lang="en-US" sz="1800"/>
            </a:br>
            <a:r>
              <a:rPr lang="en-US" sz="1800"/>
              <a:t>Promotes awareness of existing programs (e.g., Affordable Connectivity Program) that help low-income households afford broadband service</a:t>
            </a:r>
            <a:br>
              <a:rPr lang="en-US" sz="1800"/>
            </a:br>
            <a:br>
              <a:rPr lang="en-US" sz="1800"/>
            </a:br>
            <a:r>
              <a:rPr lang="en-US" sz="1800"/>
              <a:t>Offers Internet equipment and software at low or no cost</a:t>
            </a:r>
          </a:p>
          <a:p>
            <a:pPr marL="457200" lvl="1" indent="0">
              <a:buNone/>
            </a:pPr>
            <a:br>
              <a:rPr lang="en-US" sz="1800"/>
            </a:br>
            <a:r>
              <a:rPr lang="en-US" sz="1800"/>
              <a:t>Narrows adoption disparities across covered populations by engaging with diverse stakeholders</a:t>
            </a:r>
            <a:br>
              <a:rPr lang="en-US" sz="1800"/>
            </a:br>
            <a:br>
              <a:rPr lang="en-US" sz="1800"/>
            </a:br>
            <a:r>
              <a:rPr lang="en-US" sz="1800"/>
              <a:t>Implements digital inclusion programs that include digital skills training, technical support and workforce development</a:t>
            </a:r>
          </a:p>
        </p:txBody>
      </p:sp>
      <p:sp>
        <p:nvSpPr>
          <p:cNvPr id="4" name="Slide Number Placeholder 3">
            <a:extLst>
              <a:ext uri="{FF2B5EF4-FFF2-40B4-BE49-F238E27FC236}">
                <a16:creationId xmlns:a16="http://schemas.microsoft.com/office/drawing/2014/main" id="{593D4E82-5462-02A5-0411-CFC9F4A49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87B8F-1A79-BD42-AC40-4DFF0815E8D1}" type="slidenum">
              <a:rPr kumimoji="0" lang="en-US" sz="1200" b="0" i="0" u="none" strike="noStrike" kern="1200" cap="none" spc="0" normalizeH="0" baseline="0" noProof="0" smtClean="0">
                <a:ln>
                  <a:noFill/>
                </a:ln>
                <a:solidFill>
                  <a:srgbClr val="FFFFFF"/>
                </a:solidFill>
                <a:effectLst/>
                <a:uLnTx/>
                <a:uFillTx/>
                <a:latin typeface="Montserrat Semi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Montserrat Semi Bold"/>
              <a:ea typeface="+mn-ea"/>
              <a:cs typeface="+mn-cs"/>
            </a:endParaRPr>
          </a:p>
        </p:txBody>
      </p:sp>
      <p:grpSp>
        <p:nvGrpSpPr>
          <p:cNvPr id="9" name="Group 8">
            <a:extLst>
              <a:ext uri="{FF2B5EF4-FFF2-40B4-BE49-F238E27FC236}">
                <a16:creationId xmlns:a16="http://schemas.microsoft.com/office/drawing/2014/main" id="{3185DE45-FAAB-926D-1CD3-A7E4D55D01EC}"/>
              </a:ext>
            </a:extLst>
          </p:cNvPr>
          <p:cNvGrpSpPr/>
          <p:nvPr/>
        </p:nvGrpSpPr>
        <p:grpSpPr>
          <a:xfrm>
            <a:off x="1480031" y="1212180"/>
            <a:ext cx="1135863" cy="1074799"/>
            <a:chOff x="965200" y="1214697"/>
            <a:chExt cx="1190083" cy="1111943"/>
          </a:xfrm>
        </p:grpSpPr>
        <p:sp>
          <p:nvSpPr>
            <p:cNvPr id="8" name="Rectangle 7">
              <a:extLst>
                <a:ext uri="{FF2B5EF4-FFF2-40B4-BE49-F238E27FC236}">
                  <a16:creationId xmlns:a16="http://schemas.microsoft.com/office/drawing/2014/main" id="{34F291F7-0D31-847D-95EF-097D618BC47B}"/>
                </a:ext>
              </a:extLst>
            </p:cNvPr>
            <p:cNvSpPr/>
            <p:nvPr/>
          </p:nvSpPr>
          <p:spPr>
            <a:xfrm>
              <a:off x="965200" y="1381760"/>
              <a:ext cx="1190083" cy="944880"/>
            </a:xfrm>
            <a:prstGeom prst="rect">
              <a:avLst/>
            </a:prstGeom>
            <a:solidFill>
              <a:schemeClr val="bg1">
                <a:lumMod val="9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pic>
          <p:nvPicPr>
            <p:cNvPr id="6" name="Graphic 5" descr="Key with solid fill">
              <a:extLst>
                <a:ext uri="{FF2B5EF4-FFF2-40B4-BE49-F238E27FC236}">
                  <a16:creationId xmlns:a16="http://schemas.microsoft.com/office/drawing/2014/main" id="{3746655F-9BEE-C7A8-E1A1-EFAA31CC1F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577" y="1214697"/>
              <a:ext cx="1007327" cy="1007327"/>
            </a:xfrm>
            <a:prstGeom prst="rect">
              <a:avLst/>
            </a:prstGeom>
          </p:spPr>
        </p:pic>
        <p:sp>
          <p:nvSpPr>
            <p:cNvPr id="7" name="TextBox 6">
              <a:extLst>
                <a:ext uri="{FF2B5EF4-FFF2-40B4-BE49-F238E27FC236}">
                  <a16:creationId xmlns:a16="http://schemas.microsoft.com/office/drawing/2014/main" id="{497372BE-AB2C-83D2-C63B-BC00CDD7E1D4}"/>
                </a:ext>
              </a:extLst>
            </p:cNvPr>
            <p:cNvSpPr txBox="1"/>
            <p:nvPr/>
          </p:nvSpPr>
          <p:spPr>
            <a:xfrm>
              <a:off x="1153996" y="1905000"/>
              <a:ext cx="909908" cy="3526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61718"/>
                  </a:solidFill>
                  <a:effectLst/>
                  <a:uLnTx/>
                  <a:uFillTx/>
                  <a:latin typeface="Lato"/>
                  <a:ea typeface="+mn-ea"/>
                  <a:cs typeface="+mn-cs"/>
                </a:rPr>
                <a:t>Access</a:t>
              </a:r>
            </a:p>
          </p:txBody>
        </p:sp>
      </p:grpSp>
      <p:cxnSp>
        <p:nvCxnSpPr>
          <p:cNvPr id="11" name="Straight Connector 10">
            <a:extLst>
              <a:ext uri="{FF2B5EF4-FFF2-40B4-BE49-F238E27FC236}">
                <a16:creationId xmlns:a16="http://schemas.microsoft.com/office/drawing/2014/main" id="{E3C0B85C-C32E-0C96-7780-A36049BC55B6}"/>
              </a:ext>
            </a:extLst>
          </p:cNvPr>
          <p:cNvCxnSpPr/>
          <p:nvPr/>
        </p:nvCxnSpPr>
        <p:spPr>
          <a:xfrm>
            <a:off x="1215085" y="2509520"/>
            <a:ext cx="1031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phic 12" descr="Wireless router with solid fill">
            <a:extLst>
              <a:ext uri="{FF2B5EF4-FFF2-40B4-BE49-F238E27FC236}">
                <a16:creationId xmlns:a16="http://schemas.microsoft.com/office/drawing/2014/main" id="{7C49BB9E-96F6-DF40-6DF0-77CF9A5526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42886" y="1310200"/>
            <a:ext cx="439380" cy="439380"/>
          </a:xfrm>
          <a:prstGeom prst="rect">
            <a:avLst/>
          </a:prstGeom>
        </p:spPr>
      </p:pic>
      <p:pic>
        <p:nvPicPr>
          <p:cNvPr id="17" name="Graphic 16" descr="Laptop with solid fill">
            <a:extLst>
              <a:ext uri="{FF2B5EF4-FFF2-40B4-BE49-F238E27FC236}">
                <a16:creationId xmlns:a16="http://schemas.microsoft.com/office/drawing/2014/main" id="{64866372-7C7D-3CE6-4503-C7B767956B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42885" y="1880413"/>
            <a:ext cx="439381" cy="439381"/>
          </a:xfrm>
          <a:prstGeom prst="rect">
            <a:avLst/>
          </a:prstGeom>
        </p:spPr>
      </p:pic>
      <p:pic>
        <p:nvPicPr>
          <p:cNvPr id="15" name="Graphic 14" descr="Magnifying glass with solid fill">
            <a:extLst>
              <a:ext uri="{FF2B5EF4-FFF2-40B4-BE49-F238E27FC236}">
                <a16:creationId xmlns:a16="http://schemas.microsoft.com/office/drawing/2014/main" id="{A4535536-8C43-DBD6-5F71-974059B2D7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44800" y="1927979"/>
            <a:ext cx="210475" cy="210475"/>
          </a:xfrm>
          <a:prstGeom prst="rect">
            <a:avLst/>
          </a:prstGeom>
        </p:spPr>
      </p:pic>
      <p:pic>
        <p:nvPicPr>
          <p:cNvPr id="19" name="Graphic 18" descr="Home1 with solid fill">
            <a:extLst>
              <a:ext uri="{FF2B5EF4-FFF2-40B4-BE49-F238E27FC236}">
                <a16:creationId xmlns:a16="http://schemas.microsoft.com/office/drawing/2014/main" id="{96416088-36BA-6546-C8CE-D52488B9743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63416" y="2605748"/>
            <a:ext cx="404640" cy="404640"/>
          </a:xfrm>
          <a:prstGeom prst="rect">
            <a:avLst/>
          </a:prstGeom>
        </p:spPr>
      </p:pic>
      <p:cxnSp>
        <p:nvCxnSpPr>
          <p:cNvPr id="20" name="Straight Connector 19">
            <a:extLst>
              <a:ext uri="{FF2B5EF4-FFF2-40B4-BE49-F238E27FC236}">
                <a16:creationId xmlns:a16="http://schemas.microsoft.com/office/drawing/2014/main" id="{1874ECB6-334F-5E2F-6F98-F11637493D8D}"/>
              </a:ext>
            </a:extLst>
          </p:cNvPr>
          <p:cNvCxnSpPr/>
          <p:nvPr/>
        </p:nvCxnSpPr>
        <p:spPr>
          <a:xfrm>
            <a:off x="1215085" y="3860800"/>
            <a:ext cx="1031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phic 21" descr="Internet with solid fill">
            <a:extLst>
              <a:ext uri="{FF2B5EF4-FFF2-40B4-BE49-F238E27FC236}">
                <a16:creationId xmlns:a16="http://schemas.microsoft.com/office/drawing/2014/main" id="{FA78465C-ED1C-35DA-46CE-BAEAC33B068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768593" y="3333299"/>
            <a:ext cx="442289" cy="442289"/>
          </a:xfrm>
          <a:prstGeom prst="rect">
            <a:avLst/>
          </a:prstGeom>
        </p:spPr>
      </p:pic>
      <p:grpSp>
        <p:nvGrpSpPr>
          <p:cNvPr id="40" name="Group 39">
            <a:extLst>
              <a:ext uri="{FF2B5EF4-FFF2-40B4-BE49-F238E27FC236}">
                <a16:creationId xmlns:a16="http://schemas.microsoft.com/office/drawing/2014/main" id="{E1DB85B1-5A6F-0956-6F2C-658064409051}"/>
              </a:ext>
            </a:extLst>
          </p:cNvPr>
          <p:cNvGrpSpPr/>
          <p:nvPr/>
        </p:nvGrpSpPr>
        <p:grpSpPr>
          <a:xfrm>
            <a:off x="1526519" y="2723330"/>
            <a:ext cx="1135863" cy="913317"/>
            <a:chOff x="492487" y="2693323"/>
            <a:chExt cx="1135863" cy="913317"/>
          </a:xfrm>
        </p:grpSpPr>
        <p:grpSp>
          <p:nvGrpSpPr>
            <p:cNvPr id="35" name="Group 34">
              <a:extLst>
                <a:ext uri="{FF2B5EF4-FFF2-40B4-BE49-F238E27FC236}">
                  <a16:creationId xmlns:a16="http://schemas.microsoft.com/office/drawing/2014/main" id="{019E4F88-D769-C161-BF3E-202E4191D5A7}"/>
                </a:ext>
              </a:extLst>
            </p:cNvPr>
            <p:cNvGrpSpPr/>
            <p:nvPr/>
          </p:nvGrpSpPr>
          <p:grpSpPr>
            <a:xfrm>
              <a:off x="492487" y="2693323"/>
              <a:ext cx="1135863" cy="913317"/>
              <a:chOff x="965200" y="1381760"/>
              <a:chExt cx="1190083" cy="944880"/>
            </a:xfrm>
          </p:grpSpPr>
          <p:sp>
            <p:nvSpPr>
              <p:cNvPr id="36" name="Rectangle 35">
                <a:extLst>
                  <a:ext uri="{FF2B5EF4-FFF2-40B4-BE49-F238E27FC236}">
                    <a16:creationId xmlns:a16="http://schemas.microsoft.com/office/drawing/2014/main" id="{20794358-6F9E-C762-B117-44A9125CB2E2}"/>
                  </a:ext>
                </a:extLst>
              </p:cNvPr>
              <p:cNvSpPr/>
              <p:nvPr/>
            </p:nvSpPr>
            <p:spPr>
              <a:xfrm>
                <a:off x="965200" y="1381760"/>
                <a:ext cx="1190083" cy="944880"/>
              </a:xfrm>
              <a:prstGeom prst="rect">
                <a:avLst/>
              </a:prstGeom>
              <a:solidFill>
                <a:schemeClr val="bg1">
                  <a:lumMod val="9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38" name="TextBox 37">
                <a:extLst>
                  <a:ext uri="{FF2B5EF4-FFF2-40B4-BE49-F238E27FC236}">
                    <a16:creationId xmlns:a16="http://schemas.microsoft.com/office/drawing/2014/main" id="{16FCF7D7-FF24-5D44-17DF-E6A123C75BFB}"/>
                  </a:ext>
                </a:extLst>
              </p:cNvPr>
              <p:cNvSpPr txBox="1"/>
              <p:nvPr/>
            </p:nvSpPr>
            <p:spPr>
              <a:xfrm>
                <a:off x="965200" y="2008296"/>
                <a:ext cx="1098704" cy="2865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61718"/>
                    </a:solidFill>
                    <a:effectLst/>
                    <a:uLnTx/>
                    <a:uFillTx/>
                    <a:latin typeface="Lato"/>
                    <a:ea typeface="+mn-ea"/>
                    <a:cs typeface="+mn-cs"/>
                  </a:rPr>
                  <a:t>Affordability</a:t>
                </a:r>
              </a:p>
            </p:txBody>
          </p:sp>
        </p:grpSp>
        <p:pic>
          <p:nvPicPr>
            <p:cNvPr id="39" name="Graphic 38" descr="Flying Money with solid fill">
              <a:extLst>
                <a:ext uri="{FF2B5EF4-FFF2-40B4-BE49-F238E27FC236}">
                  <a16:creationId xmlns:a16="http://schemas.microsoft.com/office/drawing/2014/main" id="{D26910EB-F752-924B-F8A0-4761CD686A1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1411" y="2757365"/>
              <a:ext cx="633698" cy="633698"/>
            </a:xfrm>
            <a:prstGeom prst="rect">
              <a:avLst/>
            </a:prstGeom>
          </p:spPr>
        </p:pic>
      </p:grpSp>
      <p:grpSp>
        <p:nvGrpSpPr>
          <p:cNvPr id="41" name="Group 40">
            <a:extLst>
              <a:ext uri="{FF2B5EF4-FFF2-40B4-BE49-F238E27FC236}">
                <a16:creationId xmlns:a16="http://schemas.microsoft.com/office/drawing/2014/main" id="{C4284059-85F8-79D1-9733-CC4DFD8B9FA2}"/>
              </a:ext>
            </a:extLst>
          </p:cNvPr>
          <p:cNvGrpSpPr/>
          <p:nvPr/>
        </p:nvGrpSpPr>
        <p:grpSpPr>
          <a:xfrm>
            <a:off x="1504360" y="4132664"/>
            <a:ext cx="1135863" cy="967427"/>
            <a:chOff x="965200" y="1381760"/>
            <a:chExt cx="1190083" cy="1000860"/>
          </a:xfrm>
        </p:grpSpPr>
        <p:sp>
          <p:nvSpPr>
            <p:cNvPr id="42" name="Rectangle 41">
              <a:extLst>
                <a:ext uri="{FF2B5EF4-FFF2-40B4-BE49-F238E27FC236}">
                  <a16:creationId xmlns:a16="http://schemas.microsoft.com/office/drawing/2014/main" id="{B18E7C8E-8474-2754-A500-33CB3511242A}"/>
                </a:ext>
              </a:extLst>
            </p:cNvPr>
            <p:cNvSpPr/>
            <p:nvPr/>
          </p:nvSpPr>
          <p:spPr>
            <a:xfrm>
              <a:off x="965200" y="1381760"/>
              <a:ext cx="1190083" cy="944880"/>
            </a:xfrm>
            <a:prstGeom prst="rect">
              <a:avLst/>
            </a:prstGeom>
            <a:solidFill>
              <a:schemeClr val="bg1">
                <a:lumMod val="9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44" name="TextBox 43">
              <a:extLst>
                <a:ext uri="{FF2B5EF4-FFF2-40B4-BE49-F238E27FC236}">
                  <a16:creationId xmlns:a16="http://schemas.microsoft.com/office/drawing/2014/main" id="{B246FAC7-714A-EE39-FC9D-D837E9320731}"/>
                </a:ext>
              </a:extLst>
            </p:cNvPr>
            <p:cNvSpPr txBox="1"/>
            <p:nvPr/>
          </p:nvSpPr>
          <p:spPr>
            <a:xfrm>
              <a:off x="1153995" y="1905000"/>
              <a:ext cx="909908" cy="4776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61718"/>
                  </a:solidFill>
                  <a:effectLst/>
                  <a:uLnTx/>
                  <a:uFillTx/>
                  <a:latin typeface="Lato"/>
                  <a:ea typeface="+mn-ea"/>
                  <a:cs typeface="+mn-cs"/>
                </a:rPr>
                <a:t>Adoption &amp; Equity </a:t>
              </a:r>
            </a:p>
          </p:txBody>
        </p:sp>
      </p:grpSp>
      <p:pic>
        <p:nvPicPr>
          <p:cNvPr id="46" name="Graphic 45" descr="Wireless router with solid fill">
            <a:extLst>
              <a:ext uri="{FF2B5EF4-FFF2-40B4-BE49-F238E27FC236}">
                <a16:creationId xmlns:a16="http://schemas.microsoft.com/office/drawing/2014/main" id="{86657829-D379-9511-CD6C-A2BF23D3ACB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65652" y="4113723"/>
            <a:ext cx="658626" cy="658626"/>
          </a:xfrm>
          <a:prstGeom prst="rect">
            <a:avLst/>
          </a:prstGeom>
        </p:spPr>
      </p:pic>
      <p:pic>
        <p:nvPicPr>
          <p:cNvPr id="48" name="Graphic 47" descr="Weights Uneven with solid fill">
            <a:extLst>
              <a:ext uri="{FF2B5EF4-FFF2-40B4-BE49-F238E27FC236}">
                <a16:creationId xmlns:a16="http://schemas.microsoft.com/office/drawing/2014/main" id="{015CEC7D-4B0A-9A8D-3FC7-5C07AFE7058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801171" y="4029821"/>
            <a:ext cx="462303" cy="462303"/>
          </a:xfrm>
          <a:prstGeom prst="rect">
            <a:avLst/>
          </a:prstGeom>
        </p:spPr>
      </p:pic>
      <p:pic>
        <p:nvPicPr>
          <p:cNvPr id="50" name="Graphic 49" descr="Classroom with solid fill">
            <a:extLst>
              <a:ext uri="{FF2B5EF4-FFF2-40B4-BE49-F238E27FC236}">
                <a16:creationId xmlns:a16="http://schemas.microsoft.com/office/drawing/2014/main" id="{5ED21B51-E0D5-563F-EB4E-AB09CD77FE9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822710" y="4644926"/>
            <a:ext cx="465130" cy="465130"/>
          </a:xfrm>
          <a:prstGeom prst="rect">
            <a:avLst/>
          </a:prstGeom>
        </p:spPr>
      </p:pic>
    </p:spTree>
    <p:extLst>
      <p:ext uri="{BB962C8B-B14F-4D97-AF65-F5344CB8AC3E}">
        <p14:creationId xmlns:p14="http://schemas.microsoft.com/office/powerpoint/2010/main" val="2989290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72EFB6-B820-BE5E-6E3E-DF63EFF1B2F6}"/>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6E587B8F-1A79-BD42-AC40-4DFF0815E8D1}" type="slidenum">
              <a:rPr lang="en-US" smtClean="0">
                <a:solidFill>
                  <a:schemeClr val="tx1">
                    <a:tint val="75000"/>
                  </a:schemeClr>
                </a:solidFill>
                <a:latin typeface="+mn-lt"/>
              </a:rPr>
              <a:pPr>
                <a:spcAft>
                  <a:spcPts val="600"/>
                </a:spcAft>
              </a:pPr>
              <a:t>5</a:t>
            </a:fld>
            <a:endParaRPr lang="en-US">
              <a:solidFill>
                <a:schemeClr val="tx1">
                  <a:tint val="75000"/>
                </a:schemeClr>
              </a:solidFill>
              <a:latin typeface="+mn-lt"/>
            </a:endParaRPr>
          </a:p>
        </p:txBody>
      </p:sp>
      <p:pic>
        <p:nvPicPr>
          <p:cNvPr id="6" name="Picture 5" descr="Graphical user interface, application&#10;&#10;Description automatically generated with medium confidence">
            <a:extLst>
              <a:ext uri="{FF2B5EF4-FFF2-40B4-BE49-F238E27FC236}">
                <a16:creationId xmlns:a16="http://schemas.microsoft.com/office/drawing/2014/main" id="{35383555-2FF6-F7C0-E084-652BBBD26049}"/>
              </a:ext>
            </a:extLst>
          </p:cNvPr>
          <p:cNvPicPr>
            <a:picLocks noChangeAspect="1"/>
          </p:cNvPicPr>
          <p:nvPr/>
        </p:nvPicPr>
        <p:blipFill rotWithShape="1">
          <a:blip r:embed="rId3"/>
          <a:srcRect b="7674"/>
          <a:stretch/>
        </p:blipFill>
        <p:spPr>
          <a:xfrm>
            <a:off x="984932" y="643467"/>
            <a:ext cx="10222136" cy="5571065"/>
          </a:xfrm>
          <a:prstGeom prst="rect">
            <a:avLst/>
          </a:prstGeom>
          <a:ln>
            <a:noFill/>
          </a:ln>
        </p:spPr>
      </p:pic>
    </p:spTree>
    <p:extLst>
      <p:ext uri="{BB962C8B-B14F-4D97-AF65-F5344CB8AC3E}">
        <p14:creationId xmlns:p14="http://schemas.microsoft.com/office/powerpoint/2010/main" val="222571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20A680E-A1DD-2E5F-1EC9-BC2691373E69}"/>
              </a:ext>
            </a:extLst>
          </p:cNvPr>
          <p:cNvPicPr>
            <a:picLocks noGrp="1" noChangeAspect="1"/>
          </p:cNvPicPr>
          <p:nvPr>
            <p:ph idx="1"/>
          </p:nvPr>
        </p:nvPicPr>
        <p:blipFill rotWithShape="1">
          <a:blip r:embed="rId3"/>
          <a:srcRect r="872" b="1"/>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42804C9E-3CBF-D0E2-C440-1A47B5E4338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587B8F-1A79-BD42-AC40-4DFF0815E8D1}" type="slidenum">
              <a:rPr lang="en-US">
                <a:solidFill>
                  <a:srgbClr val="FFFFFF"/>
                </a:solidFill>
                <a:latin typeface="+mn-lt"/>
              </a:rPr>
              <a:pPr>
                <a:spcAft>
                  <a:spcPts val="600"/>
                </a:spcAft>
              </a:pPr>
              <a:t>6</a:t>
            </a:fld>
            <a:endParaRPr lang="en-US">
              <a:solidFill>
                <a:srgbClr val="FFFFFF"/>
              </a:solidFill>
              <a:latin typeface="+mn-lt"/>
            </a:endParaRPr>
          </a:p>
        </p:txBody>
      </p:sp>
    </p:spTree>
    <p:extLst>
      <p:ext uri="{BB962C8B-B14F-4D97-AF65-F5344CB8AC3E}">
        <p14:creationId xmlns:p14="http://schemas.microsoft.com/office/powerpoint/2010/main" val="409190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C8B0-2A13-EC41-739E-283DC3596A17}"/>
              </a:ext>
            </a:extLst>
          </p:cNvPr>
          <p:cNvSpPr>
            <a:spLocks noGrp="1"/>
          </p:cNvSpPr>
          <p:nvPr>
            <p:ph type="title"/>
          </p:nvPr>
        </p:nvSpPr>
        <p:spPr>
          <a:xfrm>
            <a:off x="640080" y="325369"/>
            <a:ext cx="4857078" cy="1956841"/>
          </a:xfrm>
        </p:spPr>
        <p:txBody>
          <a:bodyPr vert="horz" lIns="91440" tIns="45720" rIns="91440" bIns="45720" rtlCol="0" anchor="b">
            <a:normAutofit/>
          </a:bodyPr>
          <a:lstStyle/>
          <a:p>
            <a:pPr algn="ctr"/>
            <a:r>
              <a:rPr lang="en-US" sz="3800" baseline="0" dirty="0"/>
              <a:t>Why?*</a:t>
            </a:r>
            <a:r>
              <a:rPr lang="en-US" sz="3800" baseline="0" dirty="0" err="1"/>
              <a:t>allKANSANS</a:t>
            </a:r>
            <a:r>
              <a:rPr lang="en-US" sz="3800" baseline="0" dirty="0"/>
              <a:t>*</a:t>
            </a:r>
            <a:br>
              <a:rPr lang="en-US" sz="3800" baseline="0" dirty="0"/>
            </a:br>
            <a:r>
              <a:rPr lang="en-US" sz="3800" b="1" dirty="0"/>
              <a:t>what is the divide</a:t>
            </a:r>
          </a:p>
        </p:txBody>
      </p:sp>
      <p:sp>
        <p:nvSpPr>
          <p:cNvPr id="3" name="Slide Number Placeholder 2">
            <a:extLst>
              <a:ext uri="{FF2B5EF4-FFF2-40B4-BE49-F238E27FC236}">
                <a16:creationId xmlns:a16="http://schemas.microsoft.com/office/drawing/2014/main" id="{B3AE284E-4FD3-AE70-F562-59A89558DB9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587B8F-1A79-BD42-AC40-4DFF0815E8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7FC4BB-52FD-3AE3-FB0B-75734DB2D918}"/>
              </a:ext>
            </a:extLst>
          </p:cNvPr>
          <p:cNvSpPr txBox="1"/>
          <p:nvPr/>
        </p:nvSpPr>
        <p:spPr>
          <a:xfrm>
            <a:off x="640080" y="2459242"/>
            <a:ext cx="4243589" cy="33206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Ranked 30</a:t>
            </a:r>
            <a:r>
              <a:rPr kumimoji="0" lang="en-US" sz="22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out of 50 states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Internet Speed</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Coverage</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Availability</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Household Adoption</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With Internet 85%</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Without 15%</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descr="Free Horseshoe Bend Grand Canyon photo and picture">
            <a:extLst>
              <a:ext uri="{FF2B5EF4-FFF2-40B4-BE49-F238E27FC236}">
                <a16:creationId xmlns:a16="http://schemas.microsoft.com/office/drawing/2014/main" id="{EFDFF5F3-DFFD-E31B-543E-A362CBF1E2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34" r="1441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34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11653B-3920-B940-5FCD-0C084C4B014D}"/>
              </a:ext>
            </a:extLst>
          </p:cNvPr>
          <p:cNvPicPr>
            <a:picLocks noChangeAspect="1"/>
          </p:cNvPicPr>
          <p:nvPr/>
        </p:nvPicPr>
        <p:blipFill>
          <a:blip r:embed="rId3"/>
          <a:stretch>
            <a:fillRect/>
          </a:stretch>
        </p:blipFill>
        <p:spPr>
          <a:xfrm>
            <a:off x="128119" y="381093"/>
            <a:ext cx="12063881" cy="6191879"/>
          </a:xfrm>
          <a:prstGeom prst="rect">
            <a:avLst/>
          </a:prstGeom>
        </p:spPr>
      </p:pic>
      <p:sp>
        <p:nvSpPr>
          <p:cNvPr id="8" name="Rectangle 7">
            <a:extLst>
              <a:ext uri="{FF2B5EF4-FFF2-40B4-BE49-F238E27FC236}">
                <a16:creationId xmlns:a16="http://schemas.microsoft.com/office/drawing/2014/main" id="{9AA81325-9B73-E444-1F5E-B087802DFBF5}"/>
              </a:ext>
            </a:extLst>
          </p:cNvPr>
          <p:cNvSpPr/>
          <p:nvPr/>
        </p:nvSpPr>
        <p:spPr>
          <a:xfrm>
            <a:off x="6479759" y="623502"/>
            <a:ext cx="4874041" cy="427078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0FC8B0-2A13-EC41-739E-283DC3596A17}"/>
              </a:ext>
            </a:extLst>
          </p:cNvPr>
          <p:cNvSpPr>
            <a:spLocks noGrp="1"/>
          </p:cNvSpPr>
          <p:nvPr>
            <p:ph type="title"/>
          </p:nvPr>
        </p:nvSpPr>
        <p:spPr>
          <a:xfrm>
            <a:off x="6621331" y="381093"/>
            <a:ext cx="4368602" cy="1956841"/>
          </a:xfrm>
        </p:spPr>
        <p:txBody>
          <a:bodyPr vert="horz" lIns="91440" tIns="45720" rIns="91440" bIns="45720" rtlCol="0" anchor="b">
            <a:normAutofit/>
          </a:bodyPr>
          <a:lstStyle/>
          <a:p>
            <a:pPr algn="ctr"/>
            <a:r>
              <a:rPr lang="en-US" sz="3800" b="1" dirty="0"/>
              <a:t>Why is Broadband Buildout Important? </a:t>
            </a:r>
          </a:p>
        </p:txBody>
      </p:sp>
      <p:sp>
        <p:nvSpPr>
          <p:cNvPr id="3" name="Slide Number Placeholder 2">
            <a:extLst>
              <a:ext uri="{FF2B5EF4-FFF2-40B4-BE49-F238E27FC236}">
                <a16:creationId xmlns:a16="http://schemas.microsoft.com/office/drawing/2014/main" id="{B3AE284E-4FD3-AE70-F562-59A89558DB9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587B8F-1A79-BD42-AC40-4DFF0815E8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97FC4BB-52FD-3AE3-FB0B-75734DB2D918}"/>
              </a:ext>
            </a:extLst>
          </p:cNvPr>
          <p:cNvSpPr txBox="1"/>
          <p:nvPr/>
        </p:nvSpPr>
        <p:spPr>
          <a:xfrm>
            <a:off x="6621331" y="3251352"/>
            <a:ext cx="4243589" cy="1516221"/>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200" b="1" dirty="0">
                <a:solidFill>
                  <a:prstClr val="black"/>
                </a:solidFill>
                <a:latin typeface="Calibri" panose="020F0502020204030204"/>
              </a:rPr>
              <a:t>Return on Investment </a:t>
            </a:r>
          </a:p>
          <a:p>
            <a:pPr lvl="0" indent="-228600">
              <a:lnSpc>
                <a:spcPct val="90000"/>
              </a:lnSpc>
              <a:spcAft>
                <a:spcPts val="600"/>
              </a:spcAft>
              <a:buFont typeface="Arial" panose="020B0604020202020204" pitchFamily="34" charset="0"/>
              <a:buChar char="•"/>
              <a:defRPr/>
            </a:pPr>
            <a:r>
              <a:rPr lang="en-US" sz="2200" b="1" dirty="0">
                <a:solidFill>
                  <a:prstClr val="black"/>
                </a:solidFill>
                <a:latin typeface="Calibri" panose="020F0502020204030204"/>
              </a:rPr>
              <a:t>Cross Cutting Community Issue</a:t>
            </a:r>
          </a:p>
          <a:p>
            <a:pPr lvl="0" indent="-228600">
              <a:lnSpc>
                <a:spcPct val="90000"/>
              </a:lnSpc>
              <a:spcAft>
                <a:spcPts val="600"/>
              </a:spcAft>
              <a:buFont typeface="Arial" panose="020B0604020202020204" pitchFamily="34" charset="0"/>
              <a:buChar char="•"/>
              <a:defRPr/>
            </a:pPr>
            <a:r>
              <a:rPr lang="en-US" sz="2200" b="1" dirty="0">
                <a:solidFill>
                  <a:prstClr val="black"/>
                </a:solidFill>
                <a:latin typeface="Calibri" panose="020F0502020204030204"/>
              </a:rPr>
              <a:t>Equity Issue</a:t>
            </a:r>
          </a:p>
          <a:p>
            <a:pPr indent="-228600">
              <a:lnSpc>
                <a:spcPct val="90000"/>
              </a:lnSpc>
              <a:spcAft>
                <a:spcPts val="600"/>
              </a:spcAft>
              <a:buFont typeface="Arial" panose="020B0604020202020204" pitchFamily="34" charset="0"/>
              <a:buChar char="•"/>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77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3" name="Rectangle 822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pic>
        <p:nvPicPr>
          <p:cNvPr id="8194" name="Picture 2" descr="Free photos of Tangled cables">
            <a:extLst>
              <a:ext uri="{FF2B5EF4-FFF2-40B4-BE49-F238E27FC236}">
                <a16:creationId xmlns:a16="http://schemas.microsoft.com/office/drawing/2014/main" id="{3983F5C7-72F4-95AA-21D1-6BDA1014506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091" t="31818"/>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8225" name="Rectangle 822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8218" name="Title 1">
            <a:extLst>
              <a:ext uri="{FF2B5EF4-FFF2-40B4-BE49-F238E27FC236}">
                <a16:creationId xmlns:a16="http://schemas.microsoft.com/office/drawing/2014/main" id="{606DC26A-5089-1DAE-800D-ED09E8B9D594}"/>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tx1"/>
                </a:solidFill>
                <a:latin typeface="+mj-lt"/>
              </a:rPr>
              <a:t>Acknowledge the Tangle </a:t>
            </a:r>
          </a:p>
        </p:txBody>
      </p:sp>
      <p:sp>
        <p:nvSpPr>
          <p:cNvPr id="8227" name="Rectangle: Rounded Corners 822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sp>
        <p:nvSpPr>
          <p:cNvPr id="4" name="Slide Number Placeholder 3">
            <a:extLst>
              <a:ext uri="{FF2B5EF4-FFF2-40B4-BE49-F238E27FC236}">
                <a16:creationId xmlns:a16="http://schemas.microsoft.com/office/drawing/2014/main" id="{F80129FE-3A03-50F6-45EC-9E6E3684D07F}"/>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E587B8F-1A79-BD42-AC40-4DFF0815E8D1}"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Graphical user interface, text, application&#10;&#10;Description automatically generated">
            <a:extLst>
              <a:ext uri="{FF2B5EF4-FFF2-40B4-BE49-F238E27FC236}">
                <a16:creationId xmlns:a16="http://schemas.microsoft.com/office/drawing/2014/main" id="{4B5303B2-8BFC-C05A-F918-1981AFFBC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536" y="1044961"/>
            <a:ext cx="9325340" cy="2387600"/>
          </a:xfrm>
          <a:prstGeom prst="rect">
            <a:avLst/>
          </a:prstGeom>
        </p:spPr>
      </p:pic>
    </p:spTree>
    <p:extLst>
      <p:ext uri="{BB962C8B-B14F-4D97-AF65-F5344CB8AC3E}">
        <p14:creationId xmlns:p14="http://schemas.microsoft.com/office/powerpoint/2010/main" val="2426659136"/>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0.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1.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2.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3.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4.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2.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3.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4.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5.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6.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7.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8.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9.xml><?xml version="1.0" encoding="utf-8"?>
<p:tagLst xmlns:a="http://schemas.openxmlformats.org/drawingml/2006/main" xmlns:r="http://schemas.openxmlformats.org/officeDocument/2006/relationships" xmlns:p="http://schemas.openxmlformats.org/presentationml/2006/main">
  <p:tag name="EE4P_GRADIENT_CIRCLE" val="1"/>
</p:tagLst>
</file>

<file path=ppt/theme/theme1.xml><?xml version="1.0" encoding="utf-8"?>
<a:theme xmlns:a="http://schemas.openxmlformats.org/drawingml/2006/main" name="1_Office Theme">
  <a:themeElements>
    <a:clrScheme name="Custom 1">
      <a:dk1>
        <a:srgbClr val="161718"/>
      </a:dk1>
      <a:lt1>
        <a:srgbClr val="FFFFFF"/>
      </a:lt1>
      <a:dk2>
        <a:srgbClr val="282660"/>
      </a:dk2>
      <a:lt2>
        <a:srgbClr val="E6E7E8"/>
      </a:lt2>
      <a:accent1>
        <a:srgbClr val="002060"/>
      </a:accent1>
      <a:accent2>
        <a:srgbClr val="FFC000"/>
      </a:accent2>
      <a:accent3>
        <a:srgbClr val="00B0F0"/>
      </a:accent3>
      <a:accent4>
        <a:srgbClr val="002060"/>
      </a:accent4>
      <a:accent5>
        <a:srgbClr val="00B0F0"/>
      </a:accent5>
      <a:accent6>
        <a:srgbClr val="002060"/>
      </a:accent6>
      <a:hlink>
        <a:srgbClr val="93C842"/>
      </a:hlink>
      <a:folHlink>
        <a:srgbClr val="93C842"/>
      </a:folHlink>
    </a:clrScheme>
    <a:fontScheme name="Custom 1">
      <a:majorFont>
        <a:latin typeface="Montserrat Semi 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FA Tempate June 2022 rev1">
  <a:themeElements>
    <a:clrScheme name="Internet For All 1">
      <a:dk1>
        <a:srgbClr val="0A2458"/>
      </a:dk1>
      <a:lt1>
        <a:srgbClr val="FFFFFF"/>
      </a:lt1>
      <a:dk2>
        <a:srgbClr val="164483"/>
      </a:dk2>
      <a:lt2>
        <a:srgbClr val="F2F3F8"/>
      </a:lt2>
      <a:accent1>
        <a:srgbClr val="FF0030"/>
      </a:accent1>
      <a:accent2>
        <a:srgbClr val="0A2458"/>
      </a:accent2>
      <a:accent3>
        <a:srgbClr val="0064BC"/>
      </a:accent3>
      <a:accent4>
        <a:srgbClr val="AA604F"/>
      </a:accent4>
      <a:accent5>
        <a:srgbClr val="EDBE87"/>
      </a:accent5>
      <a:accent6>
        <a:srgbClr val="FFF9F2"/>
      </a:accent6>
      <a:hlink>
        <a:srgbClr val="0064BC"/>
      </a:hlink>
      <a:folHlink>
        <a:srgbClr val="164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A Broadband USA Theme" id="{1B6B9374-A537-492C-B5AB-2D73F788FBD6}" vid="{BDECA875-8DB3-48C6-8332-3F2EAC617FC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13251</TotalTime>
  <Words>2906</Words>
  <Application>Microsoft Office PowerPoint</Application>
  <PresentationFormat>Widescreen</PresentationFormat>
  <Paragraphs>480</Paragraphs>
  <Slides>35</Slides>
  <Notes>26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35</vt:i4>
      </vt:variant>
    </vt:vector>
  </HeadingPairs>
  <TitlesOfParts>
    <vt:vector size="50" baseType="lpstr">
      <vt:lpstr>Arial</vt:lpstr>
      <vt:lpstr>Calibri</vt:lpstr>
      <vt:lpstr>Calibri Light</vt:lpstr>
      <vt:lpstr>Courier New</vt:lpstr>
      <vt:lpstr>Georgia</vt:lpstr>
      <vt:lpstr>Helvetica Neue Medium</vt:lpstr>
      <vt:lpstr>Lato</vt:lpstr>
      <vt:lpstr>Montserrat Black</vt:lpstr>
      <vt:lpstr>Montserrat Semi Bold</vt:lpstr>
      <vt:lpstr>Trebuchet MS</vt:lpstr>
      <vt:lpstr>1_Office Theme</vt:lpstr>
      <vt:lpstr>Office Theme</vt:lpstr>
      <vt:lpstr>2_Office Theme</vt:lpstr>
      <vt:lpstr>3_Office Theme</vt:lpstr>
      <vt:lpstr>IFA Tempate June 2022 rev1</vt:lpstr>
      <vt:lpstr>Kansas Office of Broadband Development:  Digital Equity + Broadband Equity Access and Deployment  </vt:lpstr>
      <vt:lpstr>The Kansas Office of Broadband Development (KOBD) was established in 2020 to help ensure all Kansans have the opportunity to live, work, learn, and compete in a global economy and by improving universal access to quality, affordable, and reliable broadband. </vt:lpstr>
      <vt:lpstr>2022 Snapshot</vt:lpstr>
      <vt:lpstr>Broader Goals</vt:lpstr>
      <vt:lpstr>PowerPoint Presentation</vt:lpstr>
      <vt:lpstr>PowerPoint Presentation</vt:lpstr>
      <vt:lpstr>Why?*allKANSANS* what is the divide</vt:lpstr>
      <vt:lpstr>Why is Broadband Buildout Important? </vt:lpstr>
      <vt:lpstr>Acknowledge the Tangle </vt:lpstr>
      <vt:lpstr>PowerPoint Presentation</vt:lpstr>
      <vt:lpstr>National Telecommunications and Information Agency (NTIA) Administers Two Programs for Every State and Territory Focusing on Access, Affordability, and Adoption</vt:lpstr>
      <vt:lpstr>Community Engagement in the BEAD and DE Programs</vt:lpstr>
      <vt:lpstr>Every stakeholder plays a role in the BIL programs</vt:lpstr>
      <vt:lpstr>Digital Equity defined by  Kansas Office of Broadband </vt:lpstr>
      <vt:lpstr>Language</vt:lpstr>
      <vt:lpstr>Digital Equity + BEAD planning phases will be  congruent </vt:lpstr>
      <vt:lpstr>2023 Strategic Goals | DE + BEAD </vt:lpstr>
      <vt:lpstr>PowerPoint Presentation</vt:lpstr>
      <vt:lpstr>How does this impact me and my community?</vt:lpstr>
      <vt:lpstr>Digital inequity disproportionally impacts our stakeholders</vt:lpstr>
      <vt:lpstr>Our ask to you: </vt:lpstr>
      <vt:lpstr>Commit to Connect: </vt:lpstr>
      <vt:lpstr>Looking for a Team Approach:</vt:lpstr>
      <vt:lpstr>PowerPoint Presentation</vt:lpstr>
      <vt:lpstr>Local Leadership Can….</vt:lpstr>
      <vt:lpstr>Community Readiness</vt:lpstr>
      <vt:lpstr>PowerPoint Presentation</vt:lpstr>
      <vt:lpstr>PowerPoint Presentation</vt:lpstr>
      <vt:lpstr>State Program – $35 million – ARPA dollars SPARK (Strengthening People and Revitalizing Kansas ) </vt:lpstr>
      <vt:lpstr>DE Terms + Funding Opportunities</vt:lpstr>
      <vt:lpstr>Project Priorities</vt:lpstr>
      <vt:lpstr>Eligible Applicants</vt:lpstr>
      <vt:lpstr>Ineligible Costs</vt:lpstr>
      <vt:lpstr>Application Submission Structure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Office of Broadband: State Digital Equity Plan</dc:title>
  <dc:creator>Morgan Barnes [KDC]</dc:creator>
  <cp:lastModifiedBy>Morgan Barnes [KDC]</cp:lastModifiedBy>
  <cp:revision>13</cp:revision>
  <cp:lastPrinted>2023-03-23T13:16:31Z</cp:lastPrinted>
  <dcterms:created xsi:type="dcterms:W3CDTF">2022-11-16T15:35:13Z</dcterms:created>
  <dcterms:modified xsi:type="dcterms:W3CDTF">2023-04-20T20:25:27Z</dcterms:modified>
</cp:coreProperties>
</file>