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4" r:id="rId2"/>
    <p:sldId id="2147377033" r:id="rId3"/>
    <p:sldId id="2147377045" r:id="rId4"/>
    <p:sldId id="2147377046" r:id="rId5"/>
    <p:sldId id="2147377015" r:id="rId6"/>
    <p:sldId id="2147377047" r:id="rId7"/>
    <p:sldId id="2147377017" r:id="rId8"/>
    <p:sldId id="2147377018" r:id="rId9"/>
    <p:sldId id="2147377019" r:id="rId10"/>
    <p:sldId id="2147377048" r:id="rId11"/>
    <p:sldId id="2147377021" r:id="rId12"/>
    <p:sldId id="2147377049" r:id="rId13"/>
    <p:sldId id="2147377050" r:id="rId14"/>
    <p:sldId id="2147377031" r:id="rId15"/>
    <p:sldId id="2147377010" r:id="rId16"/>
    <p:sldId id="2147376997" r:id="rId17"/>
    <p:sldId id="2147377034" r:id="rId18"/>
    <p:sldId id="2147377006" r:id="rId19"/>
    <p:sldId id="2147377028" r:id="rId20"/>
    <p:sldId id="2147377032" r:id="rId21"/>
    <p:sldId id="2147377035" r:id="rId22"/>
    <p:sldId id="2147377008" r:id="rId23"/>
    <p:sldId id="2147377012" r:id="rId24"/>
    <p:sldId id="296" r:id="rId25"/>
    <p:sldId id="2147377036" r:id="rId26"/>
    <p:sldId id="272" r:id="rId27"/>
    <p:sldId id="2147377037" r:id="rId28"/>
    <p:sldId id="2147377038" r:id="rId29"/>
    <p:sldId id="2147377039" r:id="rId30"/>
    <p:sldId id="2147377040" r:id="rId31"/>
    <p:sldId id="2147377041" r:id="rId32"/>
    <p:sldId id="2147377013" r:id="rId33"/>
    <p:sldId id="256" r:id="rId34"/>
    <p:sldId id="2147377051" r:id="rId3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C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2" autoAdjust="0"/>
    <p:restoredTop sz="93657" autoAdjust="0"/>
  </p:normalViewPr>
  <p:slideViewPr>
    <p:cSldViewPr snapToGrid="0">
      <p:cViewPr varScale="1">
        <p:scale>
          <a:sx n="63" d="100"/>
          <a:sy n="63" d="100"/>
        </p:scale>
        <p:origin x="6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6D804A-E66C-4E51-88B1-540207E4536C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2B41A34-6DF4-4B71-9599-3E7B428E3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22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Read experts through heading on page 17</a:t>
            </a:r>
          </a:p>
          <a:p>
            <a:r>
              <a:rPr lang="en-US" dirty="0"/>
              <a:t>Manifesto then KLC 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41A34-6DF4-4B71-9599-3E7B428E322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56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morning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I’m Julia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I’m a Chase County Chamber Member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Matfield Green Airbnb host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proud member of that art-filled and welcoming flint hills community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Former actor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co-author with Ed O’Malley of the new book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Everyone Leads: How the Toughest Challenges Get Seen and Solved.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 actor and writer selves came together in a really fun way when I spent 16 hours in a sound studio in Portland Oregon recording the audio version of this book.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my acting training prepared me well a couple of key leadership behaviors that I’m going to leave you with today.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41A34-6DF4-4B71-9599-3E7B428E322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086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the connection between that last principle and “challenge centric leadership”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94D2D-3E94-1342-A1DB-5C63487279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2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If that’s what we want, how do we get started?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41A34-6DF4-4B71-9599-3E7B428E322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1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the connection between that last principle and “challenge centric leadership”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94D2D-3E94-1342-A1DB-5C63487279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80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If that’s what we want, how do we get started?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41A34-6DF4-4B71-9599-3E7B428E322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61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If that’s what we want, how do we get started?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41A34-6DF4-4B71-9599-3E7B428E322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71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If that’s what we want, how do we get started?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41A34-6DF4-4B71-9599-3E7B428E322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39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41A34-6DF4-4B71-9599-3E7B428E32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61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all feel the gap</a:t>
            </a:r>
          </a:p>
          <a:p>
            <a:r>
              <a:rPr lang="en-US" dirty="0"/>
              <a:t>What makes it so hard</a:t>
            </a:r>
          </a:p>
          <a:p>
            <a:r>
              <a:rPr lang="en-US" dirty="0"/>
              <a:t>We’ve discovered 5 key barriers</a:t>
            </a:r>
          </a:p>
          <a:p>
            <a:endParaRPr lang="en-US" dirty="0"/>
          </a:p>
          <a:p>
            <a:r>
              <a:rPr lang="en-US" dirty="0"/>
              <a:t>Barriers to leadership:</a:t>
            </a:r>
          </a:p>
          <a:p>
            <a:pPr algn="l"/>
            <a:r>
              <a:rPr lang="en-US" dirty="0"/>
              <a:t>1</a:t>
            </a:r>
            <a:r>
              <a:rPr lang="en-US" b="1" dirty="0"/>
              <a:t>.Our toughest challenges involve loss </a:t>
            </a:r>
            <a:r>
              <a:rPr lang="en-US" dirty="0"/>
              <a:t>– people don’t fear change – </a:t>
            </a:r>
          </a:p>
          <a:p>
            <a:pPr algn="l"/>
            <a:r>
              <a:rPr lang="en-US" dirty="0"/>
              <a:t>If a wealthy donor swept in a said they were providing full scholarships for every Chase County kid to attend a regents university, community or technical college – we’d applaud that change; But we hate the change that comes with loss</a:t>
            </a:r>
          </a:p>
          <a:p>
            <a:pPr algn="l"/>
            <a:r>
              <a:rPr lang="en-US" dirty="0">
                <a:latin typeface="Sentinel-Black" pitchFamily="50" charset="0"/>
              </a:rPr>
              <a:t>But more often change comes with loss – a live local example was the closing of our historic elementary school ## years ago</a:t>
            </a:r>
          </a:p>
          <a:p>
            <a:pPr algn="l"/>
            <a:endParaRPr lang="en-US" dirty="0">
              <a:latin typeface="Sentinel-Black" pitchFamily="50" charset="0"/>
            </a:endParaRPr>
          </a:p>
          <a:p>
            <a:pPr algn="l"/>
            <a:endParaRPr lang="en-US" dirty="0">
              <a:latin typeface="Sentinel-Black" pitchFamily="50" charset="0"/>
            </a:endParaRPr>
          </a:p>
          <a:p>
            <a:pPr algn="l"/>
            <a:r>
              <a:rPr lang="en-US" dirty="0">
                <a:latin typeface="Sentinel-Black" pitchFamily="50" charset="0"/>
              </a:rPr>
              <a:t>And that’s hard to accept because (page 71)</a:t>
            </a:r>
          </a:p>
          <a:p>
            <a:pPr algn="l"/>
            <a:r>
              <a:rPr lang="en-US" sz="1800" dirty="0">
                <a:latin typeface="Sentinel-Black" pitchFamily="50" charset="0"/>
              </a:rPr>
              <a:t>• Authorities tell us we can have our cake and eat it</a:t>
            </a:r>
          </a:p>
          <a:p>
            <a:pPr algn="l"/>
            <a:r>
              <a:rPr lang="en-US" sz="1800" dirty="0">
                <a:latin typeface="Sentinel-Black" pitchFamily="50" charset="0"/>
              </a:rPr>
              <a:t>too. </a:t>
            </a:r>
            <a:r>
              <a:rPr lang="en-US" sz="1800" dirty="0">
                <a:latin typeface="Sentinel-Book" pitchFamily="50" charset="0"/>
              </a:rPr>
              <a:t>We’ve grown accustomed to politicians telling us</a:t>
            </a:r>
          </a:p>
          <a:p>
            <a:pPr algn="l"/>
            <a:r>
              <a:rPr lang="en-US" sz="1800" dirty="0">
                <a:latin typeface="Sentinel-Book" pitchFamily="50" charset="0"/>
              </a:rPr>
              <a:t>we can have all upside and no downside. We want to believe</a:t>
            </a:r>
          </a:p>
          <a:p>
            <a:pPr algn="l"/>
            <a:r>
              <a:rPr lang="en-US" sz="1800" dirty="0">
                <a:latin typeface="Sentinel-Book" pitchFamily="50" charset="0"/>
              </a:rPr>
              <a:t>it’s possible.</a:t>
            </a:r>
          </a:p>
          <a:p>
            <a:pPr algn="l"/>
            <a:r>
              <a:rPr lang="en-US" sz="1800" dirty="0">
                <a:latin typeface="Sentinel-Black" pitchFamily="50" charset="0"/>
              </a:rPr>
              <a:t>• People in authority are not trained to help others</a:t>
            </a:r>
          </a:p>
          <a:p>
            <a:pPr algn="l"/>
            <a:r>
              <a:rPr lang="en-US" sz="1800" dirty="0">
                <a:latin typeface="Sentinel-Black" pitchFamily="50" charset="0"/>
              </a:rPr>
              <a:t>navigate loss. </a:t>
            </a:r>
            <a:r>
              <a:rPr lang="en-US" sz="1800" dirty="0">
                <a:latin typeface="Sentinel-Book" pitchFamily="50" charset="0"/>
              </a:rPr>
              <a:t>They lack skills like speaking</a:t>
            </a:r>
          </a:p>
          <a:p>
            <a:pPr algn="l"/>
            <a:r>
              <a:rPr lang="en-US" sz="1800" dirty="0">
                <a:latin typeface="Sentinel-Book" pitchFamily="50" charset="0"/>
              </a:rPr>
              <a:t>with empathy, deep listening, and knowing how to</a:t>
            </a:r>
          </a:p>
          <a:p>
            <a:pPr algn="l"/>
            <a:r>
              <a:rPr lang="en-US" sz="1800" dirty="0">
                <a:latin typeface="Sentinel-Book" pitchFamily="50" charset="0"/>
              </a:rPr>
              <a:t>pace the change.</a:t>
            </a:r>
          </a:p>
          <a:p>
            <a:pPr algn="l"/>
            <a:r>
              <a:rPr lang="en-US" sz="1800" dirty="0">
                <a:latin typeface="Sentinel-Black" pitchFamily="50" charset="0"/>
              </a:rPr>
              <a:t>• We are conditioned to avoid the negative. </a:t>
            </a:r>
            <a:r>
              <a:rPr lang="en-US" sz="1800" dirty="0">
                <a:latin typeface="Sentinel-Book" pitchFamily="50" charset="0"/>
              </a:rPr>
              <a:t>We focus</a:t>
            </a:r>
          </a:p>
          <a:p>
            <a:pPr algn="l"/>
            <a:r>
              <a:rPr lang="en-US" sz="1800" dirty="0">
                <a:latin typeface="Sentinel-Book" pitchFamily="50" charset="0"/>
              </a:rPr>
              <a:t>on the rosy change, not the unfortunate loss. We don’t let</a:t>
            </a:r>
          </a:p>
          <a:p>
            <a:pPr algn="l"/>
            <a:r>
              <a:rPr lang="en-US" sz="1800" dirty="0">
                <a:latin typeface="Sentinel-Book" pitchFamily="50" charset="0"/>
              </a:rPr>
              <a:t>our minds go there.</a:t>
            </a:r>
          </a:p>
          <a:p>
            <a:pPr algn="l"/>
            <a:r>
              <a:rPr lang="en-US" sz="1800" dirty="0">
                <a:latin typeface="Sentinel-Black" pitchFamily="50" charset="0"/>
              </a:rPr>
              <a:t>• We hate disappointing people. </a:t>
            </a:r>
            <a:r>
              <a:rPr lang="en-US" sz="1800" dirty="0">
                <a:latin typeface="Sentinel-Book" pitchFamily="50" charset="0"/>
              </a:rPr>
              <a:t>We don’t want to create</a:t>
            </a:r>
          </a:p>
          <a:p>
            <a:pPr algn="l"/>
            <a:r>
              <a:rPr lang="en-US" sz="1800" dirty="0">
                <a:latin typeface="Sentinel-Book" pitchFamily="50" charset="0"/>
              </a:rPr>
              <a:t>conflict or stoke anger. Helping others face loss takes</a:t>
            </a:r>
          </a:p>
          <a:p>
            <a:pPr algn="l"/>
            <a:r>
              <a:rPr lang="en-US" sz="1800" dirty="0">
                <a:latin typeface="Sentinel-Book" pitchFamily="50" charset="0"/>
              </a:rPr>
              <a:t>courage we don’t have.</a:t>
            </a:r>
          </a:p>
          <a:p>
            <a:pPr algn="l"/>
            <a:r>
              <a:rPr lang="en-US" sz="1800" dirty="0">
                <a:latin typeface="Sentinel-Black" pitchFamily="50" charset="0"/>
              </a:rPr>
              <a:t>• Sometimes the loss is our own. </a:t>
            </a:r>
            <a:r>
              <a:rPr lang="en-US" sz="1800" dirty="0">
                <a:latin typeface="Sentinel-Book" pitchFamily="50" charset="0"/>
              </a:rPr>
              <a:t>For example, for your</a:t>
            </a:r>
          </a:p>
          <a:p>
            <a:pPr algn="l"/>
            <a:r>
              <a:rPr lang="en-US" sz="1800" dirty="0">
                <a:latin typeface="Sentinel-Book" pitchFamily="50" charset="0"/>
              </a:rPr>
              <a:t>organization to refocus on its mission, you might have to</a:t>
            </a:r>
          </a:p>
          <a:p>
            <a:pPr algn="l"/>
            <a:r>
              <a:rPr lang="en-US" sz="1800" dirty="0">
                <a:latin typeface="Sentinel-Book" pitchFamily="50" charset="0"/>
              </a:rPr>
              <a:t>let go of a program or a piece of your role that defines you.</a:t>
            </a:r>
          </a:p>
          <a:p>
            <a:pPr algn="l"/>
            <a:r>
              <a:rPr lang="en-US" sz="1800" dirty="0">
                <a:latin typeface="Sentinel-Book" pitchFamily="50" charset="0"/>
              </a:rPr>
              <a:t>When the challenges are adaptive, no one gets a free pass.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Authority is never enough</a:t>
            </a:r>
          </a:p>
          <a:p>
            <a:endParaRPr lang="en-US" dirty="0"/>
          </a:p>
          <a:p>
            <a:r>
              <a:rPr lang="en-US" b="1" dirty="0"/>
              <a:t>Leadership is risky  </a:t>
            </a:r>
            <a:r>
              <a:rPr lang="en-US" dirty="0"/>
              <a:t>My grandmother boarded a ship. Her purpose what that important. Don’t exercise leadership unless your vision for south central Kansas is powerful enough …</a:t>
            </a:r>
            <a:endParaRPr lang="en-US" b="1" dirty="0"/>
          </a:p>
          <a:p>
            <a:r>
              <a:rPr lang="en-US" dirty="0"/>
              <a:t> </a:t>
            </a:r>
          </a:p>
          <a:p>
            <a:pPr algn="l"/>
            <a:r>
              <a:rPr lang="en-US" b="1" dirty="0"/>
              <a:t>Values class when you seek to close The Gap </a:t>
            </a:r>
            <a:r>
              <a:rPr lang="en-US" dirty="0"/>
              <a:t>– page 83 – </a:t>
            </a:r>
          </a:p>
          <a:p>
            <a:pPr algn="l"/>
            <a:r>
              <a:rPr lang="en-US" sz="1800" dirty="0">
                <a:latin typeface="Sentinel-Book" pitchFamily="50" charset="0"/>
              </a:rPr>
              <a:t>When everyone leads, people at all levels in your organization,</a:t>
            </a:r>
          </a:p>
          <a:p>
            <a:pPr algn="l"/>
            <a:r>
              <a:rPr lang="en-US" sz="1800" dirty="0">
                <a:latin typeface="Sentinel-Book" pitchFamily="50" charset="0"/>
              </a:rPr>
              <a:t>community, or family feel empowered to name those</a:t>
            </a:r>
          </a:p>
          <a:p>
            <a:pPr algn="l"/>
            <a:r>
              <a:rPr lang="en-US" sz="1800" dirty="0">
                <a:latin typeface="Sentinel-Book" pitchFamily="50" charset="0"/>
              </a:rPr>
              <a:t>hidden priorities. They look for moments to ask questions</a:t>
            </a:r>
          </a:p>
          <a:p>
            <a:pPr algn="l"/>
            <a:r>
              <a:rPr lang="en-US" sz="1800" dirty="0">
                <a:latin typeface="Sentinel-Book" pitchFamily="50" charset="0"/>
              </a:rPr>
              <a:t>about whether the group is walking its talk. Everyone</a:t>
            </a:r>
          </a:p>
          <a:p>
            <a:pPr algn="l"/>
            <a:r>
              <a:rPr lang="en-US" sz="1800" dirty="0">
                <a:latin typeface="Sentinel-Book" pitchFamily="50" charset="0"/>
              </a:rPr>
              <a:t>feels compelled to do what they can to develop a common</a:t>
            </a:r>
          </a:p>
          <a:p>
            <a:pPr algn="l"/>
            <a:r>
              <a:rPr lang="en-US" sz="1800" dirty="0">
                <a:latin typeface="Sentinel-Book" pitchFamily="50" charset="0"/>
              </a:rPr>
              <a:t>understanding of what matters most. When everyone</a:t>
            </a:r>
          </a:p>
          <a:p>
            <a:pPr algn="l"/>
            <a:r>
              <a:rPr lang="en-US" sz="1800" dirty="0">
                <a:latin typeface="Sentinel-Book" pitchFamily="50" charset="0"/>
              </a:rPr>
              <a:t>leads, we stop depending on the person in authority to see</a:t>
            </a:r>
          </a:p>
          <a:p>
            <a:pPr algn="l"/>
            <a:r>
              <a:rPr lang="en-US" sz="1800" dirty="0">
                <a:latin typeface="Sentinel-Book" pitchFamily="50" charset="0"/>
              </a:rPr>
              <a:t>everything, catch every misalignment, and say all the</a:t>
            </a:r>
          </a:p>
          <a:p>
            <a:pPr algn="l"/>
            <a:r>
              <a:rPr lang="en-US" sz="1800" dirty="0">
                <a:latin typeface="Sentinel-Book" pitchFamily="50" charset="0"/>
              </a:rPr>
              <a:t>hard things.</a:t>
            </a:r>
          </a:p>
          <a:p>
            <a:pPr algn="l"/>
            <a:endParaRPr lang="en-US" dirty="0"/>
          </a:p>
          <a:p>
            <a:pPr defTabSz="931774">
              <a:defRPr/>
            </a:pPr>
            <a:r>
              <a:rPr lang="en-US" dirty="0"/>
              <a:t>Quick fixes don’t 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41A34-6DF4-4B71-9599-3E7B428E322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40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If that’s what we want, how do we get started?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41A34-6DF4-4B71-9599-3E7B428E32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31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/>
              <a:t>Barriers to leadership:</a:t>
            </a:r>
          </a:p>
          <a:p>
            <a:r>
              <a:rPr lang="en-US" sz="1600" dirty="0"/>
              <a:t>Quick fixes don’t work</a:t>
            </a:r>
          </a:p>
          <a:p>
            <a:r>
              <a:rPr lang="en-US" sz="1600" dirty="0"/>
              <a:t>Our toughest challenges involve loss</a:t>
            </a:r>
          </a:p>
          <a:p>
            <a:r>
              <a:rPr lang="en-US" sz="1600" dirty="0"/>
              <a:t>Authority is never enough</a:t>
            </a:r>
          </a:p>
          <a:p>
            <a:r>
              <a:rPr lang="en-US" sz="1600" dirty="0"/>
              <a:t>Leadership is risky</a:t>
            </a:r>
          </a:p>
          <a:p>
            <a:r>
              <a:rPr lang="en-US" sz="1600" dirty="0"/>
              <a:t>Values class when you seek to close The Gap</a:t>
            </a:r>
          </a:p>
          <a:p>
            <a:endParaRPr lang="en-US" sz="1600" dirty="0"/>
          </a:p>
          <a:p>
            <a:r>
              <a:rPr lang="en-US" sz="1600" dirty="0"/>
              <a:t>The people in this room can help members of your community slow down; navigate loss and conflicting values…</a:t>
            </a:r>
          </a:p>
          <a:p>
            <a:r>
              <a:rPr lang="en-US" sz="1600" dirty="0"/>
              <a:t>To face tough challenges together</a:t>
            </a:r>
          </a:p>
          <a:p>
            <a:r>
              <a:rPr lang="en-US" sz="1600" dirty="0"/>
              <a:t>Knowing everyone has a piece of the puzzle</a:t>
            </a:r>
          </a:p>
          <a:p>
            <a:r>
              <a:rPr lang="en-US" sz="1600" dirty="0"/>
              <a:t>To see and seize their moments to lead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94D2D-3E94-1342-A1DB-5C63487279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75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If that’s what we want, how do we get started?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41A34-6DF4-4B71-9599-3E7B428E322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10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If that’s what we want, how do we get started?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41A34-6DF4-4B71-9599-3E7B428E322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99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If that’s what we want, how do we get started?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41A34-6DF4-4B71-9599-3E7B428E32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54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If that’s what we want, how do we get started?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B41A34-6DF4-4B71-9599-3E7B428E322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44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D835-E78D-36E3-A28F-1A9EB0358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BCFDA8-D6E5-F4D6-F2C3-79301D1BE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309F4-2F49-1956-16CF-6A3A1C4B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4863-9C5E-4ADA-BF9E-CFE1030322D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02A51-45FC-CA99-D999-26914BFCF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24034-1965-44CC-EDA4-53F7A97D8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735D-D3A5-461B-9D40-458AB5C0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083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686B7-F6A2-0D3C-A6C1-CF421C725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B12C6-F638-3A00-91B7-6BBA4CC91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454D1-6DBD-60E5-F4AD-530F21900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4863-9C5E-4ADA-BF9E-CFE1030322D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6DF23-DC08-EC6E-6BF8-1153B22D8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36901-A6FB-4D98-D8C8-24644CFB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735D-D3A5-461B-9D40-458AB5C0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11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61A084-E076-9DE3-4A51-7EAC023F8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4BEBF-2441-CA17-5A38-CF178DED2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23705-7945-DA6E-A5DD-F70B94BA4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4863-9C5E-4ADA-BF9E-CFE1030322D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B28B5-085C-640C-9EEF-6DE0501E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0E4CD-41F7-B603-2300-2EFB6385E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735D-D3A5-461B-9D40-458AB5C0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91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8948D-943F-39DE-57F2-03B384FA7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1ED09-367A-0EFB-0BB2-0CCC8D9C4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AC56F-7A01-5438-9F64-1675E9E49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4863-9C5E-4ADA-BF9E-CFE1030322D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ADB27-B47E-A382-6A00-2D3DCB483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E65B5-07BB-7D29-6AEC-C1309024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735D-D3A5-461B-9D40-458AB5C0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7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A91B-4F73-8CEA-A66A-838F37224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D38CF-975B-472E-91EB-CD0F0231A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BC6B0-11B2-4D32-7265-C517A150C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4863-9C5E-4ADA-BF9E-CFE1030322D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B3E43-138A-736D-7679-767D7B957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D91AF-F155-64CB-CC60-C12060811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735D-D3A5-461B-9D40-458AB5C0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71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ADC29-80F1-012E-5332-CEA4CC844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B93B5-83FC-0BFC-BA51-D43A796089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33C0E0-D2A0-8A8D-5289-17EA6D291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8CE32-9621-74E1-F3C2-920DF1591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4863-9C5E-4ADA-BF9E-CFE1030322D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B72AD-924E-1F54-9631-7A3F3BB5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937C6-99FA-D518-7910-18F005A19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735D-D3A5-461B-9D40-458AB5C0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13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BA1E4-5584-6263-E82F-9BE010D71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780A0-9BEE-2454-B416-EC1B81E5C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1181D-9DB5-3630-8021-2610DFC79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3B772C-7350-EA5E-D82C-300A971851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5EC479-247B-407B-B1A1-21DE96D90B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619201-67B0-7E9A-A903-5F43FA87C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4863-9C5E-4ADA-BF9E-CFE1030322D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180C1D-642C-32D0-4DFF-A95FFFCF6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C62B7-606F-FFC9-126A-7272DA12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735D-D3A5-461B-9D40-458AB5C0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9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75D15-ED18-17EA-66C3-49D8EDC22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40959-37FB-5D28-FF4E-782175863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4863-9C5E-4ADA-BF9E-CFE1030322D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A011A5-2830-AA45-6413-FEE4180AA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3DC1C-A108-AA15-5D11-A9BFDB52E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735D-D3A5-461B-9D40-458AB5C0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05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F67531-C3A8-5156-220D-5B9BEEF43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4863-9C5E-4ADA-BF9E-CFE1030322D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ACDE4B-E4FD-2461-9CF9-6D5F5C92A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EB5DF-295C-FFE5-5FA3-1B7F8F5FA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735D-D3A5-461B-9D40-458AB5C0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6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B49B9-4A9F-BFA0-E80C-5C2F2B993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47FB3-1AA9-3292-D48C-9DEC888F2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98A64-C71E-194B-21E0-70572F386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F7A60-203F-8E70-5EE4-541C77589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4863-9C5E-4ADA-BF9E-CFE1030322D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A35C07-5471-27D4-7096-7BCACF47D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83896-0677-F100-7DEA-E490735C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735D-D3A5-461B-9D40-458AB5C0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43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6825E-7692-4CCC-F41A-974E65950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2C126-5792-334E-A083-52764E3B5A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7A764F-B0EE-F6F4-03E1-1671F7823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5F380D-EAB5-8DC5-5929-895D09FA5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4863-9C5E-4ADA-BF9E-CFE1030322D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6ECB0-CCA7-F930-8044-2A6E374E9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F44585-8F04-3338-C00A-686303F00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C735D-D3A5-461B-9D40-458AB5C0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8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9A63DD-2089-12A5-4348-AFCCC072B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936FC-93DB-3217-9F78-C8FEDC901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0A852-FFCB-E6A9-4999-8C627F4B3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04863-9C5E-4ADA-BF9E-CFE1030322DF}" type="datetimeFigureOut">
              <a:rPr lang="en-US" smtClean="0"/>
              <a:t>6/8/2023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61DD9-3BC3-958F-7533-09415B7045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E5089-0755-8D17-9796-D343A5946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C735D-D3A5-461B-9D40-458AB5C01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4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7021F5D-4729-A244-8E33-E10CE2F34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51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FF96A1-7A84-C849-A809-E48690D05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0399" y="387220"/>
            <a:ext cx="2452372" cy="73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26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F8C0AD-0C2E-5A49-A981-EEC7C027D32F}"/>
              </a:ext>
            </a:extLst>
          </p:cNvPr>
          <p:cNvSpPr txBox="1"/>
          <p:nvPr/>
        </p:nvSpPr>
        <p:spPr>
          <a:xfrm>
            <a:off x="605251" y="903488"/>
            <a:ext cx="11672474" cy="40318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600" b="1" dirty="0">
                <a:solidFill>
                  <a:srgbClr val="4D4F59"/>
                </a:solidFill>
                <a:latin typeface="Sentinel Black" panose="02060603060506030203" pitchFamily="18" charset="0"/>
                <a:cs typeface="Sentinel Light" panose="02060603060506030203" pitchFamily="18" charset="0"/>
              </a:rPr>
              <a:t>7.</a:t>
            </a:r>
            <a:endParaRPr lang="en-US" sz="16600" dirty="0">
              <a:solidFill>
                <a:srgbClr val="4D4F59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  <a:p>
            <a:r>
              <a:rPr lang="en-US" sz="4400" b="1" dirty="0">
                <a:solidFill>
                  <a:srgbClr val="4D4F59"/>
                </a:solidFill>
                <a:latin typeface="Sentinel Black" panose="02060603060506030203" pitchFamily="18" charset="0"/>
                <a:cs typeface="Sentinel Light" panose="02060603060506030203" pitchFamily="18" charset="0"/>
              </a:rPr>
              <a:t>Leadership is an activity, not a position or authority.</a:t>
            </a:r>
            <a:endParaRPr lang="en-US" sz="4400" dirty="0">
              <a:solidFill>
                <a:srgbClr val="4D4F59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F0DBB-B8C6-1D40-A5AB-BE1E74E27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92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F8C0AD-0C2E-5A49-A981-EEC7C027D32F}"/>
              </a:ext>
            </a:extLst>
          </p:cNvPr>
          <p:cNvSpPr txBox="1"/>
          <p:nvPr/>
        </p:nvSpPr>
        <p:spPr>
          <a:xfrm>
            <a:off x="605251" y="903488"/>
            <a:ext cx="10981497" cy="40318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600" b="1" dirty="0">
                <a:solidFill>
                  <a:srgbClr val="4D4F59"/>
                </a:solidFill>
                <a:latin typeface="Sentinel Black" panose="02060603060506030203" pitchFamily="18" charset="0"/>
                <a:cs typeface="Sentinel Light" panose="02060603060506030203" pitchFamily="18" charset="0"/>
              </a:rPr>
              <a:t>8.</a:t>
            </a:r>
            <a:endParaRPr lang="en-US" sz="16600" dirty="0">
              <a:solidFill>
                <a:srgbClr val="4D4F59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  <a:p>
            <a:r>
              <a:rPr lang="en-US" sz="4800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If anyone can lead, then everyone can lead.</a:t>
            </a:r>
            <a:endParaRPr lang="en-US" sz="4800" dirty="0">
              <a:solidFill>
                <a:srgbClr val="4D4F59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F0DBB-B8C6-1D40-A5AB-BE1E74E27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86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F8C0AD-0C2E-5A49-A981-EEC7C027D32F}"/>
              </a:ext>
            </a:extLst>
          </p:cNvPr>
          <p:cNvSpPr txBox="1"/>
          <p:nvPr/>
        </p:nvSpPr>
        <p:spPr>
          <a:xfrm>
            <a:off x="605251" y="903488"/>
            <a:ext cx="10981497" cy="32932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600" b="1" dirty="0">
                <a:solidFill>
                  <a:srgbClr val="4D4F59"/>
                </a:solidFill>
                <a:latin typeface="Sentinel Black" panose="02060603060506030203" pitchFamily="18" charset="0"/>
                <a:cs typeface="Sentinel Light" panose="02060603060506030203" pitchFamily="18" charset="0"/>
              </a:rPr>
              <a:t>9.</a:t>
            </a:r>
            <a:endParaRPr lang="en-US" sz="16600" dirty="0">
              <a:solidFill>
                <a:srgbClr val="4D4F59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  <a:p>
            <a:r>
              <a:rPr lang="en-US" sz="4800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Leadership is risky.</a:t>
            </a:r>
            <a:endParaRPr lang="en-US" sz="4800" dirty="0">
              <a:solidFill>
                <a:srgbClr val="4D4F59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F0DBB-B8C6-1D40-A5AB-BE1E74E27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90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F8C0AD-0C2E-5A49-A981-EEC7C027D32F}"/>
              </a:ext>
            </a:extLst>
          </p:cNvPr>
          <p:cNvSpPr txBox="1"/>
          <p:nvPr/>
        </p:nvSpPr>
        <p:spPr>
          <a:xfrm>
            <a:off x="605251" y="903488"/>
            <a:ext cx="10981497" cy="40318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600" b="1" dirty="0">
                <a:solidFill>
                  <a:srgbClr val="4D4F59"/>
                </a:solidFill>
                <a:latin typeface="Sentinel Black" panose="02060603060506030203" pitchFamily="18" charset="0"/>
                <a:cs typeface="Sentinel Light" panose="02060603060506030203" pitchFamily="18" charset="0"/>
              </a:rPr>
              <a:t>10.</a:t>
            </a:r>
            <a:endParaRPr lang="en-US" sz="16600" dirty="0">
              <a:solidFill>
                <a:srgbClr val="4D4F59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  <a:p>
            <a:r>
              <a:rPr lang="en-US" sz="4800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It’s not leadership if it’s not about our most important challenges.</a:t>
            </a:r>
            <a:endParaRPr lang="en-US" sz="4800" dirty="0">
              <a:solidFill>
                <a:srgbClr val="4D4F59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F0DBB-B8C6-1D40-A5AB-BE1E74E27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37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50B63A9-F405-1A01-76A8-76C1CB649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1" r="14526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1" name="Picture 40" descr="A picture containing building&#10;&#10;Description automatically generated">
            <a:extLst>
              <a:ext uri="{FF2B5EF4-FFF2-40B4-BE49-F238E27FC236}">
                <a16:creationId xmlns:a16="http://schemas.microsoft.com/office/drawing/2014/main" id="{950EB204-893C-7809-CCBA-33191F8146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7" r="16603" b="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87067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2470A5-4317-764D-AA6B-A0F774664B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4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F8C0AD-0C2E-5A49-A981-EEC7C027D32F}"/>
              </a:ext>
            </a:extLst>
          </p:cNvPr>
          <p:cNvSpPr txBox="1"/>
          <p:nvPr/>
        </p:nvSpPr>
        <p:spPr>
          <a:xfrm>
            <a:off x="1012584" y="1417597"/>
            <a:ext cx="10589622" cy="33239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dirty="0">
                <a:solidFill>
                  <a:srgbClr val="FFDE3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When everyone leads,        we make progress on our most important challenges.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22597-819A-5243-938C-4A98A9461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21" y="6159181"/>
            <a:ext cx="1219476" cy="36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06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5D2DB-2541-73BA-2C2C-86D9135E00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119" y="313508"/>
            <a:ext cx="8968424" cy="64309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D0B2D3-E56A-F842-1CFC-C543E7C6D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23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3229417-C41F-B570-880D-8B7A3F40B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53876"/>
            <a:ext cx="3344043" cy="18810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C9C8359-E5B2-A1D0-1168-02FF76F63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2423"/>
            <a:ext cx="10515600" cy="1325563"/>
          </a:xfrm>
        </p:spPr>
        <p:txBody>
          <a:bodyPr/>
          <a:lstStyle/>
          <a:p>
            <a:r>
              <a:rPr lang="en-US" sz="4400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When Everyon</a:t>
            </a:r>
            <a:r>
              <a:rPr lang="en-US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e Leads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CFA7B6-644C-45A4-A4F0-3FD799D4D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8343" y="2479439"/>
            <a:ext cx="8248650" cy="333794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43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When you think about the future (of your organization, company, community, or family) what is your </a:t>
            </a:r>
            <a:r>
              <a:rPr lang="en-US" sz="4300" u="sng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boldest</a:t>
            </a:r>
            <a:r>
              <a:rPr lang="en-US" sz="43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 </a:t>
            </a:r>
            <a:r>
              <a:rPr lang="en-US" sz="4300" dirty="0">
                <a:solidFill>
                  <a:srgbClr val="4D4F59"/>
                </a:solidFill>
                <a:latin typeface="Sentinel Bold" pitchFamily="50" charset="0"/>
                <a:cs typeface="Sentinel Light" panose="02060603060506030203" pitchFamily="18" charset="0"/>
              </a:rPr>
              <a:t>aspiration</a:t>
            </a:r>
            <a:r>
              <a:rPr lang="en-US" sz="43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?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E5AC3-97AE-71E4-DF92-1CD80E131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2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0E0B0864-03D6-7D0C-F04C-430F2108E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682" y="-294644"/>
            <a:ext cx="5332217" cy="7552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00E168-A4A5-CC07-564D-80722E556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92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hip on the water&#10;&#10;Description automatically generated with medium confidence">
            <a:extLst>
              <a:ext uri="{FF2B5EF4-FFF2-40B4-BE49-F238E27FC236}">
                <a16:creationId xmlns:a16="http://schemas.microsoft.com/office/drawing/2014/main" id="{10F7BDCE-CE02-7793-2B82-972E128DD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06" y="397925"/>
            <a:ext cx="8450317" cy="58581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4C870E-7262-2100-33CD-847AFDA60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94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7021F5D-4729-A244-8E33-E10CE2F34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51"/>
            <a:ext cx="12192000" cy="68651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FF96A1-7A84-C849-A809-E48690D05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0399" y="387220"/>
            <a:ext cx="2452372" cy="7346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A4FB8C-FA0F-651C-683D-9897DC03AC89}"/>
              </a:ext>
            </a:extLst>
          </p:cNvPr>
          <p:cNvSpPr txBox="1"/>
          <p:nvPr/>
        </p:nvSpPr>
        <p:spPr>
          <a:xfrm rot="21131691">
            <a:off x="1107816" y="2639130"/>
            <a:ext cx="76315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highlight>
                  <a:srgbClr val="00FFFF"/>
                </a:highlight>
                <a:latin typeface="Sentinel Black" pitchFamily="2" charset="0"/>
              </a:rPr>
              <a:t>Kansas County Commissioners</a:t>
            </a:r>
          </a:p>
        </p:txBody>
      </p:sp>
    </p:spTree>
    <p:extLst>
      <p:ext uri="{BB962C8B-B14F-4D97-AF65-F5344CB8AC3E}">
        <p14:creationId xmlns:p14="http://schemas.microsoft.com/office/powerpoint/2010/main" val="388988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3229417-C41F-B570-880D-8B7A3F40B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53876"/>
            <a:ext cx="3344043" cy="18810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C9C8359-E5B2-A1D0-1168-02FF76F63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9548"/>
            <a:ext cx="10515600" cy="1325563"/>
          </a:xfrm>
        </p:spPr>
        <p:txBody>
          <a:bodyPr/>
          <a:lstStyle/>
          <a:p>
            <a:r>
              <a:rPr lang="en-US" sz="4400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When Everyon</a:t>
            </a:r>
            <a:r>
              <a:rPr lang="en-US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e Leads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CFA7B6-644C-45A4-A4F0-3FD799D4D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24250" y="1247776"/>
            <a:ext cx="8439150" cy="5514974"/>
          </a:xfrm>
        </p:spPr>
        <p:txBody>
          <a:bodyPr>
            <a:normAutofit/>
          </a:bodyPr>
          <a:lstStyle/>
          <a:p>
            <a:pPr marL="742950" indent="-742950">
              <a:spcBef>
                <a:spcPts val="1800"/>
              </a:spcBef>
              <a:buFont typeface="+mj-lt"/>
              <a:buAutoNum type="arabicPeriod"/>
            </a:pPr>
            <a:r>
              <a:rPr lang="en-US" sz="36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We help one another assess risk and deal with loss.</a:t>
            </a:r>
          </a:p>
          <a:p>
            <a:pPr marL="742950" indent="-742950">
              <a:spcBef>
                <a:spcPts val="1800"/>
              </a:spcBef>
              <a:buFont typeface="+mj-lt"/>
              <a:buAutoNum type="arabicPeriod"/>
            </a:pPr>
            <a:r>
              <a:rPr lang="en-US" sz="36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We lean into conversations about conflicting values.</a:t>
            </a:r>
          </a:p>
          <a:p>
            <a:pPr marL="742950" indent="-742950">
              <a:spcBef>
                <a:spcPts val="1800"/>
              </a:spcBef>
              <a:buFont typeface="+mj-lt"/>
              <a:buAutoNum type="arabicPeriod"/>
            </a:pPr>
            <a:r>
              <a:rPr lang="en-US" sz="36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We see closing The Gap as something we each can influence.</a:t>
            </a:r>
          </a:p>
          <a:p>
            <a:pPr marL="742950" indent="-742950">
              <a:spcBef>
                <a:spcPts val="1800"/>
              </a:spcBef>
              <a:buFont typeface="+mj-lt"/>
              <a:buAutoNum type="arabicPeriod"/>
            </a:pPr>
            <a:r>
              <a:rPr lang="en-US" sz="36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We run more experiments.</a:t>
            </a:r>
          </a:p>
          <a:p>
            <a:pPr marL="742950" indent="-742950">
              <a:spcBef>
                <a:spcPts val="1800"/>
              </a:spcBef>
              <a:buFont typeface="+mj-lt"/>
              <a:buAutoNum type="arabicPeriod"/>
            </a:pPr>
            <a:r>
              <a:rPr lang="en-US" sz="36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We resist quick fixes and set better timetables.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5477D2-7449-390C-AF17-D551855E5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3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C9C8359-E5B2-A1D0-1168-02FF76F63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2423"/>
            <a:ext cx="10515600" cy="1325563"/>
          </a:xfrm>
        </p:spPr>
        <p:txBody>
          <a:bodyPr/>
          <a:lstStyle/>
          <a:p>
            <a:r>
              <a:rPr lang="en-US" sz="4400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Start Authorizing Yourself to Lead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CFA7B6-644C-45A4-A4F0-3FD799D4D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0471" y="2349326"/>
            <a:ext cx="6632645" cy="33379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3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What holds you back from exercising leadership?</a:t>
            </a:r>
          </a:p>
          <a:p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6C0BB6A-3B23-A154-56BA-B24FADC29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87" y="1178593"/>
            <a:ext cx="3725748" cy="52800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0711EC-0FBB-ECA6-5AC2-B33359335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6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3229417-C41F-B570-880D-8B7A3F40B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951"/>
            <a:ext cx="5110365" cy="28745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C9C8359-E5B2-A1D0-1168-02FF76F63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2423"/>
            <a:ext cx="10515600" cy="1325563"/>
          </a:xfrm>
        </p:spPr>
        <p:txBody>
          <a:bodyPr/>
          <a:lstStyle/>
          <a:p>
            <a:r>
              <a:rPr lang="en-US" sz="4400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When Everyon</a:t>
            </a:r>
            <a:r>
              <a:rPr lang="en-US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e Leads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CFA7B6-644C-45A4-A4F0-3FD799D4D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34152" y="1797061"/>
            <a:ext cx="6285186" cy="4794853"/>
          </a:xfrm>
        </p:spPr>
        <p:txBody>
          <a:bodyPr>
            <a:normAutofit/>
          </a:bodyPr>
          <a:lstStyle/>
          <a:p>
            <a:pPr marL="365760" indent="-365760">
              <a:spcBef>
                <a:spcPts val="3600"/>
              </a:spcBef>
              <a:buSzPct val="80000"/>
            </a:pPr>
            <a:r>
              <a:rPr lang="en-US" sz="40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You feel more engaged.</a:t>
            </a:r>
          </a:p>
          <a:p>
            <a:pPr marL="365760" indent="-365760">
              <a:spcBef>
                <a:spcPts val="3600"/>
              </a:spcBef>
              <a:buSzPct val="80000"/>
            </a:pPr>
            <a:r>
              <a:rPr lang="en-US" sz="40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You feel empowered to make things better.</a:t>
            </a:r>
          </a:p>
          <a:p>
            <a:pPr marL="365760" indent="-365760">
              <a:spcBef>
                <a:spcPts val="3600"/>
              </a:spcBef>
              <a:buSzPct val="80000"/>
            </a:pPr>
            <a:r>
              <a:rPr lang="en-US" sz="40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You seize more moments to move a group forward.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24836E-A8D7-215B-F3BC-8D1FF6874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3229417-C41F-B570-880D-8B7A3F40B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229C6B-4097-8042-66B9-2E8590C36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0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BC70AE6-D029-674E-8C2D-4E842ABB00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4F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91A910-9861-5444-8CB3-BFD68200268A}"/>
              </a:ext>
            </a:extLst>
          </p:cNvPr>
          <p:cNvSpPr txBox="1"/>
          <p:nvPr/>
        </p:nvSpPr>
        <p:spPr>
          <a:xfrm>
            <a:off x="1597887" y="1589287"/>
            <a:ext cx="10125683" cy="41088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000"/>
              </a:spcBef>
            </a:pPr>
            <a:r>
              <a:rPr lang="en-US" sz="4800" dirty="0">
                <a:solidFill>
                  <a:srgbClr val="FFDE3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Ask powerful questions.</a:t>
            </a:r>
          </a:p>
          <a:p>
            <a:pPr>
              <a:spcBef>
                <a:spcPts val="3000"/>
              </a:spcBef>
            </a:pPr>
            <a:r>
              <a:rPr lang="en-US" sz="4800" dirty="0">
                <a:solidFill>
                  <a:srgbClr val="FFDE3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Make tough interpretations.</a:t>
            </a:r>
          </a:p>
          <a:p>
            <a:pPr>
              <a:spcBef>
                <a:spcPts val="3000"/>
              </a:spcBef>
            </a:pPr>
            <a:r>
              <a:rPr lang="en-US" sz="4800" dirty="0">
                <a:solidFill>
                  <a:srgbClr val="FFDE3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Act experimentally.</a:t>
            </a:r>
          </a:p>
          <a:p>
            <a:pPr>
              <a:spcBef>
                <a:spcPts val="3000"/>
              </a:spcBef>
            </a:pPr>
            <a:r>
              <a:rPr lang="en-US" sz="4800" dirty="0">
                <a:solidFill>
                  <a:srgbClr val="FFDE3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Make leadership less risky for others.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6628F1-0891-174C-8E15-61FF5B9A1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21" y="6159181"/>
            <a:ext cx="1219476" cy="3653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4B8A23-DF74-D64E-A511-00A9C6124673}"/>
              </a:ext>
            </a:extLst>
          </p:cNvPr>
          <p:cNvSpPr txBox="1"/>
          <p:nvPr/>
        </p:nvSpPr>
        <p:spPr>
          <a:xfrm>
            <a:off x="683488" y="633881"/>
            <a:ext cx="108668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When Everyone Leads</a:t>
            </a:r>
            <a:endParaRPr lang="en-US" sz="2400" dirty="0">
              <a:solidFill>
                <a:schemeClr val="bg1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76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2470A5-4317-764D-AA6B-A0F774664B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DB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F8C0AD-0C2E-5A49-A981-EEC7C027D32F}"/>
              </a:ext>
            </a:extLst>
          </p:cNvPr>
          <p:cNvSpPr txBox="1"/>
          <p:nvPr/>
        </p:nvSpPr>
        <p:spPr>
          <a:xfrm>
            <a:off x="2603254" y="249871"/>
            <a:ext cx="6658312" cy="59093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600" dirty="0">
                <a:latin typeface="Sentinel Light" panose="02060603060506030203" pitchFamily="18" charset="0"/>
                <a:cs typeface="Sentinel Light" panose="02060603060506030203" pitchFamily="18" charset="0"/>
              </a:rPr>
              <a:t>You don’t need a title to start leading.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22597-819A-5243-938C-4A98A9461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021" y="6159181"/>
            <a:ext cx="1219476" cy="36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05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F8C0AD-0C2E-5A49-A981-EEC7C027D32F}"/>
              </a:ext>
            </a:extLst>
          </p:cNvPr>
          <p:cNvSpPr txBox="1"/>
          <p:nvPr/>
        </p:nvSpPr>
        <p:spPr>
          <a:xfrm>
            <a:off x="483463" y="634186"/>
            <a:ext cx="1160376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srgbClr val="4D4F59"/>
                </a:solidFill>
                <a:latin typeface="Sentinel Black" pitchFamily="50" charset="0"/>
                <a:cs typeface="Sentinel Light" panose="02060603060506030203" pitchFamily="18" charset="0"/>
              </a:rPr>
              <a:t>Which leadership principle stands out to you? Why?</a:t>
            </a:r>
            <a:endParaRPr lang="en-US" sz="3600" dirty="0">
              <a:solidFill>
                <a:srgbClr val="4D4F59"/>
              </a:solidFill>
              <a:latin typeface="Sentinel Black" pitchFamily="50" charset="0"/>
              <a:cs typeface="Sentinel Light" panose="020606030605060302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9E50FC-05E5-2847-9D1E-646718BAF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809705-80EB-3849-898C-216F3B7009A7}"/>
              </a:ext>
            </a:extLst>
          </p:cNvPr>
          <p:cNvSpPr txBox="1"/>
          <p:nvPr/>
        </p:nvSpPr>
        <p:spPr>
          <a:xfrm>
            <a:off x="683488" y="2307070"/>
            <a:ext cx="2117464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>
                <a:solidFill>
                  <a:srgbClr val="FFDE3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1.</a:t>
            </a:r>
          </a:p>
          <a:p>
            <a: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Leadership is </a:t>
            </a:r>
            <a:b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</a:br>
            <a: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an activity, </a:t>
            </a:r>
            <a:b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</a:br>
            <a: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not a position.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445FC5-606B-AE43-B058-91E4E61CF287}"/>
              </a:ext>
            </a:extLst>
          </p:cNvPr>
          <p:cNvSpPr txBox="1"/>
          <p:nvPr/>
        </p:nvSpPr>
        <p:spPr>
          <a:xfrm>
            <a:off x="3037786" y="2307070"/>
            <a:ext cx="1992429" cy="26161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>
                <a:solidFill>
                  <a:srgbClr val="FFDE3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2.</a:t>
            </a:r>
          </a:p>
          <a:p>
            <a: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Anyone can </a:t>
            </a:r>
            <a:b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</a:br>
            <a: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lead, anytime, anywhere.</a:t>
            </a:r>
          </a:p>
          <a:p>
            <a:endParaRPr lang="en-US" sz="2600" dirty="0">
              <a:solidFill>
                <a:srgbClr val="4D4F59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12DB17-A9D8-5549-BA0E-F18D53622B4A}"/>
              </a:ext>
            </a:extLst>
          </p:cNvPr>
          <p:cNvSpPr txBox="1"/>
          <p:nvPr/>
        </p:nvSpPr>
        <p:spPr>
          <a:xfrm>
            <a:off x="5365660" y="2307070"/>
            <a:ext cx="206141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>
                <a:solidFill>
                  <a:srgbClr val="FFDE3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3.</a:t>
            </a:r>
          </a:p>
          <a:p>
            <a: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Leadership </a:t>
            </a:r>
            <a:b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</a:br>
            <a: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starts with you </a:t>
            </a:r>
            <a:b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</a:br>
            <a: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and must </a:t>
            </a:r>
            <a:b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</a:br>
            <a: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engage others.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8E9E12-A0F3-5F44-BCC5-1935C54E6BDD}"/>
              </a:ext>
            </a:extLst>
          </p:cNvPr>
          <p:cNvSpPr txBox="1"/>
          <p:nvPr/>
        </p:nvSpPr>
        <p:spPr>
          <a:xfrm>
            <a:off x="7789197" y="2307070"/>
            <a:ext cx="1618742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>
                <a:solidFill>
                  <a:srgbClr val="FFDE3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4.</a:t>
            </a:r>
          </a:p>
          <a:p>
            <a: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Leadership </a:t>
            </a:r>
            <a:b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</a:br>
            <a: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is risky.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81E28D-67CD-414F-98D3-AD886FAB2CF8}"/>
              </a:ext>
            </a:extLst>
          </p:cNvPr>
          <p:cNvSpPr txBox="1"/>
          <p:nvPr/>
        </p:nvSpPr>
        <p:spPr>
          <a:xfrm>
            <a:off x="9893167" y="2307070"/>
            <a:ext cx="1753402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>
                <a:solidFill>
                  <a:srgbClr val="FFDE3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5.</a:t>
            </a:r>
          </a:p>
          <a:p>
            <a: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Leadership </a:t>
            </a:r>
            <a:b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</a:br>
            <a: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is about </a:t>
            </a:r>
            <a:b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</a:br>
            <a:r>
              <a:rPr lang="en-US" sz="24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our toughest challenges.</a:t>
            </a:r>
          </a:p>
        </p:txBody>
      </p:sp>
    </p:spTree>
    <p:extLst>
      <p:ext uri="{BB962C8B-B14F-4D97-AF65-F5344CB8AC3E}">
        <p14:creationId xmlns:p14="http://schemas.microsoft.com/office/powerpoint/2010/main" val="7474200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3229417-C41F-B570-880D-8B7A3F40B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53876"/>
            <a:ext cx="3344043" cy="18810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C9C8359-E5B2-A1D0-1168-02FF76F63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2423"/>
            <a:ext cx="10515600" cy="1325563"/>
          </a:xfrm>
        </p:spPr>
        <p:txBody>
          <a:bodyPr/>
          <a:lstStyle/>
          <a:p>
            <a:r>
              <a:rPr lang="en-US" sz="4400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When Everyon</a:t>
            </a:r>
            <a:r>
              <a:rPr lang="en-US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e Leads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CFA7B6-644C-45A4-A4F0-3FD799D4D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62350" y="1733551"/>
            <a:ext cx="8248650" cy="4639290"/>
          </a:xfrm>
        </p:spPr>
        <p:txBody>
          <a:bodyPr>
            <a:normAutofit fontScale="85000" lnSpcReduction="20000"/>
          </a:bodyPr>
          <a:lstStyle/>
          <a:p>
            <a:pPr marL="365760" indent="-365760">
              <a:lnSpc>
                <a:spcPct val="110000"/>
              </a:lnSpc>
              <a:spcBef>
                <a:spcPts val="2400"/>
              </a:spcBef>
              <a:buSzPct val="80000"/>
            </a:pPr>
            <a:r>
              <a:rPr lang="en-US" sz="43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Around here, what issues have “good people been working on for a long time” without significant progress?</a:t>
            </a:r>
          </a:p>
          <a:p>
            <a:pPr marL="365760" indent="-365760">
              <a:lnSpc>
                <a:spcPct val="110000"/>
              </a:lnSpc>
              <a:spcBef>
                <a:spcPts val="2400"/>
              </a:spcBef>
              <a:buSzPct val="80000"/>
            </a:pPr>
            <a:r>
              <a:rPr lang="en-US" sz="43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True or false: “The combination of major concerns and bold aspirations is like a powerful magnet energizing everyone’s leadership in a common direction?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4D7EFF-197E-3B37-D663-339E2EBFB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6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F8C0AD-0C2E-5A49-A981-EEC7C027D32F}"/>
              </a:ext>
            </a:extLst>
          </p:cNvPr>
          <p:cNvSpPr txBox="1"/>
          <p:nvPr/>
        </p:nvSpPr>
        <p:spPr>
          <a:xfrm>
            <a:off x="512668" y="643711"/>
            <a:ext cx="1200381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500" dirty="0">
                <a:solidFill>
                  <a:srgbClr val="4D4F59"/>
                </a:solidFill>
                <a:latin typeface="Sentinel Black" pitchFamily="50" charset="0"/>
                <a:cs typeface="Sentinel Light" panose="02060603060506030203" pitchFamily="18" charset="0"/>
              </a:rPr>
              <a:t>Which barrier to leadership gets in your way most?</a:t>
            </a:r>
          </a:p>
          <a:p>
            <a:r>
              <a:rPr lang="en-US" sz="3500" dirty="0">
                <a:solidFill>
                  <a:srgbClr val="4D4F59"/>
                </a:solidFill>
                <a:latin typeface="Sentinel Black" pitchFamily="50" charset="0"/>
                <a:cs typeface="Sentinel Light" panose="02060603060506030203" pitchFamily="18" charset="0"/>
              </a:rPr>
              <a:t>How do you get around it?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9E50FC-05E5-2847-9D1E-646718BAF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809705-80EB-3849-898C-216F3B7009A7}"/>
              </a:ext>
            </a:extLst>
          </p:cNvPr>
          <p:cNvSpPr txBox="1"/>
          <p:nvPr/>
        </p:nvSpPr>
        <p:spPr>
          <a:xfrm>
            <a:off x="683488" y="2307070"/>
            <a:ext cx="2117464" cy="2400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>
                <a:solidFill>
                  <a:srgbClr val="FFDE3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1.</a:t>
            </a:r>
          </a:p>
          <a:p>
            <a:r>
              <a:rPr lang="en-US" sz="28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Our toughest challenges involve loss.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445FC5-606B-AE43-B058-91E4E61CF287}"/>
              </a:ext>
            </a:extLst>
          </p:cNvPr>
          <p:cNvSpPr txBox="1"/>
          <p:nvPr/>
        </p:nvSpPr>
        <p:spPr>
          <a:xfrm>
            <a:off x="3037786" y="2307070"/>
            <a:ext cx="1992429" cy="32316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>
                <a:solidFill>
                  <a:srgbClr val="FFDE3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2.</a:t>
            </a:r>
          </a:p>
          <a:p>
            <a:r>
              <a:rPr lang="en-US" sz="28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Values clash when you seek to close The Gap.</a:t>
            </a:r>
          </a:p>
          <a:p>
            <a:endParaRPr lang="en-US" sz="2600" dirty="0">
              <a:solidFill>
                <a:srgbClr val="4D4F59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12DB17-A9D8-5549-BA0E-F18D53622B4A}"/>
              </a:ext>
            </a:extLst>
          </p:cNvPr>
          <p:cNvSpPr txBox="1"/>
          <p:nvPr/>
        </p:nvSpPr>
        <p:spPr>
          <a:xfrm>
            <a:off x="5365660" y="2307070"/>
            <a:ext cx="2061410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>
                <a:solidFill>
                  <a:srgbClr val="FFDE3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3.</a:t>
            </a:r>
          </a:p>
          <a:p>
            <a:r>
              <a:rPr lang="en-US" sz="28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Quick fixes don’t work.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8E9E12-A0F3-5F44-BCC5-1935C54E6BDD}"/>
              </a:ext>
            </a:extLst>
          </p:cNvPr>
          <p:cNvSpPr txBox="1"/>
          <p:nvPr/>
        </p:nvSpPr>
        <p:spPr>
          <a:xfrm>
            <a:off x="7789197" y="2307070"/>
            <a:ext cx="1618742" cy="32624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>
                <a:solidFill>
                  <a:srgbClr val="FFDE3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4.</a:t>
            </a:r>
          </a:p>
          <a:p>
            <a:r>
              <a:rPr lang="en-US" sz="28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Authority is never enough to close The Gap.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81E28D-67CD-414F-98D3-AD886FAB2CF8}"/>
              </a:ext>
            </a:extLst>
          </p:cNvPr>
          <p:cNvSpPr txBox="1"/>
          <p:nvPr/>
        </p:nvSpPr>
        <p:spPr>
          <a:xfrm>
            <a:off x="9893167" y="2307070"/>
            <a:ext cx="1753402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200" b="1" dirty="0">
                <a:solidFill>
                  <a:srgbClr val="FFDE3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5.</a:t>
            </a:r>
          </a:p>
          <a:p>
            <a:r>
              <a:rPr lang="en-US" sz="28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Leadership is risky.</a:t>
            </a:r>
          </a:p>
        </p:txBody>
      </p:sp>
    </p:spTree>
    <p:extLst>
      <p:ext uri="{BB962C8B-B14F-4D97-AF65-F5344CB8AC3E}">
        <p14:creationId xmlns:p14="http://schemas.microsoft.com/office/powerpoint/2010/main" val="893033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3229417-C41F-B570-880D-8B7A3F40B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53876"/>
            <a:ext cx="3344043" cy="18810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C9C8359-E5B2-A1D0-1168-02FF76F63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2423"/>
            <a:ext cx="10515600" cy="1325563"/>
          </a:xfrm>
        </p:spPr>
        <p:txBody>
          <a:bodyPr/>
          <a:lstStyle/>
          <a:p>
            <a:r>
              <a:rPr lang="en-US" sz="4400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When Everyon</a:t>
            </a:r>
            <a:r>
              <a:rPr lang="en-US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e Leads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CFA7B6-644C-45A4-A4F0-3FD799D4D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8343" y="1735971"/>
            <a:ext cx="8248650" cy="47948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300" dirty="0">
                <a:solidFill>
                  <a:srgbClr val="4D4F59"/>
                </a:solidFill>
                <a:latin typeface="Sentinel Book" pitchFamily="50" charset="0"/>
                <a:cs typeface="Sentinel Light" panose="02060603060506030203" pitchFamily="18" charset="0"/>
              </a:rPr>
              <a:t>“We are pushing a new model for leadership…The old person-centric model doesn’t solve big, hairy 21</a:t>
            </a:r>
            <a:r>
              <a:rPr lang="en-US" sz="4300" baseline="30000" dirty="0">
                <a:solidFill>
                  <a:srgbClr val="4D4F59"/>
                </a:solidFill>
                <a:latin typeface="Sentinel Book" pitchFamily="50" charset="0"/>
                <a:cs typeface="Sentinel Light" panose="02060603060506030203" pitchFamily="18" charset="0"/>
              </a:rPr>
              <a:t>st</a:t>
            </a:r>
            <a:r>
              <a:rPr lang="en-US" sz="4300" dirty="0">
                <a:solidFill>
                  <a:srgbClr val="4D4F59"/>
                </a:solidFill>
                <a:latin typeface="Sentinel Book" pitchFamily="50" charset="0"/>
                <a:cs typeface="Sentinel Light" panose="02060603060506030203" pitchFamily="18" charset="0"/>
              </a:rPr>
              <a:t> century problems.”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36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Do you agree? How important is it to understand and adopt a challenge-centric leadership model?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97D2DD-CF68-80A3-54DB-D2272F65B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3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7F3113-B05F-876E-C6AD-656EA2C081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</a:t>
            </a:r>
          </a:p>
        </p:txBody>
      </p:sp>
      <p:pic>
        <p:nvPicPr>
          <p:cNvPr id="5" name="Picture 4" descr="Diagram">
            <a:extLst>
              <a:ext uri="{FF2B5EF4-FFF2-40B4-BE49-F238E27FC236}">
                <a16:creationId xmlns:a16="http://schemas.microsoft.com/office/drawing/2014/main" id="{19EDCF95-5C2D-7273-1409-9BD80F941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70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3229417-C41F-B570-880D-8B7A3F40B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53876"/>
            <a:ext cx="3344043" cy="18810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C9C8359-E5B2-A1D0-1168-02FF76F63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2423"/>
            <a:ext cx="10515600" cy="1325563"/>
          </a:xfrm>
        </p:spPr>
        <p:txBody>
          <a:bodyPr/>
          <a:lstStyle/>
          <a:p>
            <a:r>
              <a:rPr lang="en-US" sz="4400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When Everyon</a:t>
            </a:r>
            <a:r>
              <a:rPr lang="en-US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e Leads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CFA7B6-644C-45A4-A4F0-3FD799D4D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826693"/>
            <a:ext cx="8248650" cy="4155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300" dirty="0">
                <a:solidFill>
                  <a:srgbClr val="4D4F59"/>
                </a:solidFill>
                <a:latin typeface="Sentinel Book" pitchFamily="50" charset="0"/>
                <a:cs typeface="Sentinel Light" panose="02060603060506030203" pitchFamily="18" charset="0"/>
              </a:rPr>
              <a:t>“Exercising leadership involves taking the temperature and regulating the flame.”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sz="36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What is hard about finding a middle place where there is just enough heat to generate progress?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909122-5999-7FF4-20B0-781719629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1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3229417-C41F-B570-880D-8B7A3F40B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153876"/>
            <a:ext cx="3344043" cy="18810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C9C8359-E5B2-A1D0-1168-02FF76F63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2423"/>
            <a:ext cx="10515600" cy="1325563"/>
          </a:xfrm>
        </p:spPr>
        <p:txBody>
          <a:bodyPr/>
          <a:lstStyle/>
          <a:p>
            <a:r>
              <a:rPr lang="en-US" sz="4400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When Everyon</a:t>
            </a:r>
            <a:r>
              <a:rPr lang="en-US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e Leads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CFA7B6-644C-45A4-A4F0-3FD799D4D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38575" y="2217218"/>
            <a:ext cx="8248650" cy="4155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3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How would you describe what it means to “act experimentally?”</a:t>
            </a:r>
          </a:p>
          <a:p>
            <a:pPr marL="0" indent="0">
              <a:spcBef>
                <a:spcPts val="4200"/>
              </a:spcBef>
              <a:buNone/>
            </a:pPr>
            <a:r>
              <a:rPr lang="en-US" sz="4300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What will you do differently as a result of today’s discussion?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71C1F-190C-3E49-5949-000675507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8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8801F9C-E91A-56D4-7649-F97B0F27B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79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BF5E6-3A8E-A07A-0F8A-71A4BBA265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166EC0-01A7-4F33-99BD-22C9874838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15BA9A70-18CE-B837-A94F-38CF18064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31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8801F9C-E91A-56D4-7649-F97B0F27B9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643467" y="1940143"/>
            <a:ext cx="5294716" cy="2977712"/>
          </a:xfrm>
          <a:prstGeom prst="rect">
            <a:avLst/>
          </a:prstGeom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A6A6EFF3-4686-9D07-526A-FAD44EF61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781642"/>
            <a:ext cx="5294715" cy="5294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298AD9-7576-45FB-670C-740F36070987}"/>
              </a:ext>
            </a:extLst>
          </p:cNvPr>
          <p:cNvSpPr txBox="1"/>
          <p:nvPr/>
        </p:nvSpPr>
        <p:spPr>
          <a:xfrm>
            <a:off x="3228723" y="1778534"/>
            <a:ext cx="2709460" cy="3139321"/>
          </a:xfrm>
          <a:prstGeom prst="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See and seize your moments to lead.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Attend KLC’s new 1-day When Everyone Leads program.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Book" pitchFamily="50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Virtual and in-person April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June 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September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+mn-cs"/>
              </a:rPr>
              <a:t>November 14</a:t>
            </a:r>
          </a:p>
        </p:txBody>
      </p:sp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7633D-5312-CEE3-FA92-9DB0003B9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5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F8C0AD-0C2E-5A49-A981-EEC7C027D32F}"/>
              </a:ext>
            </a:extLst>
          </p:cNvPr>
          <p:cNvSpPr txBox="1"/>
          <p:nvPr/>
        </p:nvSpPr>
        <p:spPr>
          <a:xfrm>
            <a:off x="605251" y="903488"/>
            <a:ext cx="10981497" cy="32932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600" b="1" dirty="0">
                <a:solidFill>
                  <a:srgbClr val="4D4F59"/>
                </a:solidFill>
                <a:latin typeface="Sentinel Black" panose="02060603060506030203" pitchFamily="18" charset="0"/>
                <a:cs typeface="Sentinel Light" panose="02060603060506030203" pitchFamily="18" charset="0"/>
              </a:rPr>
              <a:t>1.</a:t>
            </a:r>
            <a:endParaRPr lang="en-US" sz="16600" dirty="0">
              <a:solidFill>
                <a:srgbClr val="4D4F59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  <a:p>
            <a:r>
              <a:rPr lang="en-US" sz="4800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Tough challenges are all around us.</a:t>
            </a:r>
            <a:endParaRPr lang="en-US" sz="4800" dirty="0">
              <a:solidFill>
                <a:srgbClr val="4D4F59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F0DBB-B8C6-1D40-A5AB-BE1E74E27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7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F8C0AD-0C2E-5A49-A981-EEC7C027D32F}"/>
              </a:ext>
            </a:extLst>
          </p:cNvPr>
          <p:cNvSpPr txBox="1"/>
          <p:nvPr/>
        </p:nvSpPr>
        <p:spPr>
          <a:xfrm>
            <a:off x="605251" y="903488"/>
            <a:ext cx="10981497" cy="40318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600" b="1" dirty="0">
                <a:solidFill>
                  <a:srgbClr val="4D4F59"/>
                </a:solidFill>
                <a:latin typeface="Sentinel Black" panose="02060603060506030203" pitchFamily="18" charset="0"/>
                <a:cs typeface="Sentinel Light" panose="02060603060506030203" pitchFamily="18" charset="0"/>
              </a:rPr>
              <a:t>2.</a:t>
            </a:r>
            <a:endParaRPr lang="en-US" sz="16600" dirty="0">
              <a:solidFill>
                <a:srgbClr val="4D4F59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  <a:p>
            <a:r>
              <a:rPr lang="en-US" sz="4800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Most think leadership is a position. (It’s not.)</a:t>
            </a:r>
            <a:endParaRPr lang="en-US" sz="4800" dirty="0">
              <a:solidFill>
                <a:srgbClr val="4D4F59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F0DBB-B8C6-1D40-A5AB-BE1E74E27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35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F8C0AD-0C2E-5A49-A981-EEC7C027D32F}"/>
              </a:ext>
            </a:extLst>
          </p:cNvPr>
          <p:cNvSpPr txBox="1"/>
          <p:nvPr/>
        </p:nvSpPr>
        <p:spPr>
          <a:xfrm>
            <a:off x="605251" y="903488"/>
            <a:ext cx="10981497" cy="46474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600" b="1" dirty="0">
                <a:solidFill>
                  <a:srgbClr val="4D4F59"/>
                </a:solidFill>
                <a:latin typeface="Sentinel Black" panose="02060603060506030203" pitchFamily="18" charset="0"/>
                <a:cs typeface="Sentinel Light" panose="02060603060506030203" pitchFamily="18" charset="0"/>
              </a:rPr>
              <a:t>3.</a:t>
            </a:r>
            <a:endParaRPr lang="en-US" sz="16600" dirty="0">
              <a:solidFill>
                <a:srgbClr val="4D4F59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  <a:p>
            <a:r>
              <a:rPr lang="en-US" sz="4800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Leadership </a:t>
            </a:r>
            <a:r>
              <a:rPr lang="en-US" sz="4800" b="1" i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isn’t…</a:t>
            </a:r>
          </a:p>
          <a:p>
            <a:r>
              <a:rPr lang="en-US" sz="4400" b="1" dirty="0">
                <a:solidFill>
                  <a:srgbClr val="4D4F59"/>
                </a:solidFill>
                <a:latin typeface="Sentinel Light" panose="02060603060506030203" pitchFamily="18" charset="0"/>
                <a:cs typeface="Sentinel Light" panose="02060603060506030203" pitchFamily="18" charset="0"/>
              </a:rPr>
              <a:t>Authority. Being the boss. Vision. Charisma. A servant’s heart. An inspirational speech.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F0DBB-B8C6-1D40-A5AB-BE1E74E27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64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F8C0AD-0C2E-5A49-A981-EEC7C027D32F}"/>
              </a:ext>
            </a:extLst>
          </p:cNvPr>
          <p:cNvSpPr txBox="1"/>
          <p:nvPr/>
        </p:nvSpPr>
        <p:spPr>
          <a:xfrm>
            <a:off x="605251" y="903488"/>
            <a:ext cx="11472449" cy="45858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600" b="1" dirty="0">
                <a:solidFill>
                  <a:srgbClr val="4D4F59"/>
                </a:solidFill>
                <a:latin typeface="Sentinel Black" panose="02060603060506030203" pitchFamily="18" charset="0"/>
                <a:cs typeface="Sentinel Light" panose="02060603060506030203" pitchFamily="18" charset="0"/>
              </a:rPr>
              <a:t>4.</a:t>
            </a:r>
            <a:endParaRPr lang="en-US" sz="16600" dirty="0">
              <a:solidFill>
                <a:srgbClr val="4D4F59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  <a:p>
            <a:r>
              <a:rPr lang="en-US" sz="4400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Imagine if people thought about practicing leadership,                                rather than “being a leader.”</a:t>
            </a:r>
            <a:endParaRPr lang="en-US" sz="4400" dirty="0">
              <a:solidFill>
                <a:srgbClr val="4D4F59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F0DBB-B8C6-1D40-A5AB-BE1E74E27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1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F8C0AD-0C2E-5A49-A981-EEC7C027D32F}"/>
              </a:ext>
            </a:extLst>
          </p:cNvPr>
          <p:cNvSpPr txBox="1"/>
          <p:nvPr/>
        </p:nvSpPr>
        <p:spPr>
          <a:xfrm>
            <a:off x="605251" y="903488"/>
            <a:ext cx="11243849" cy="39087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600" b="1" dirty="0">
                <a:solidFill>
                  <a:srgbClr val="4D4F59"/>
                </a:solidFill>
                <a:latin typeface="Sentinel Black" panose="02060603060506030203" pitchFamily="18" charset="0"/>
                <a:cs typeface="Sentinel Light" panose="02060603060506030203" pitchFamily="18" charset="0"/>
              </a:rPr>
              <a:t>5.</a:t>
            </a:r>
            <a:endParaRPr lang="en-US" sz="16600" dirty="0">
              <a:solidFill>
                <a:srgbClr val="4D4F59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  <a:p>
            <a:r>
              <a:rPr lang="en-US" sz="4400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Plenty of people in important positions never exercise leadership.</a:t>
            </a:r>
            <a:endParaRPr lang="en-US" sz="4400" dirty="0">
              <a:solidFill>
                <a:srgbClr val="4D4F59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F0DBB-B8C6-1D40-A5AB-BE1E74E27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9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F8C0AD-0C2E-5A49-A981-EEC7C027D32F}"/>
              </a:ext>
            </a:extLst>
          </p:cNvPr>
          <p:cNvSpPr txBox="1"/>
          <p:nvPr/>
        </p:nvSpPr>
        <p:spPr>
          <a:xfrm>
            <a:off x="605251" y="903488"/>
            <a:ext cx="10981497" cy="32932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600" b="1" dirty="0">
                <a:solidFill>
                  <a:srgbClr val="4D4F59"/>
                </a:solidFill>
                <a:latin typeface="Sentinel Black" panose="02060603060506030203" pitchFamily="18" charset="0"/>
                <a:cs typeface="Sentinel Light" panose="02060603060506030203" pitchFamily="18" charset="0"/>
              </a:rPr>
              <a:t>6.</a:t>
            </a:r>
            <a:endParaRPr lang="en-US" sz="16600" dirty="0">
              <a:solidFill>
                <a:srgbClr val="4D4F59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  <a:p>
            <a:r>
              <a:rPr lang="en-US" sz="4800" b="1" dirty="0">
                <a:solidFill>
                  <a:srgbClr val="4D4F59"/>
                </a:solidFill>
                <a:latin typeface="Sentinel Black" panose="02060603060506030203" pitchFamily="18" charset="0"/>
                <a:cs typeface="Sentinel Black" panose="02060603060506030203" pitchFamily="18" charset="0"/>
              </a:rPr>
              <a:t>So, most of us don’t lead.</a:t>
            </a:r>
            <a:endParaRPr lang="en-US" sz="4800" dirty="0">
              <a:solidFill>
                <a:srgbClr val="4D4F59"/>
              </a:solidFill>
              <a:latin typeface="Sentinel Light" panose="02060603060506030203" pitchFamily="18" charset="0"/>
              <a:cs typeface="Sentinel Light" panose="020606030605060302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F0DBB-B8C6-1D40-A5AB-BE1E74E27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43" y="6163234"/>
            <a:ext cx="1227103" cy="3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6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3663</TotalTime>
  <Words>1353</Words>
  <Application>Microsoft Office PowerPoint</Application>
  <PresentationFormat>Widescreen</PresentationFormat>
  <Paragraphs>181</Paragraphs>
  <Slides>34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Arial</vt:lpstr>
      <vt:lpstr>Calibri</vt:lpstr>
      <vt:lpstr>Calibri Light</vt:lpstr>
      <vt:lpstr>Gotham Book</vt:lpstr>
      <vt:lpstr>Sentinel Black</vt:lpstr>
      <vt:lpstr>Sentinel Bold</vt:lpstr>
      <vt:lpstr>Sentinel Book</vt:lpstr>
      <vt:lpstr>Sentinel Light</vt:lpstr>
      <vt:lpstr>Sentinel-Black</vt:lpstr>
      <vt:lpstr>Sentinel-Book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Everyone Leads</vt:lpstr>
      <vt:lpstr>PowerPoint Presentation</vt:lpstr>
      <vt:lpstr>PowerPoint Presentation</vt:lpstr>
      <vt:lpstr>When Everyone Leads</vt:lpstr>
      <vt:lpstr>Start Authorizing Yourself to Lead</vt:lpstr>
      <vt:lpstr>When Everyone Leads</vt:lpstr>
      <vt:lpstr>PowerPoint Presentation</vt:lpstr>
      <vt:lpstr>PowerPoint Presentation</vt:lpstr>
      <vt:lpstr>PowerPoint Presentation</vt:lpstr>
      <vt:lpstr>PowerPoint Presentation</vt:lpstr>
      <vt:lpstr>When Everyone Leads</vt:lpstr>
      <vt:lpstr>PowerPoint Presentation</vt:lpstr>
      <vt:lpstr>When Everyone Leads</vt:lpstr>
      <vt:lpstr>When Everyone Leads</vt:lpstr>
      <vt:lpstr>When Everyone Leads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Fabris McBride</dc:creator>
  <cp:lastModifiedBy>Shaun Rojas</cp:lastModifiedBy>
  <cp:revision>48</cp:revision>
  <cp:lastPrinted>2023-01-24T18:48:33Z</cp:lastPrinted>
  <dcterms:created xsi:type="dcterms:W3CDTF">2023-01-22T15:31:06Z</dcterms:created>
  <dcterms:modified xsi:type="dcterms:W3CDTF">2023-06-08T21:22:06Z</dcterms:modified>
</cp:coreProperties>
</file>